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 ContentType="image/tiff"/>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58"/>
  </p:notesMasterIdLst>
  <p:handoutMasterIdLst>
    <p:handoutMasterId r:id="rId159"/>
  </p:handoutMasterIdLst>
  <p:sldIdLst>
    <p:sldId id="307" r:id="rId2"/>
    <p:sldId id="533" r:id="rId3"/>
    <p:sldId id="968" r:id="rId4"/>
    <p:sldId id="836" r:id="rId5"/>
    <p:sldId id="607" r:id="rId6"/>
    <p:sldId id="842" r:id="rId7"/>
    <p:sldId id="886" r:id="rId8"/>
    <p:sldId id="887" r:id="rId9"/>
    <p:sldId id="888" r:id="rId10"/>
    <p:sldId id="315" r:id="rId11"/>
    <p:sldId id="469" r:id="rId12"/>
    <p:sldId id="749" r:id="rId13"/>
    <p:sldId id="758" r:id="rId14"/>
    <p:sldId id="846" r:id="rId15"/>
    <p:sldId id="847" r:id="rId16"/>
    <p:sldId id="955" r:id="rId17"/>
    <p:sldId id="956" r:id="rId18"/>
    <p:sldId id="851" r:id="rId19"/>
    <p:sldId id="957" r:id="rId20"/>
    <p:sldId id="969" r:id="rId21"/>
    <p:sldId id="841" r:id="rId22"/>
    <p:sldId id="467" r:id="rId23"/>
    <p:sldId id="539" r:id="rId24"/>
    <p:sldId id="767" r:id="rId25"/>
    <p:sldId id="890" r:id="rId26"/>
    <p:sldId id="892" r:id="rId27"/>
    <p:sldId id="472" r:id="rId28"/>
    <p:sldId id="779" r:id="rId29"/>
    <p:sldId id="770" r:id="rId30"/>
    <p:sldId id="852" r:id="rId31"/>
    <p:sldId id="477" r:id="rId32"/>
    <p:sldId id="478" r:id="rId33"/>
    <p:sldId id="784" r:id="rId34"/>
    <p:sldId id="893" r:id="rId35"/>
    <p:sldId id="895" r:id="rId36"/>
    <p:sldId id="896" r:id="rId37"/>
    <p:sldId id="894" r:id="rId38"/>
    <p:sldId id="898" r:id="rId39"/>
    <p:sldId id="899" r:id="rId40"/>
    <p:sldId id="900" r:id="rId41"/>
    <p:sldId id="901" r:id="rId42"/>
    <p:sldId id="902" r:id="rId43"/>
    <p:sldId id="959" r:id="rId44"/>
    <p:sldId id="960" r:id="rId45"/>
    <p:sldId id="961" r:id="rId46"/>
    <p:sldId id="962" r:id="rId47"/>
    <p:sldId id="958" r:id="rId48"/>
    <p:sldId id="856" r:id="rId49"/>
    <p:sldId id="903" r:id="rId50"/>
    <p:sldId id="964" r:id="rId51"/>
    <p:sldId id="965" r:id="rId52"/>
    <p:sldId id="970" r:id="rId53"/>
    <p:sldId id="489" r:id="rId54"/>
    <p:sldId id="840" r:id="rId55"/>
    <p:sldId id="857" r:id="rId56"/>
    <p:sldId id="906" r:id="rId57"/>
    <p:sldId id="907" r:id="rId58"/>
    <p:sldId id="908" r:id="rId59"/>
    <p:sldId id="909" r:id="rId60"/>
    <p:sldId id="910" r:id="rId61"/>
    <p:sldId id="911" r:id="rId62"/>
    <p:sldId id="912" r:id="rId63"/>
    <p:sldId id="791" r:id="rId64"/>
    <p:sldId id="966" r:id="rId65"/>
    <p:sldId id="967" r:id="rId66"/>
    <p:sldId id="913" r:id="rId67"/>
    <p:sldId id="858" r:id="rId68"/>
    <p:sldId id="859" r:id="rId69"/>
    <p:sldId id="860" r:id="rId70"/>
    <p:sldId id="914" r:id="rId71"/>
    <p:sldId id="815" r:id="rId72"/>
    <p:sldId id="916" r:id="rId73"/>
    <p:sldId id="917" r:id="rId74"/>
    <p:sldId id="971" r:id="rId75"/>
    <p:sldId id="657" r:id="rId76"/>
    <p:sldId id="918" r:id="rId77"/>
    <p:sldId id="919" r:id="rId78"/>
    <p:sldId id="920" r:id="rId79"/>
    <p:sldId id="817" r:id="rId80"/>
    <p:sldId id="818" r:id="rId81"/>
    <p:sldId id="868" r:id="rId82"/>
    <p:sldId id="921" r:id="rId83"/>
    <p:sldId id="819" r:id="rId84"/>
    <p:sldId id="922" r:id="rId85"/>
    <p:sldId id="923" r:id="rId86"/>
    <p:sldId id="820" r:id="rId87"/>
    <p:sldId id="869" r:id="rId88"/>
    <p:sldId id="924" r:id="rId89"/>
    <p:sldId id="821" r:id="rId90"/>
    <p:sldId id="925" r:id="rId91"/>
    <p:sldId id="823" r:id="rId92"/>
    <p:sldId id="824" r:id="rId93"/>
    <p:sldId id="926" r:id="rId94"/>
    <p:sldId id="927" r:id="rId95"/>
    <p:sldId id="928" r:id="rId96"/>
    <p:sldId id="825" r:id="rId97"/>
    <p:sldId id="872" r:id="rId98"/>
    <p:sldId id="662" r:id="rId99"/>
    <p:sldId id="929" r:id="rId100"/>
    <p:sldId id="930" r:id="rId101"/>
    <p:sldId id="931" r:id="rId102"/>
    <p:sldId id="932" r:id="rId103"/>
    <p:sldId id="935" r:id="rId104"/>
    <p:sldId id="933" r:id="rId105"/>
    <p:sldId id="936" r:id="rId106"/>
    <p:sldId id="934" r:id="rId107"/>
    <p:sldId id="937" r:id="rId108"/>
    <p:sldId id="972" r:id="rId109"/>
    <p:sldId id="510" r:id="rId110"/>
    <p:sldId id="876" r:id="rId111"/>
    <p:sldId id="690" r:id="rId112"/>
    <p:sldId id="691" r:id="rId113"/>
    <p:sldId id="938" r:id="rId114"/>
    <p:sldId id="827" r:id="rId115"/>
    <p:sldId id="693" r:id="rId116"/>
    <p:sldId id="695" r:id="rId117"/>
    <p:sldId id="696" r:id="rId118"/>
    <p:sldId id="697" r:id="rId119"/>
    <p:sldId id="698" r:id="rId120"/>
    <p:sldId id="700" r:id="rId121"/>
    <p:sldId id="877" r:id="rId122"/>
    <p:sldId id="941" r:id="rId123"/>
    <p:sldId id="942" r:id="rId124"/>
    <p:sldId id="702" r:id="rId125"/>
    <p:sldId id="703" r:id="rId126"/>
    <p:sldId id="943" r:id="rId127"/>
    <p:sldId id="704" r:id="rId128"/>
    <p:sldId id="973" r:id="rId129"/>
    <p:sldId id="974" r:id="rId130"/>
    <p:sldId id="706" r:id="rId131"/>
    <p:sldId id="879" r:id="rId132"/>
    <p:sldId id="830" r:id="rId133"/>
    <p:sldId id="709" r:id="rId134"/>
    <p:sldId id="944" r:id="rId135"/>
    <p:sldId id="710" r:id="rId136"/>
    <p:sldId id="711" r:id="rId137"/>
    <p:sldId id="712" r:id="rId138"/>
    <p:sldId id="883" r:id="rId139"/>
    <p:sldId id="884" r:id="rId140"/>
    <p:sldId id="945" r:id="rId141"/>
    <p:sldId id="885" r:id="rId142"/>
    <p:sldId id="714" r:id="rId143"/>
    <p:sldId id="831" r:id="rId144"/>
    <p:sldId id="832" r:id="rId145"/>
    <p:sldId id="946" r:id="rId146"/>
    <p:sldId id="947" r:id="rId147"/>
    <p:sldId id="948" r:id="rId148"/>
    <p:sldId id="717" r:id="rId149"/>
    <p:sldId id="953" r:id="rId150"/>
    <p:sldId id="718" r:id="rId151"/>
    <p:sldId id="954" r:id="rId152"/>
    <p:sldId id="949" r:id="rId153"/>
    <p:sldId id="950" r:id="rId154"/>
    <p:sldId id="951" r:id="rId155"/>
    <p:sldId id="952" r:id="rId156"/>
    <p:sldId id="441" r:id="rId157"/>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97" autoAdjust="0"/>
    <p:restoredTop sz="92254" autoAdjust="0"/>
  </p:normalViewPr>
  <p:slideViewPr>
    <p:cSldViewPr>
      <p:cViewPr>
        <p:scale>
          <a:sx n="66" d="100"/>
          <a:sy n="66" d="100"/>
        </p:scale>
        <p:origin x="-2118" y="-1140"/>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image" Target="../media/image52.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image" Target="../media/image62.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image" Target="../media/image69.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77.e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image" Target="../media/image79.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image" Target="../media/image85.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9.emf"/><Relationship Id="rId1" Type="http://schemas.openxmlformats.org/officeDocument/2006/relationships/image" Target="../media/image8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image" Target="../media/image92.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image" Target="../media/image102.e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image" Target="../media/image105.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2016/2/29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2016/2/29</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7" y="36709"/>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69"/>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406669481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7" y="36709"/>
            <a:ext cx="1826141" cy="584775"/>
          </a:xfrm>
          <a:prstGeom prst="rect">
            <a:avLst/>
          </a:prstGeom>
        </p:spPr>
        <p:txBody>
          <a:bodyPr wrap="none">
            <a:spAutoFit/>
          </a:bodyPr>
          <a:lstStyle/>
          <a:p>
            <a:pPr marL="0" lvl="0" algn="l" defTabSz="1219140" rtl="0" eaLnBrk="1" latinLnBrk="0" hangingPunct="1">
              <a:defRPr/>
            </a:pPr>
            <a:r>
              <a:rPr lang="zh-CN" altLang="en-US" sz="3200" b="1" kern="1200" dirty="0" smtClean="0">
                <a:solidFill>
                  <a:schemeClr val="bg1"/>
                </a:solidFill>
                <a:latin typeface="+mj-ea"/>
                <a:ea typeface="+mj-ea"/>
                <a:cs typeface="+mn-cs"/>
              </a:rPr>
              <a:t>练后反思</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217780157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7" y="36709"/>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175814722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4" y="2216061"/>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3"/>
            <a:ext cx="5113300" cy="1553060"/>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2"/>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7" y="3429796"/>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51961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75" y="-26590"/>
            <a:ext cx="12215887" cy="688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4370" name="Picture 2" descr="C:\Users\Administrator\Desktop\新建文件夹\9348.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4369"/>
          <a:stretch/>
        </p:blipFill>
        <p:spPr bwMode="auto">
          <a:xfrm>
            <a:off x="-27757" y="-1"/>
            <a:ext cx="12218169" cy="688617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25474" y="4082529"/>
            <a:ext cx="936104" cy="1507504"/>
            <a:chOff x="1636272" y="4786031"/>
            <a:chExt cx="839787" cy="1212851"/>
          </a:xfrm>
        </p:grpSpPr>
        <p:sp>
          <p:nvSpPr>
            <p:cNvPr id="6" name="矩形 5"/>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187332238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63" y="-26588"/>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24242733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0"/>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313127789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0"/>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6397817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9_两栏内容">
    <p:spTree>
      <p:nvGrpSpPr>
        <p:cNvPr id="1" name=""/>
        <p:cNvGrpSpPr/>
        <p:nvPr/>
      </p:nvGrpSpPr>
      <p:grpSpPr>
        <a:xfrm>
          <a:off x="0" y="0"/>
          <a:ext cx="0" cy="0"/>
          <a:chOff x="0" y="0"/>
          <a:chExt cx="0" cy="0"/>
        </a:xfrm>
      </p:grpSpPr>
      <p:sp>
        <p:nvSpPr>
          <p:cNvPr id="5" name="矩形 4"/>
          <p:cNvSpPr/>
          <p:nvPr userDrawn="1"/>
        </p:nvSpPr>
        <p:spPr>
          <a:xfrm>
            <a:off x="4"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212432152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4"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7" y="36709"/>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69"/>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404776512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12" r:id="rId14"/>
    <p:sldLayoutId id="2147483813" r:id="rId15"/>
    <p:sldLayoutId id="2147483817" r:id="rId16"/>
    <p:sldLayoutId id="2147483815" r:id="rId17"/>
    <p:sldLayoutId id="2147483816" r:id="rId18"/>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oleObject" Target="../embeddings/Microsoft_Word_97_-_2003___4.doc"/><Relationship Id="rId7" Type="http://schemas.openxmlformats.org/officeDocument/2006/relationships/slide" Target="slide12.xml"/><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slide" Target="slide10.xml"/><Relationship Id="rId5" Type="http://schemas.openxmlformats.org/officeDocument/2006/relationships/slide" Target="slide11.xml"/><Relationship Id="rId4" Type="http://schemas.openxmlformats.org/officeDocument/2006/relationships/image" Target="../media/image12.emf"/><Relationship Id="rId9" Type="http://schemas.openxmlformats.org/officeDocument/2006/relationships/slide" Target="slide15.xml"/></Relationships>
</file>

<file path=ppt/slides/_rels/slide100.xml.rels><?xml version="1.0" encoding="UTF-8" standalone="yes"?>
<Relationships xmlns="http://schemas.openxmlformats.org/package/2006/relationships"><Relationship Id="rId8" Type="http://schemas.openxmlformats.org/officeDocument/2006/relationships/slide" Target="slide86.xml"/><Relationship Id="rId3" Type="http://schemas.openxmlformats.org/officeDocument/2006/relationships/package" Target="../embeddings/Microsoft_Word___28.docx"/><Relationship Id="rId7" Type="http://schemas.openxmlformats.org/officeDocument/2006/relationships/slide" Target="slide83.xml"/><Relationship Id="rId12" Type="http://schemas.openxmlformats.org/officeDocument/2006/relationships/slide" Target="slide101.xml"/><Relationship Id="rId2" Type="http://schemas.openxmlformats.org/officeDocument/2006/relationships/slideLayout" Target="../slideLayouts/slideLayout1.xml"/><Relationship Id="rId1" Type="http://schemas.openxmlformats.org/officeDocument/2006/relationships/vmlDrawing" Target="../drawings/vmlDrawing49.vml"/><Relationship Id="rId6" Type="http://schemas.openxmlformats.org/officeDocument/2006/relationships/slide" Target="slide79.xml"/><Relationship Id="rId11" Type="http://schemas.openxmlformats.org/officeDocument/2006/relationships/slide" Target="slide98.xml"/><Relationship Id="rId5" Type="http://schemas.openxmlformats.org/officeDocument/2006/relationships/slide" Target="slide75.xml"/><Relationship Id="rId10" Type="http://schemas.openxmlformats.org/officeDocument/2006/relationships/slide" Target="slide96.xml"/><Relationship Id="rId4" Type="http://schemas.openxmlformats.org/officeDocument/2006/relationships/image" Target="../media/image74.emf"/><Relationship Id="rId9" Type="http://schemas.openxmlformats.org/officeDocument/2006/relationships/slide" Target="slide91.xml"/></Relationships>
</file>

<file path=ppt/slides/_rels/slide101.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79.xml"/><Relationship Id="rId7" Type="http://schemas.openxmlformats.org/officeDocument/2006/relationships/slide" Target="slide96.xml"/><Relationship Id="rId2"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91.xml"/><Relationship Id="rId5" Type="http://schemas.openxmlformats.org/officeDocument/2006/relationships/slide" Target="slide86.xml"/><Relationship Id="rId10" Type="http://schemas.openxmlformats.org/officeDocument/2006/relationships/image" Target="../media/image75.png"/><Relationship Id="rId4" Type="http://schemas.openxmlformats.org/officeDocument/2006/relationships/slide" Target="slide83.xml"/><Relationship Id="rId9" Type="http://schemas.openxmlformats.org/officeDocument/2006/relationships/slide" Target="slide101.xml"/></Relationships>
</file>

<file path=ppt/slides/_rels/slide102.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103.xml"/><Relationship Id="rId3" Type="http://schemas.openxmlformats.org/officeDocument/2006/relationships/oleObject" Target="../embeddings/Microsoft_Word_97_-_2003___41.doc"/><Relationship Id="rId7" Type="http://schemas.openxmlformats.org/officeDocument/2006/relationships/slide" Target="slide83.xml"/><Relationship Id="rId12" Type="http://schemas.openxmlformats.org/officeDocument/2006/relationships/slide" Target="slide101.xml"/><Relationship Id="rId2" Type="http://schemas.openxmlformats.org/officeDocument/2006/relationships/slideLayout" Target="../slideLayouts/slideLayout1.xml"/><Relationship Id="rId1" Type="http://schemas.openxmlformats.org/officeDocument/2006/relationships/vmlDrawing" Target="../drawings/vmlDrawing50.vml"/><Relationship Id="rId6" Type="http://schemas.openxmlformats.org/officeDocument/2006/relationships/slide" Target="slide79.xml"/><Relationship Id="rId11" Type="http://schemas.openxmlformats.org/officeDocument/2006/relationships/slide" Target="slide98.xml"/><Relationship Id="rId5" Type="http://schemas.openxmlformats.org/officeDocument/2006/relationships/slide" Target="slide75.xml"/><Relationship Id="rId10" Type="http://schemas.openxmlformats.org/officeDocument/2006/relationships/slide" Target="slide96.xml"/><Relationship Id="rId4" Type="http://schemas.openxmlformats.org/officeDocument/2006/relationships/image" Target="../media/image76.emf"/><Relationship Id="rId9" Type="http://schemas.openxmlformats.org/officeDocument/2006/relationships/slide" Target="slide91.xml"/></Relationships>
</file>

<file path=ppt/slides/_rels/slide103.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98.xml"/><Relationship Id="rId3" Type="http://schemas.openxmlformats.org/officeDocument/2006/relationships/package" Target="../embeddings/Microsoft_Word___29.docx"/><Relationship Id="rId7" Type="http://schemas.openxmlformats.org/officeDocument/2006/relationships/slide" Target="slide75.xml"/><Relationship Id="rId12" Type="http://schemas.openxmlformats.org/officeDocument/2006/relationships/slide" Target="slide96.xml"/><Relationship Id="rId2" Type="http://schemas.openxmlformats.org/officeDocument/2006/relationships/slideLayout" Target="../slideLayouts/slideLayout1.xml"/><Relationship Id="rId1" Type="http://schemas.openxmlformats.org/officeDocument/2006/relationships/vmlDrawing" Target="../drawings/vmlDrawing51.vml"/><Relationship Id="rId6" Type="http://schemas.openxmlformats.org/officeDocument/2006/relationships/image" Target="../media/image78.emf"/><Relationship Id="rId11" Type="http://schemas.openxmlformats.org/officeDocument/2006/relationships/slide" Target="slide91.xml"/><Relationship Id="rId5" Type="http://schemas.openxmlformats.org/officeDocument/2006/relationships/package" Target="../embeddings/Microsoft_Word___30.docx"/><Relationship Id="rId10" Type="http://schemas.openxmlformats.org/officeDocument/2006/relationships/slide" Target="slide86.xml"/><Relationship Id="rId4" Type="http://schemas.openxmlformats.org/officeDocument/2006/relationships/image" Target="../media/image77.emf"/><Relationship Id="rId9" Type="http://schemas.openxmlformats.org/officeDocument/2006/relationships/slide" Target="slide83.xml"/><Relationship Id="rId14" Type="http://schemas.openxmlformats.org/officeDocument/2006/relationships/slide" Target="slide101.xml"/></Relationships>
</file>

<file path=ppt/slides/_rels/slide104.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79.xml"/><Relationship Id="rId7" Type="http://schemas.openxmlformats.org/officeDocument/2006/relationships/slide" Target="slide96.xml"/><Relationship Id="rId2"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91.xml"/><Relationship Id="rId5" Type="http://schemas.openxmlformats.org/officeDocument/2006/relationships/slide" Target="slide86.xml"/><Relationship Id="rId10" Type="http://schemas.openxmlformats.org/officeDocument/2006/relationships/slide" Target="slide105.xml"/><Relationship Id="rId4" Type="http://schemas.openxmlformats.org/officeDocument/2006/relationships/slide" Target="slide83.xml"/><Relationship Id="rId9" Type="http://schemas.openxmlformats.org/officeDocument/2006/relationships/slide" Target="slide101.xml"/></Relationships>
</file>

<file path=ppt/slides/_rels/slide105.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79.xml"/><Relationship Id="rId7" Type="http://schemas.openxmlformats.org/officeDocument/2006/relationships/slide" Target="slide96.xml"/><Relationship Id="rId2"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91.xml"/><Relationship Id="rId5" Type="http://schemas.openxmlformats.org/officeDocument/2006/relationships/slide" Target="slide86.xml"/><Relationship Id="rId4" Type="http://schemas.openxmlformats.org/officeDocument/2006/relationships/slide" Target="slide83.xml"/><Relationship Id="rId9" Type="http://schemas.openxmlformats.org/officeDocument/2006/relationships/slide" Target="slide101.xml"/></Relationships>
</file>

<file path=ppt/slides/_rels/slide106.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79.xml"/><Relationship Id="rId7" Type="http://schemas.openxmlformats.org/officeDocument/2006/relationships/slide" Target="slide96.xml"/><Relationship Id="rId2"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91.xml"/><Relationship Id="rId11" Type="http://schemas.openxmlformats.org/officeDocument/2006/relationships/slide" Target="slide2.xml"/><Relationship Id="rId5" Type="http://schemas.openxmlformats.org/officeDocument/2006/relationships/slide" Target="slide86.xml"/><Relationship Id="rId10" Type="http://schemas.openxmlformats.org/officeDocument/2006/relationships/slide" Target="slide107.xml"/><Relationship Id="rId4" Type="http://schemas.openxmlformats.org/officeDocument/2006/relationships/slide" Target="slide83.xml"/><Relationship Id="rId9" Type="http://schemas.openxmlformats.org/officeDocument/2006/relationships/slide" Target="slide101.xml"/></Relationships>
</file>

<file path=ppt/slides/_rels/slide107.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98.xml"/><Relationship Id="rId3" Type="http://schemas.openxmlformats.org/officeDocument/2006/relationships/oleObject" Target="../embeddings/Microsoft_Word_97_-_2003___42.doc"/><Relationship Id="rId7" Type="http://schemas.openxmlformats.org/officeDocument/2006/relationships/slide" Target="slide75.xml"/><Relationship Id="rId12" Type="http://schemas.openxmlformats.org/officeDocument/2006/relationships/slide" Target="slide96.xml"/><Relationship Id="rId2" Type="http://schemas.openxmlformats.org/officeDocument/2006/relationships/slideLayout" Target="../slideLayouts/slideLayout1.xml"/><Relationship Id="rId1" Type="http://schemas.openxmlformats.org/officeDocument/2006/relationships/vmlDrawing" Target="../drawings/vmlDrawing52.vml"/><Relationship Id="rId6" Type="http://schemas.openxmlformats.org/officeDocument/2006/relationships/image" Target="../media/image80.emf"/><Relationship Id="rId11" Type="http://schemas.openxmlformats.org/officeDocument/2006/relationships/slide" Target="slide91.xml"/><Relationship Id="rId5" Type="http://schemas.openxmlformats.org/officeDocument/2006/relationships/oleObject" Target="../embeddings/Microsoft_Word_97_-_2003___43.doc"/><Relationship Id="rId15" Type="http://schemas.openxmlformats.org/officeDocument/2006/relationships/slide" Target="slide2.xml"/><Relationship Id="rId10" Type="http://schemas.openxmlformats.org/officeDocument/2006/relationships/slide" Target="slide86.xml"/><Relationship Id="rId4" Type="http://schemas.openxmlformats.org/officeDocument/2006/relationships/image" Target="../media/image79.emf"/><Relationship Id="rId9" Type="http://schemas.openxmlformats.org/officeDocument/2006/relationships/slide" Target="slide83.xml"/><Relationship Id="rId14" Type="http://schemas.openxmlformats.org/officeDocument/2006/relationships/slide" Target="slide10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8" Type="http://schemas.openxmlformats.org/officeDocument/2006/relationships/slide" Target="slide120.xml"/><Relationship Id="rId13" Type="http://schemas.openxmlformats.org/officeDocument/2006/relationships/slide" Target="slide135.xml"/><Relationship Id="rId18" Type="http://schemas.openxmlformats.org/officeDocument/2006/relationships/image" Target="../media/image81.emf"/><Relationship Id="rId3" Type="http://schemas.openxmlformats.org/officeDocument/2006/relationships/slide" Target="slide109.xml"/><Relationship Id="rId7" Type="http://schemas.openxmlformats.org/officeDocument/2006/relationships/slide" Target="slide118.xml"/><Relationship Id="rId12" Type="http://schemas.openxmlformats.org/officeDocument/2006/relationships/slide" Target="slide132.xml"/><Relationship Id="rId17" Type="http://schemas.openxmlformats.org/officeDocument/2006/relationships/oleObject" Target="../embeddings/Microsoft_Word_97_-_2003___44.doc"/><Relationship Id="rId2" Type="http://schemas.openxmlformats.org/officeDocument/2006/relationships/slideLayout" Target="../slideLayouts/slideLayout1.xml"/><Relationship Id="rId16" Type="http://schemas.openxmlformats.org/officeDocument/2006/relationships/slide" Target="slide148.xml"/><Relationship Id="rId1" Type="http://schemas.openxmlformats.org/officeDocument/2006/relationships/vmlDrawing" Target="../drawings/vmlDrawing53.vml"/><Relationship Id="rId6" Type="http://schemas.openxmlformats.org/officeDocument/2006/relationships/slide" Target="slide116.xml"/><Relationship Id="rId11" Type="http://schemas.openxmlformats.org/officeDocument/2006/relationships/slide" Target="slide130.xml"/><Relationship Id="rId5" Type="http://schemas.openxmlformats.org/officeDocument/2006/relationships/slide" Target="slide114.xml"/><Relationship Id="rId15" Type="http://schemas.openxmlformats.org/officeDocument/2006/relationships/slide" Target="slide142.xml"/><Relationship Id="rId10" Type="http://schemas.openxmlformats.org/officeDocument/2006/relationships/slide" Target="slide127.xml"/><Relationship Id="rId19" Type="http://schemas.openxmlformats.org/officeDocument/2006/relationships/slide" Target="slide110.xml"/><Relationship Id="rId4" Type="http://schemas.openxmlformats.org/officeDocument/2006/relationships/slide" Target="slide111.xml"/><Relationship Id="rId9" Type="http://schemas.openxmlformats.org/officeDocument/2006/relationships/slide" Target="slide124.xml"/><Relationship Id="rId14" Type="http://schemas.openxmlformats.org/officeDocument/2006/relationships/slide" Target="slide137.xml"/></Relationships>
</file>

<file path=ppt/slides/_rels/slide1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0.xml"/><Relationship Id="rId1" Type="http://schemas.openxmlformats.org/officeDocument/2006/relationships/slideLayout" Target="../slideLayouts/slideLayout15.xml"/><Relationship Id="rId5" Type="http://schemas.openxmlformats.org/officeDocument/2006/relationships/slide" Target="slide15.xml"/><Relationship Id="rId4" Type="http://schemas.openxmlformats.org/officeDocument/2006/relationships/slide" Target="slide13.xml"/></Relationships>
</file>

<file path=ppt/slides/_rels/slide110.xml.rels><?xml version="1.0" encoding="UTF-8" standalone="yes"?>
<Relationships xmlns="http://schemas.openxmlformats.org/package/2006/relationships"><Relationship Id="rId8" Type="http://schemas.openxmlformats.org/officeDocument/2006/relationships/slide" Target="slide124.xml"/><Relationship Id="rId13" Type="http://schemas.openxmlformats.org/officeDocument/2006/relationships/slide" Target="slide137.xml"/><Relationship Id="rId3" Type="http://schemas.openxmlformats.org/officeDocument/2006/relationships/slide" Target="slide111.xml"/><Relationship Id="rId7" Type="http://schemas.openxmlformats.org/officeDocument/2006/relationships/slide" Target="slide120.xml"/><Relationship Id="rId12" Type="http://schemas.openxmlformats.org/officeDocument/2006/relationships/slide" Target="slide135.xml"/><Relationship Id="rId2" Type="http://schemas.openxmlformats.org/officeDocument/2006/relationships/slide" Target="slide109.xml"/><Relationship Id="rId1" Type="http://schemas.openxmlformats.org/officeDocument/2006/relationships/slideLayout" Target="../slideLayouts/slideLayout1.xml"/><Relationship Id="rId6" Type="http://schemas.openxmlformats.org/officeDocument/2006/relationships/slide" Target="slide118.xml"/><Relationship Id="rId11" Type="http://schemas.openxmlformats.org/officeDocument/2006/relationships/slide" Target="slide132.xml"/><Relationship Id="rId5" Type="http://schemas.openxmlformats.org/officeDocument/2006/relationships/slide" Target="slide116.xml"/><Relationship Id="rId15" Type="http://schemas.openxmlformats.org/officeDocument/2006/relationships/slide" Target="slide148.xml"/><Relationship Id="rId10" Type="http://schemas.openxmlformats.org/officeDocument/2006/relationships/slide" Target="slide130.xml"/><Relationship Id="rId4" Type="http://schemas.openxmlformats.org/officeDocument/2006/relationships/slide" Target="slide114.xml"/><Relationship Id="rId9" Type="http://schemas.openxmlformats.org/officeDocument/2006/relationships/slide" Target="slide127.xml"/><Relationship Id="rId14" Type="http://schemas.openxmlformats.org/officeDocument/2006/relationships/slide" Target="slide142.xml"/></Relationships>
</file>

<file path=ppt/slides/_rels/slide111.xml.rels><?xml version="1.0" encoding="UTF-8" standalone="yes"?>
<Relationships xmlns="http://schemas.openxmlformats.org/package/2006/relationships"><Relationship Id="rId8" Type="http://schemas.openxmlformats.org/officeDocument/2006/relationships/slide" Target="slide120.xml"/><Relationship Id="rId13" Type="http://schemas.openxmlformats.org/officeDocument/2006/relationships/slide" Target="slide135.xml"/><Relationship Id="rId18" Type="http://schemas.openxmlformats.org/officeDocument/2006/relationships/image" Target="../media/image81.emf"/><Relationship Id="rId3" Type="http://schemas.openxmlformats.org/officeDocument/2006/relationships/slide" Target="slide109.xml"/><Relationship Id="rId7" Type="http://schemas.openxmlformats.org/officeDocument/2006/relationships/slide" Target="slide118.xml"/><Relationship Id="rId12" Type="http://schemas.openxmlformats.org/officeDocument/2006/relationships/slide" Target="slide132.xml"/><Relationship Id="rId17" Type="http://schemas.openxmlformats.org/officeDocument/2006/relationships/oleObject" Target="../embeddings/Microsoft_Word_97_-_2003___45.doc"/><Relationship Id="rId2" Type="http://schemas.openxmlformats.org/officeDocument/2006/relationships/slideLayout" Target="../slideLayouts/slideLayout1.xml"/><Relationship Id="rId16" Type="http://schemas.openxmlformats.org/officeDocument/2006/relationships/slide" Target="slide148.xml"/><Relationship Id="rId1" Type="http://schemas.openxmlformats.org/officeDocument/2006/relationships/vmlDrawing" Target="../drawings/vmlDrawing54.vml"/><Relationship Id="rId6" Type="http://schemas.openxmlformats.org/officeDocument/2006/relationships/slide" Target="slide116.xml"/><Relationship Id="rId11" Type="http://schemas.openxmlformats.org/officeDocument/2006/relationships/slide" Target="slide130.xml"/><Relationship Id="rId5" Type="http://schemas.openxmlformats.org/officeDocument/2006/relationships/slide" Target="slide114.xml"/><Relationship Id="rId15" Type="http://schemas.openxmlformats.org/officeDocument/2006/relationships/slide" Target="slide142.xml"/><Relationship Id="rId10" Type="http://schemas.openxmlformats.org/officeDocument/2006/relationships/slide" Target="slide127.xml"/><Relationship Id="rId19" Type="http://schemas.openxmlformats.org/officeDocument/2006/relationships/slide" Target="slide112.xml"/><Relationship Id="rId4" Type="http://schemas.openxmlformats.org/officeDocument/2006/relationships/slide" Target="slide111.xml"/><Relationship Id="rId9" Type="http://schemas.openxmlformats.org/officeDocument/2006/relationships/slide" Target="slide124.xml"/><Relationship Id="rId14" Type="http://schemas.openxmlformats.org/officeDocument/2006/relationships/slide" Target="slide137.xml"/></Relationships>
</file>

<file path=ppt/slides/_rels/slide112.xml.rels><?xml version="1.0" encoding="UTF-8" standalone="yes"?>
<Relationships xmlns="http://schemas.openxmlformats.org/package/2006/relationships"><Relationship Id="rId8" Type="http://schemas.openxmlformats.org/officeDocument/2006/relationships/slide" Target="slide124.xml"/><Relationship Id="rId13" Type="http://schemas.openxmlformats.org/officeDocument/2006/relationships/slide" Target="slide137.xml"/><Relationship Id="rId3" Type="http://schemas.openxmlformats.org/officeDocument/2006/relationships/slide" Target="slide111.xml"/><Relationship Id="rId7" Type="http://schemas.openxmlformats.org/officeDocument/2006/relationships/slide" Target="slide120.xml"/><Relationship Id="rId12" Type="http://schemas.openxmlformats.org/officeDocument/2006/relationships/slide" Target="slide135.xml"/><Relationship Id="rId2" Type="http://schemas.openxmlformats.org/officeDocument/2006/relationships/slide" Target="slide109.xml"/><Relationship Id="rId1" Type="http://schemas.openxmlformats.org/officeDocument/2006/relationships/slideLayout" Target="../slideLayouts/slideLayout1.xml"/><Relationship Id="rId6" Type="http://schemas.openxmlformats.org/officeDocument/2006/relationships/slide" Target="slide118.xml"/><Relationship Id="rId11" Type="http://schemas.openxmlformats.org/officeDocument/2006/relationships/slide" Target="slide132.xml"/><Relationship Id="rId5" Type="http://schemas.openxmlformats.org/officeDocument/2006/relationships/slide" Target="slide116.xml"/><Relationship Id="rId15" Type="http://schemas.openxmlformats.org/officeDocument/2006/relationships/slide" Target="slide148.xml"/><Relationship Id="rId10" Type="http://schemas.openxmlformats.org/officeDocument/2006/relationships/slide" Target="slide130.xml"/><Relationship Id="rId4" Type="http://schemas.openxmlformats.org/officeDocument/2006/relationships/slide" Target="slide114.xml"/><Relationship Id="rId9" Type="http://schemas.openxmlformats.org/officeDocument/2006/relationships/slide" Target="slide127.xml"/><Relationship Id="rId14" Type="http://schemas.openxmlformats.org/officeDocument/2006/relationships/slide" Target="slide142.xml"/></Relationships>
</file>

<file path=ppt/slides/_rels/slide113.xml.rels><?xml version="1.0" encoding="UTF-8" standalone="yes"?>
<Relationships xmlns="http://schemas.openxmlformats.org/package/2006/relationships"><Relationship Id="rId8" Type="http://schemas.openxmlformats.org/officeDocument/2006/relationships/slide" Target="slide124.xml"/><Relationship Id="rId13" Type="http://schemas.openxmlformats.org/officeDocument/2006/relationships/slide" Target="slide137.xml"/><Relationship Id="rId3" Type="http://schemas.openxmlformats.org/officeDocument/2006/relationships/slide" Target="slide111.xml"/><Relationship Id="rId7" Type="http://schemas.openxmlformats.org/officeDocument/2006/relationships/slide" Target="slide120.xml"/><Relationship Id="rId12" Type="http://schemas.openxmlformats.org/officeDocument/2006/relationships/slide" Target="slide135.xml"/><Relationship Id="rId2" Type="http://schemas.openxmlformats.org/officeDocument/2006/relationships/slide" Target="slide109.xml"/><Relationship Id="rId1" Type="http://schemas.openxmlformats.org/officeDocument/2006/relationships/slideLayout" Target="../slideLayouts/slideLayout1.xml"/><Relationship Id="rId6" Type="http://schemas.openxmlformats.org/officeDocument/2006/relationships/slide" Target="slide118.xml"/><Relationship Id="rId11" Type="http://schemas.openxmlformats.org/officeDocument/2006/relationships/slide" Target="slide132.xml"/><Relationship Id="rId5" Type="http://schemas.openxmlformats.org/officeDocument/2006/relationships/slide" Target="slide116.xml"/><Relationship Id="rId15" Type="http://schemas.openxmlformats.org/officeDocument/2006/relationships/slide" Target="slide148.xml"/><Relationship Id="rId10" Type="http://schemas.openxmlformats.org/officeDocument/2006/relationships/slide" Target="slide130.xml"/><Relationship Id="rId4" Type="http://schemas.openxmlformats.org/officeDocument/2006/relationships/slide" Target="slide114.xml"/><Relationship Id="rId9" Type="http://schemas.openxmlformats.org/officeDocument/2006/relationships/slide" Target="slide127.xml"/><Relationship Id="rId14" Type="http://schemas.openxmlformats.org/officeDocument/2006/relationships/slide" Target="slide142.xml"/></Relationships>
</file>

<file path=ppt/slides/_rels/slide114.xml.rels><?xml version="1.0" encoding="UTF-8" standalone="yes"?>
<Relationships xmlns="http://schemas.openxmlformats.org/package/2006/relationships"><Relationship Id="rId8" Type="http://schemas.openxmlformats.org/officeDocument/2006/relationships/slide" Target="slide120.xml"/><Relationship Id="rId13" Type="http://schemas.openxmlformats.org/officeDocument/2006/relationships/slide" Target="slide135.xml"/><Relationship Id="rId18" Type="http://schemas.openxmlformats.org/officeDocument/2006/relationships/image" Target="../media/image82.emf"/><Relationship Id="rId3" Type="http://schemas.openxmlformats.org/officeDocument/2006/relationships/slide" Target="slide109.xml"/><Relationship Id="rId21" Type="http://schemas.openxmlformats.org/officeDocument/2006/relationships/slide" Target="slide115.xml"/><Relationship Id="rId7" Type="http://schemas.openxmlformats.org/officeDocument/2006/relationships/slide" Target="slide118.xml"/><Relationship Id="rId12" Type="http://schemas.openxmlformats.org/officeDocument/2006/relationships/slide" Target="slide132.xml"/><Relationship Id="rId17" Type="http://schemas.openxmlformats.org/officeDocument/2006/relationships/oleObject" Target="../embeddings/Microsoft_Word_97_-_2003___46.doc"/><Relationship Id="rId2" Type="http://schemas.openxmlformats.org/officeDocument/2006/relationships/slideLayout" Target="../slideLayouts/slideLayout1.xml"/><Relationship Id="rId16" Type="http://schemas.openxmlformats.org/officeDocument/2006/relationships/slide" Target="slide148.xml"/><Relationship Id="rId20" Type="http://schemas.openxmlformats.org/officeDocument/2006/relationships/image" Target="../media/image84.png"/><Relationship Id="rId1" Type="http://schemas.openxmlformats.org/officeDocument/2006/relationships/vmlDrawing" Target="../drawings/vmlDrawing55.vml"/><Relationship Id="rId6" Type="http://schemas.openxmlformats.org/officeDocument/2006/relationships/slide" Target="slide116.xml"/><Relationship Id="rId11" Type="http://schemas.openxmlformats.org/officeDocument/2006/relationships/slide" Target="slide130.xml"/><Relationship Id="rId5" Type="http://schemas.openxmlformats.org/officeDocument/2006/relationships/slide" Target="slide114.xml"/><Relationship Id="rId15" Type="http://schemas.openxmlformats.org/officeDocument/2006/relationships/slide" Target="slide142.xml"/><Relationship Id="rId10" Type="http://schemas.openxmlformats.org/officeDocument/2006/relationships/slide" Target="slide127.xml"/><Relationship Id="rId19" Type="http://schemas.openxmlformats.org/officeDocument/2006/relationships/image" Target="../media/image83.png"/><Relationship Id="rId4" Type="http://schemas.openxmlformats.org/officeDocument/2006/relationships/slide" Target="slide111.xml"/><Relationship Id="rId9" Type="http://schemas.openxmlformats.org/officeDocument/2006/relationships/slide" Target="slide124.xml"/><Relationship Id="rId14" Type="http://schemas.openxmlformats.org/officeDocument/2006/relationships/slide" Target="slide137.xml"/></Relationships>
</file>

<file path=ppt/slides/_rels/slide115.xml.rels><?xml version="1.0" encoding="UTF-8" standalone="yes"?>
<Relationships xmlns="http://schemas.openxmlformats.org/package/2006/relationships"><Relationship Id="rId8" Type="http://schemas.openxmlformats.org/officeDocument/2006/relationships/slide" Target="slide124.xml"/><Relationship Id="rId13" Type="http://schemas.openxmlformats.org/officeDocument/2006/relationships/slide" Target="slide137.xml"/><Relationship Id="rId3" Type="http://schemas.openxmlformats.org/officeDocument/2006/relationships/slide" Target="slide111.xml"/><Relationship Id="rId7" Type="http://schemas.openxmlformats.org/officeDocument/2006/relationships/slide" Target="slide120.xml"/><Relationship Id="rId12" Type="http://schemas.openxmlformats.org/officeDocument/2006/relationships/slide" Target="slide135.xml"/><Relationship Id="rId2" Type="http://schemas.openxmlformats.org/officeDocument/2006/relationships/slide" Target="slide109.xml"/><Relationship Id="rId1" Type="http://schemas.openxmlformats.org/officeDocument/2006/relationships/slideLayout" Target="../slideLayouts/slideLayout1.xml"/><Relationship Id="rId6" Type="http://schemas.openxmlformats.org/officeDocument/2006/relationships/slide" Target="slide118.xml"/><Relationship Id="rId11" Type="http://schemas.openxmlformats.org/officeDocument/2006/relationships/slide" Target="slide132.xml"/><Relationship Id="rId5" Type="http://schemas.openxmlformats.org/officeDocument/2006/relationships/slide" Target="slide116.xml"/><Relationship Id="rId15" Type="http://schemas.openxmlformats.org/officeDocument/2006/relationships/slide" Target="slide148.xml"/><Relationship Id="rId10" Type="http://schemas.openxmlformats.org/officeDocument/2006/relationships/slide" Target="slide130.xml"/><Relationship Id="rId4" Type="http://schemas.openxmlformats.org/officeDocument/2006/relationships/slide" Target="slide114.xml"/><Relationship Id="rId9" Type="http://schemas.openxmlformats.org/officeDocument/2006/relationships/slide" Target="slide127.xml"/><Relationship Id="rId14" Type="http://schemas.openxmlformats.org/officeDocument/2006/relationships/slide" Target="slide142.xml"/></Relationships>
</file>

<file path=ppt/slides/_rels/slide116.xml.rels><?xml version="1.0" encoding="UTF-8" standalone="yes"?>
<Relationships xmlns="http://schemas.openxmlformats.org/package/2006/relationships"><Relationship Id="rId8" Type="http://schemas.openxmlformats.org/officeDocument/2006/relationships/slide" Target="slide120.xml"/><Relationship Id="rId13" Type="http://schemas.openxmlformats.org/officeDocument/2006/relationships/slide" Target="slide135.xml"/><Relationship Id="rId18" Type="http://schemas.openxmlformats.org/officeDocument/2006/relationships/image" Target="../media/image85.emf"/><Relationship Id="rId3" Type="http://schemas.openxmlformats.org/officeDocument/2006/relationships/slide" Target="slide109.xml"/><Relationship Id="rId7" Type="http://schemas.openxmlformats.org/officeDocument/2006/relationships/slide" Target="slide118.xml"/><Relationship Id="rId12" Type="http://schemas.openxmlformats.org/officeDocument/2006/relationships/slide" Target="slide132.xml"/><Relationship Id="rId17" Type="http://schemas.openxmlformats.org/officeDocument/2006/relationships/oleObject" Target="../embeddings/Microsoft_Word_97_-_2003___47.doc"/><Relationship Id="rId2" Type="http://schemas.openxmlformats.org/officeDocument/2006/relationships/slideLayout" Target="../slideLayouts/slideLayout1.xml"/><Relationship Id="rId16" Type="http://schemas.openxmlformats.org/officeDocument/2006/relationships/slide" Target="slide148.xml"/><Relationship Id="rId20" Type="http://schemas.openxmlformats.org/officeDocument/2006/relationships/slide" Target="slide117.xml"/><Relationship Id="rId1" Type="http://schemas.openxmlformats.org/officeDocument/2006/relationships/vmlDrawing" Target="../drawings/vmlDrawing56.vml"/><Relationship Id="rId6" Type="http://schemas.openxmlformats.org/officeDocument/2006/relationships/slide" Target="slide116.xml"/><Relationship Id="rId11" Type="http://schemas.openxmlformats.org/officeDocument/2006/relationships/slide" Target="slide130.xml"/><Relationship Id="rId5" Type="http://schemas.openxmlformats.org/officeDocument/2006/relationships/slide" Target="slide114.xml"/><Relationship Id="rId15" Type="http://schemas.openxmlformats.org/officeDocument/2006/relationships/slide" Target="slide142.xml"/><Relationship Id="rId10" Type="http://schemas.openxmlformats.org/officeDocument/2006/relationships/slide" Target="slide127.xml"/><Relationship Id="rId19" Type="http://schemas.openxmlformats.org/officeDocument/2006/relationships/image" Target="../media/image86.png"/><Relationship Id="rId4" Type="http://schemas.openxmlformats.org/officeDocument/2006/relationships/slide" Target="slide111.xml"/><Relationship Id="rId9" Type="http://schemas.openxmlformats.org/officeDocument/2006/relationships/slide" Target="slide124.xml"/><Relationship Id="rId14" Type="http://schemas.openxmlformats.org/officeDocument/2006/relationships/slide" Target="slide137.xml"/></Relationships>
</file>

<file path=ppt/slides/_rels/slide117.xml.rels><?xml version="1.0" encoding="UTF-8" standalone="yes"?>
<Relationships xmlns="http://schemas.openxmlformats.org/package/2006/relationships"><Relationship Id="rId8" Type="http://schemas.openxmlformats.org/officeDocument/2006/relationships/slide" Target="slide124.xml"/><Relationship Id="rId13" Type="http://schemas.openxmlformats.org/officeDocument/2006/relationships/slide" Target="slide137.xml"/><Relationship Id="rId3" Type="http://schemas.openxmlformats.org/officeDocument/2006/relationships/slide" Target="slide111.xml"/><Relationship Id="rId7" Type="http://schemas.openxmlformats.org/officeDocument/2006/relationships/slide" Target="slide120.xml"/><Relationship Id="rId12" Type="http://schemas.openxmlformats.org/officeDocument/2006/relationships/slide" Target="slide135.xml"/><Relationship Id="rId2" Type="http://schemas.openxmlformats.org/officeDocument/2006/relationships/slide" Target="slide109.xml"/><Relationship Id="rId1" Type="http://schemas.openxmlformats.org/officeDocument/2006/relationships/slideLayout" Target="../slideLayouts/slideLayout1.xml"/><Relationship Id="rId6" Type="http://schemas.openxmlformats.org/officeDocument/2006/relationships/slide" Target="slide118.xml"/><Relationship Id="rId11" Type="http://schemas.openxmlformats.org/officeDocument/2006/relationships/slide" Target="slide132.xml"/><Relationship Id="rId5" Type="http://schemas.openxmlformats.org/officeDocument/2006/relationships/slide" Target="slide116.xml"/><Relationship Id="rId15" Type="http://schemas.openxmlformats.org/officeDocument/2006/relationships/slide" Target="slide148.xml"/><Relationship Id="rId10" Type="http://schemas.openxmlformats.org/officeDocument/2006/relationships/slide" Target="slide130.xml"/><Relationship Id="rId4" Type="http://schemas.openxmlformats.org/officeDocument/2006/relationships/slide" Target="slide114.xml"/><Relationship Id="rId9" Type="http://schemas.openxmlformats.org/officeDocument/2006/relationships/slide" Target="slide127.xml"/><Relationship Id="rId14" Type="http://schemas.openxmlformats.org/officeDocument/2006/relationships/slide" Target="slide142.xml"/></Relationships>
</file>

<file path=ppt/slides/_rels/slide118.xml.rels><?xml version="1.0" encoding="UTF-8" standalone="yes"?>
<Relationships xmlns="http://schemas.openxmlformats.org/package/2006/relationships"><Relationship Id="rId8" Type="http://schemas.openxmlformats.org/officeDocument/2006/relationships/slide" Target="slide120.xml"/><Relationship Id="rId13" Type="http://schemas.openxmlformats.org/officeDocument/2006/relationships/slide" Target="slide135.xml"/><Relationship Id="rId18" Type="http://schemas.openxmlformats.org/officeDocument/2006/relationships/image" Target="../media/image85.emf"/><Relationship Id="rId3" Type="http://schemas.openxmlformats.org/officeDocument/2006/relationships/slide" Target="slide109.xml"/><Relationship Id="rId21" Type="http://schemas.openxmlformats.org/officeDocument/2006/relationships/slide" Target="slide119.xml"/><Relationship Id="rId7" Type="http://schemas.openxmlformats.org/officeDocument/2006/relationships/slide" Target="slide118.xml"/><Relationship Id="rId12" Type="http://schemas.openxmlformats.org/officeDocument/2006/relationships/slide" Target="slide132.xml"/><Relationship Id="rId17" Type="http://schemas.openxmlformats.org/officeDocument/2006/relationships/oleObject" Target="../embeddings/Microsoft_Word_97_-_2003___48.doc"/><Relationship Id="rId2" Type="http://schemas.openxmlformats.org/officeDocument/2006/relationships/slideLayout" Target="../slideLayouts/slideLayout1.xml"/><Relationship Id="rId16" Type="http://schemas.openxmlformats.org/officeDocument/2006/relationships/slide" Target="slide148.xml"/><Relationship Id="rId20" Type="http://schemas.openxmlformats.org/officeDocument/2006/relationships/image" Target="../media/image87.emf"/><Relationship Id="rId1" Type="http://schemas.openxmlformats.org/officeDocument/2006/relationships/vmlDrawing" Target="../drawings/vmlDrawing57.vml"/><Relationship Id="rId6" Type="http://schemas.openxmlformats.org/officeDocument/2006/relationships/slide" Target="slide116.xml"/><Relationship Id="rId11" Type="http://schemas.openxmlformats.org/officeDocument/2006/relationships/slide" Target="slide130.xml"/><Relationship Id="rId5" Type="http://schemas.openxmlformats.org/officeDocument/2006/relationships/slide" Target="slide114.xml"/><Relationship Id="rId15" Type="http://schemas.openxmlformats.org/officeDocument/2006/relationships/slide" Target="slide142.xml"/><Relationship Id="rId10" Type="http://schemas.openxmlformats.org/officeDocument/2006/relationships/slide" Target="slide127.xml"/><Relationship Id="rId19" Type="http://schemas.openxmlformats.org/officeDocument/2006/relationships/oleObject" Target="../embeddings/Microsoft_Word_97_-_2003___49.doc"/><Relationship Id="rId4" Type="http://schemas.openxmlformats.org/officeDocument/2006/relationships/slide" Target="slide111.xml"/><Relationship Id="rId9" Type="http://schemas.openxmlformats.org/officeDocument/2006/relationships/slide" Target="slide124.xml"/><Relationship Id="rId14" Type="http://schemas.openxmlformats.org/officeDocument/2006/relationships/slide" Target="slide137.xml"/></Relationships>
</file>

<file path=ppt/slides/_rels/slide119.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30.xml"/><Relationship Id="rId18" Type="http://schemas.openxmlformats.org/officeDocument/2006/relationships/slide" Target="slide148.xml"/><Relationship Id="rId3" Type="http://schemas.openxmlformats.org/officeDocument/2006/relationships/oleObject" Target="../embeddings/Microsoft_Word_97_-_2003___50.doc"/><Relationship Id="rId7" Type="http://schemas.openxmlformats.org/officeDocument/2006/relationships/slide" Target="slide114.xml"/><Relationship Id="rId12" Type="http://schemas.openxmlformats.org/officeDocument/2006/relationships/slide" Target="slide127.xml"/><Relationship Id="rId17" Type="http://schemas.openxmlformats.org/officeDocument/2006/relationships/slide" Target="slide142.xml"/><Relationship Id="rId2" Type="http://schemas.openxmlformats.org/officeDocument/2006/relationships/slideLayout" Target="../slideLayouts/slideLayout1.xml"/><Relationship Id="rId16" Type="http://schemas.openxmlformats.org/officeDocument/2006/relationships/slide" Target="slide137.xml"/><Relationship Id="rId1" Type="http://schemas.openxmlformats.org/officeDocument/2006/relationships/vmlDrawing" Target="../drawings/vmlDrawing58.vml"/><Relationship Id="rId6" Type="http://schemas.openxmlformats.org/officeDocument/2006/relationships/slide" Target="slide111.xml"/><Relationship Id="rId11" Type="http://schemas.openxmlformats.org/officeDocument/2006/relationships/slide" Target="slide124.xml"/><Relationship Id="rId5" Type="http://schemas.openxmlformats.org/officeDocument/2006/relationships/slide" Target="slide109.xml"/><Relationship Id="rId15" Type="http://schemas.openxmlformats.org/officeDocument/2006/relationships/slide" Target="slide135.xml"/><Relationship Id="rId10" Type="http://schemas.openxmlformats.org/officeDocument/2006/relationships/slide" Target="slide120.xml"/><Relationship Id="rId4" Type="http://schemas.openxmlformats.org/officeDocument/2006/relationships/image" Target="../media/image85.emf"/><Relationship Id="rId9" Type="http://schemas.openxmlformats.org/officeDocument/2006/relationships/slide" Target="slide118.xml"/><Relationship Id="rId14" Type="http://schemas.openxmlformats.org/officeDocument/2006/relationships/slide" Target="slide132.xml"/></Relationships>
</file>

<file path=ppt/slides/_rels/slide1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package" Target="../embeddings/Microsoft_Word___1.docx"/><Relationship Id="rId7" Type="http://schemas.openxmlformats.org/officeDocument/2006/relationships/slide" Target="slide13.xml"/><Relationship Id="rId2" Type="http://schemas.openxmlformats.org/officeDocument/2006/relationships/slideLayout" Target="../slideLayouts/slideLayout15.xml"/><Relationship Id="rId1" Type="http://schemas.openxmlformats.org/officeDocument/2006/relationships/vmlDrawing" Target="../drawings/vmlDrawing5.vml"/><Relationship Id="rId6" Type="http://schemas.openxmlformats.org/officeDocument/2006/relationships/slide" Target="slide12.xml"/><Relationship Id="rId5" Type="http://schemas.openxmlformats.org/officeDocument/2006/relationships/slide" Target="slide10.xml"/><Relationship Id="rId4" Type="http://schemas.openxmlformats.org/officeDocument/2006/relationships/image" Target="../media/image13.emf"/></Relationships>
</file>

<file path=ppt/slides/_rels/slide120.xml.rels><?xml version="1.0" encoding="UTF-8" standalone="yes"?>
<Relationships xmlns="http://schemas.openxmlformats.org/package/2006/relationships"><Relationship Id="rId8" Type="http://schemas.openxmlformats.org/officeDocument/2006/relationships/slide" Target="slide120.xml"/><Relationship Id="rId13" Type="http://schemas.openxmlformats.org/officeDocument/2006/relationships/slide" Target="slide135.xml"/><Relationship Id="rId18" Type="http://schemas.openxmlformats.org/officeDocument/2006/relationships/image" Target="../media/image88.emf"/><Relationship Id="rId3" Type="http://schemas.openxmlformats.org/officeDocument/2006/relationships/slide" Target="slide109.xml"/><Relationship Id="rId21" Type="http://schemas.openxmlformats.org/officeDocument/2006/relationships/image" Target="../media/image89.emf"/><Relationship Id="rId7" Type="http://schemas.openxmlformats.org/officeDocument/2006/relationships/slide" Target="slide118.xml"/><Relationship Id="rId12" Type="http://schemas.openxmlformats.org/officeDocument/2006/relationships/slide" Target="slide132.xml"/><Relationship Id="rId17" Type="http://schemas.openxmlformats.org/officeDocument/2006/relationships/oleObject" Target="../embeddings/Microsoft_Word_97_-_2003___51.doc"/><Relationship Id="rId2" Type="http://schemas.openxmlformats.org/officeDocument/2006/relationships/slideLayout" Target="../slideLayouts/slideLayout1.xml"/><Relationship Id="rId16" Type="http://schemas.openxmlformats.org/officeDocument/2006/relationships/slide" Target="slide148.xml"/><Relationship Id="rId20" Type="http://schemas.openxmlformats.org/officeDocument/2006/relationships/oleObject" Target="../embeddings/Microsoft_Word_97_-_2003___52.doc"/><Relationship Id="rId1" Type="http://schemas.openxmlformats.org/officeDocument/2006/relationships/vmlDrawing" Target="../drawings/vmlDrawing59.vml"/><Relationship Id="rId6" Type="http://schemas.openxmlformats.org/officeDocument/2006/relationships/slide" Target="slide116.xml"/><Relationship Id="rId11" Type="http://schemas.openxmlformats.org/officeDocument/2006/relationships/slide" Target="slide130.xml"/><Relationship Id="rId24" Type="http://schemas.openxmlformats.org/officeDocument/2006/relationships/slide" Target="slide121.xml"/><Relationship Id="rId5" Type="http://schemas.openxmlformats.org/officeDocument/2006/relationships/slide" Target="slide114.xml"/><Relationship Id="rId15" Type="http://schemas.openxmlformats.org/officeDocument/2006/relationships/slide" Target="slide142.xml"/><Relationship Id="rId23" Type="http://schemas.openxmlformats.org/officeDocument/2006/relationships/image" Target="../media/image85.emf"/><Relationship Id="rId10" Type="http://schemas.openxmlformats.org/officeDocument/2006/relationships/slide" Target="slide127.xml"/><Relationship Id="rId19" Type="http://schemas.openxmlformats.org/officeDocument/2006/relationships/image" Target="../media/image90.png"/><Relationship Id="rId4" Type="http://schemas.openxmlformats.org/officeDocument/2006/relationships/slide" Target="slide111.xml"/><Relationship Id="rId9" Type="http://schemas.openxmlformats.org/officeDocument/2006/relationships/slide" Target="slide124.xml"/><Relationship Id="rId14" Type="http://schemas.openxmlformats.org/officeDocument/2006/relationships/slide" Target="slide137.xml"/><Relationship Id="rId22" Type="http://schemas.openxmlformats.org/officeDocument/2006/relationships/oleObject" Target="../embeddings/Microsoft_Word_97_-_2003___53.doc"/></Relationships>
</file>

<file path=ppt/slides/_rels/slide121.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30.xml"/><Relationship Id="rId18" Type="http://schemas.openxmlformats.org/officeDocument/2006/relationships/slide" Target="slide148.xml"/><Relationship Id="rId3" Type="http://schemas.openxmlformats.org/officeDocument/2006/relationships/oleObject" Target="../embeddings/Microsoft_Word_97_-_2003___54.doc"/><Relationship Id="rId7" Type="http://schemas.openxmlformats.org/officeDocument/2006/relationships/slide" Target="slide114.xml"/><Relationship Id="rId12" Type="http://schemas.openxmlformats.org/officeDocument/2006/relationships/slide" Target="slide127.xml"/><Relationship Id="rId17" Type="http://schemas.openxmlformats.org/officeDocument/2006/relationships/slide" Target="slide142.xml"/><Relationship Id="rId2" Type="http://schemas.openxmlformats.org/officeDocument/2006/relationships/slideLayout" Target="../slideLayouts/slideLayout1.xml"/><Relationship Id="rId16" Type="http://schemas.openxmlformats.org/officeDocument/2006/relationships/slide" Target="slide137.xml"/><Relationship Id="rId1" Type="http://schemas.openxmlformats.org/officeDocument/2006/relationships/vmlDrawing" Target="../drawings/vmlDrawing60.vml"/><Relationship Id="rId6" Type="http://schemas.openxmlformats.org/officeDocument/2006/relationships/slide" Target="slide111.xml"/><Relationship Id="rId11" Type="http://schemas.openxmlformats.org/officeDocument/2006/relationships/slide" Target="slide124.xml"/><Relationship Id="rId5" Type="http://schemas.openxmlformats.org/officeDocument/2006/relationships/slide" Target="slide109.xml"/><Relationship Id="rId15" Type="http://schemas.openxmlformats.org/officeDocument/2006/relationships/slide" Target="slide135.xml"/><Relationship Id="rId10" Type="http://schemas.openxmlformats.org/officeDocument/2006/relationships/slide" Target="slide120.xml"/><Relationship Id="rId4" Type="http://schemas.openxmlformats.org/officeDocument/2006/relationships/image" Target="../media/image91.emf"/><Relationship Id="rId9" Type="http://schemas.openxmlformats.org/officeDocument/2006/relationships/slide" Target="slide118.xml"/><Relationship Id="rId14" Type="http://schemas.openxmlformats.org/officeDocument/2006/relationships/slide" Target="slide132.xml"/></Relationships>
</file>

<file path=ppt/slides/_rels/slide122.xml.rels><?xml version="1.0" encoding="UTF-8" standalone="yes"?>
<Relationships xmlns="http://schemas.openxmlformats.org/package/2006/relationships"><Relationship Id="rId8" Type="http://schemas.openxmlformats.org/officeDocument/2006/relationships/slide" Target="slide111.xml"/><Relationship Id="rId13" Type="http://schemas.openxmlformats.org/officeDocument/2006/relationships/slide" Target="slide124.xml"/><Relationship Id="rId18" Type="http://schemas.openxmlformats.org/officeDocument/2006/relationships/slide" Target="slide137.xml"/><Relationship Id="rId3" Type="http://schemas.openxmlformats.org/officeDocument/2006/relationships/oleObject" Target="../embeddings/Microsoft_Word_97_-_2003___55.doc"/><Relationship Id="rId7" Type="http://schemas.openxmlformats.org/officeDocument/2006/relationships/slide" Target="slide109.xml"/><Relationship Id="rId12" Type="http://schemas.openxmlformats.org/officeDocument/2006/relationships/slide" Target="slide120.xml"/><Relationship Id="rId17" Type="http://schemas.openxmlformats.org/officeDocument/2006/relationships/slide" Target="slide135.xml"/><Relationship Id="rId2" Type="http://schemas.openxmlformats.org/officeDocument/2006/relationships/slideLayout" Target="../slideLayouts/slideLayout1.xml"/><Relationship Id="rId16" Type="http://schemas.openxmlformats.org/officeDocument/2006/relationships/slide" Target="slide132.xml"/><Relationship Id="rId20" Type="http://schemas.openxmlformats.org/officeDocument/2006/relationships/slide" Target="slide148.xml"/><Relationship Id="rId1" Type="http://schemas.openxmlformats.org/officeDocument/2006/relationships/vmlDrawing" Target="../drawings/vmlDrawing61.vml"/><Relationship Id="rId6" Type="http://schemas.openxmlformats.org/officeDocument/2006/relationships/image" Target="../media/image93.emf"/><Relationship Id="rId11" Type="http://schemas.openxmlformats.org/officeDocument/2006/relationships/slide" Target="slide118.xml"/><Relationship Id="rId5" Type="http://schemas.openxmlformats.org/officeDocument/2006/relationships/oleObject" Target="../embeddings/Microsoft_Word_97_-_2003___56.doc"/><Relationship Id="rId15" Type="http://schemas.openxmlformats.org/officeDocument/2006/relationships/slide" Target="slide130.xml"/><Relationship Id="rId10" Type="http://schemas.openxmlformats.org/officeDocument/2006/relationships/slide" Target="slide116.xml"/><Relationship Id="rId19" Type="http://schemas.openxmlformats.org/officeDocument/2006/relationships/slide" Target="slide142.xml"/><Relationship Id="rId4" Type="http://schemas.openxmlformats.org/officeDocument/2006/relationships/image" Target="../media/image92.emf"/><Relationship Id="rId9" Type="http://schemas.openxmlformats.org/officeDocument/2006/relationships/slide" Target="slide114.xml"/><Relationship Id="rId14" Type="http://schemas.openxmlformats.org/officeDocument/2006/relationships/slide" Target="slide127.xml"/></Relationships>
</file>

<file path=ppt/slides/_rels/slide123.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30.xml"/><Relationship Id="rId18" Type="http://schemas.openxmlformats.org/officeDocument/2006/relationships/slide" Target="slide148.xml"/><Relationship Id="rId3" Type="http://schemas.openxmlformats.org/officeDocument/2006/relationships/oleObject" Target="../embeddings/Microsoft_Word_97_-_2003___57.doc"/><Relationship Id="rId7" Type="http://schemas.openxmlformats.org/officeDocument/2006/relationships/slide" Target="slide114.xml"/><Relationship Id="rId12" Type="http://schemas.openxmlformats.org/officeDocument/2006/relationships/slide" Target="slide127.xml"/><Relationship Id="rId17" Type="http://schemas.openxmlformats.org/officeDocument/2006/relationships/slide" Target="slide142.xml"/><Relationship Id="rId2" Type="http://schemas.openxmlformats.org/officeDocument/2006/relationships/slideLayout" Target="../slideLayouts/slideLayout1.xml"/><Relationship Id="rId16" Type="http://schemas.openxmlformats.org/officeDocument/2006/relationships/slide" Target="slide137.xml"/><Relationship Id="rId1" Type="http://schemas.openxmlformats.org/officeDocument/2006/relationships/vmlDrawing" Target="../drawings/vmlDrawing62.vml"/><Relationship Id="rId6" Type="http://schemas.openxmlformats.org/officeDocument/2006/relationships/slide" Target="slide111.xml"/><Relationship Id="rId11" Type="http://schemas.openxmlformats.org/officeDocument/2006/relationships/slide" Target="slide124.xml"/><Relationship Id="rId5" Type="http://schemas.openxmlformats.org/officeDocument/2006/relationships/slide" Target="slide109.xml"/><Relationship Id="rId15" Type="http://schemas.openxmlformats.org/officeDocument/2006/relationships/slide" Target="slide135.xml"/><Relationship Id="rId10" Type="http://schemas.openxmlformats.org/officeDocument/2006/relationships/slide" Target="slide120.xml"/><Relationship Id="rId4" Type="http://schemas.openxmlformats.org/officeDocument/2006/relationships/image" Target="../media/image94.emf"/><Relationship Id="rId9" Type="http://schemas.openxmlformats.org/officeDocument/2006/relationships/slide" Target="slide118.xml"/><Relationship Id="rId14" Type="http://schemas.openxmlformats.org/officeDocument/2006/relationships/slide" Target="slide132.xml"/></Relationships>
</file>

<file path=ppt/slides/_rels/slide124.xml.rels><?xml version="1.0" encoding="UTF-8" standalone="yes"?>
<Relationships xmlns="http://schemas.openxmlformats.org/package/2006/relationships"><Relationship Id="rId8" Type="http://schemas.openxmlformats.org/officeDocument/2006/relationships/slide" Target="slide120.xml"/><Relationship Id="rId13" Type="http://schemas.openxmlformats.org/officeDocument/2006/relationships/slide" Target="slide135.xml"/><Relationship Id="rId18" Type="http://schemas.openxmlformats.org/officeDocument/2006/relationships/image" Target="../media/image95.emf"/><Relationship Id="rId3" Type="http://schemas.openxmlformats.org/officeDocument/2006/relationships/slide" Target="slide109.xml"/><Relationship Id="rId7" Type="http://schemas.openxmlformats.org/officeDocument/2006/relationships/slide" Target="slide118.xml"/><Relationship Id="rId12" Type="http://schemas.openxmlformats.org/officeDocument/2006/relationships/slide" Target="slide132.xml"/><Relationship Id="rId17" Type="http://schemas.openxmlformats.org/officeDocument/2006/relationships/oleObject" Target="../embeddings/Microsoft_Word_97_-_2003___58.doc"/><Relationship Id="rId2" Type="http://schemas.openxmlformats.org/officeDocument/2006/relationships/slideLayout" Target="../slideLayouts/slideLayout1.xml"/><Relationship Id="rId16" Type="http://schemas.openxmlformats.org/officeDocument/2006/relationships/slide" Target="slide148.xml"/><Relationship Id="rId1" Type="http://schemas.openxmlformats.org/officeDocument/2006/relationships/vmlDrawing" Target="../drawings/vmlDrawing63.vml"/><Relationship Id="rId6" Type="http://schemas.openxmlformats.org/officeDocument/2006/relationships/slide" Target="slide116.xml"/><Relationship Id="rId11" Type="http://schemas.openxmlformats.org/officeDocument/2006/relationships/slide" Target="slide130.xml"/><Relationship Id="rId5" Type="http://schemas.openxmlformats.org/officeDocument/2006/relationships/slide" Target="slide114.xml"/><Relationship Id="rId15" Type="http://schemas.openxmlformats.org/officeDocument/2006/relationships/slide" Target="slide142.xml"/><Relationship Id="rId10" Type="http://schemas.openxmlformats.org/officeDocument/2006/relationships/slide" Target="slide127.xml"/><Relationship Id="rId4" Type="http://schemas.openxmlformats.org/officeDocument/2006/relationships/slide" Target="slide111.xml"/><Relationship Id="rId9" Type="http://schemas.openxmlformats.org/officeDocument/2006/relationships/slide" Target="slide124.xml"/><Relationship Id="rId14" Type="http://schemas.openxmlformats.org/officeDocument/2006/relationships/slide" Target="slide137.xml"/></Relationships>
</file>

<file path=ppt/slides/_rels/slide125.xml.rels><?xml version="1.0" encoding="UTF-8" standalone="yes"?>
<Relationships xmlns="http://schemas.openxmlformats.org/package/2006/relationships"><Relationship Id="rId8" Type="http://schemas.openxmlformats.org/officeDocument/2006/relationships/slide" Target="slide124.xml"/><Relationship Id="rId13" Type="http://schemas.openxmlformats.org/officeDocument/2006/relationships/slide" Target="slide137.xml"/><Relationship Id="rId3" Type="http://schemas.openxmlformats.org/officeDocument/2006/relationships/slide" Target="slide111.xml"/><Relationship Id="rId7" Type="http://schemas.openxmlformats.org/officeDocument/2006/relationships/slide" Target="slide120.xml"/><Relationship Id="rId12" Type="http://schemas.openxmlformats.org/officeDocument/2006/relationships/slide" Target="slide135.xml"/><Relationship Id="rId2" Type="http://schemas.openxmlformats.org/officeDocument/2006/relationships/slide" Target="slide109.xml"/><Relationship Id="rId16" Type="http://schemas.openxmlformats.org/officeDocument/2006/relationships/slide" Target="slide126.xml"/><Relationship Id="rId1" Type="http://schemas.openxmlformats.org/officeDocument/2006/relationships/slideLayout" Target="../slideLayouts/slideLayout1.xml"/><Relationship Id="rId6" Type="http://schemas.openxmlformats.org/officeDocument/2006/relationships/slide" Target="slide118.xml"/><Relationship Id="rId11" Type="http://schemas.openxmlformats.org/officeDocument/2006/relationships/slide" Target="slide132.xml"/><Relationship Id="rId5" Type="http://schemas.openxmlformats.org/officeDocument/2006/relationships/slide" Target="slide116.xml"/><Relationship Id="rId15" Type="http://schemas.openxmlformats.org/officeDocument/2006/relationships/slide" Target="slide148.xml"/><Relationship Id="rId10" Type="http://schemas.openxmlformats.org/officeDocument/2006/relationships/slide" Target="slide130.xml"/><Relationship Id="rId4" Type="http://schemas.openxmlformats.org/officeDocument/2006/relationships/slide" Target="slide114.xml"/><Relationship Id="rId9" Type="http://schemas.openxmlformats.org/officeDocument/2006/relationships/slide" Target="slide127.xml"/><Relationship Id="rId14" Type="http://schemas.openxmlformats.org/officeDocument/2006/relationships/slide" Target="slide142.xml"/></Relationships>
</file>

<file path=ppt/slides/_rels/slide126.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30.xml"/><Relationship Id="rId18" Type="http://schemas.openxmlformats.org/officeDocument/2006/relationships/slide" Target="slide148.xml"/><Relationship Id="rId3" Type="http://schemas.openxmlformats.org/officeDocument/2006/relationships/oleObject" Target="../embeddings/Microsoft_Word_97_-_2003___59.doc"/><Relationship Id="rId7" Type="http://schemas.openxmlformats.org/officeDocument/2006/relationships/slide" Target="slide114.xml"/><Relationship Id="rId12" Type="http://schemas.openxmlformats.org/officeDocument/2006/relationships/slide" Target="slide127.xml"/><Relationship Id="rId17" Type="http://schemas.openxmlformats.org/officeDocument/2006/relationships/slide" Target="slide142.xml"/><Relationship Id="rId2" Type="http://schemas.openxmlformats.org/officeDocument/2006/relationships/slideLayout" Target="../slideLayouts/slideLayout1.xml"/><Relationship Id="rId16" Type="http://schemas.openxmlformats.org/officeDocument/2006/relationships/slide" Target="slide137.xml"/><Relationship Id="rId1" Type="http://schemas.openxmlformats.org/officeDocument/2006/relationships/vmlDrawing" Target="../drawings/vmlDrawing64.vml"/><Relationship Id="rId6" Type="http://schemas.openxmlformats.org/officeDocument/2006/relationships/slide" Target="slide111.xml"/><Relationship Id="rId11" Type="http://schemas.openxmlformats.org/officeDocument/2006/relationships/slide" Target="slide124.xml"/><Relationship Id="rId5" Type="http://schemas.openxmlformats.org/officeDocument/2006/relationships/slide" Target="slide109.xml"/><Relationship Id="rId15" Type="http://schemas.openxmlformats.org/officeDocument/2006/relationships/slide" Target="slide135.xml"/><Relationship Id="rId10" Type="http://schemas.openxmlformats.org/officeDocument/2006/relationships/slide" Target="slide120.xml"/><Relationship Id="rId4" Type="http://schemas.openxmlformats.org/officeDocument/2006/relationships/image" Target="../media/image96.emf"/><Relationship Id="rId9" Type="http://schemas.openxmlformats.org/officeDocument/2006/relationships/slide" Target="slide118.xml"/><Relationship Id="rId14" Type="http://schemas.openxmlformats.org/officeDocument/2006/relationships/slide" Target="slide132.xml"/></Relationships>
</file>

<file path=ppt/slides/_rels/slide127.xml.rels><?xml version="1.0" encoding="UTF-8" standalone="yes"?>
<Relationships xmlns="http://schemas.openxmlformats.org/package/2006/relationships"><Relationship Id="rId8" Type="http://schemas.openxmlformats.org/officeDocument/2006/relationships/slide" Target="slide120.xml"/><Relationship Id="rId13" Type="http://schemas.openxmlformats.org/officeDocument/2006/relationships/slide" Target="slide135.xml"/><Relationship Id="rId18" Type="http://schemas.openxmlformats.org/officeDocument/2006/relationships/image" Target="../media/image95.emf"/><Relationship Id="rId3" Type="http://schemas.openxmlformats.org/officeDocument/2006/relationships/slide" Target="slide109.xml"/><Relationship Id="rId7" Type="http://schemas.openxmlformats.org/officeDocument/2006/relationships/slide" Target="slide118.xml"/><Relationship Id="rId12" Type="http://schemas.openxmlformats.org/officeDocument/2006/relationships/slide" Target="slide132.xml"/><Relationship Id="rId17" Type="http://schemas.openxmlformats.org/officeDocument/2006/relationships/oleObject" Target="../embeddings/Microsoft_Word_97_-_2003___60.doc"/><Relationship Id="rId2" Type="http://schemas.openxmlformats.org/officeDocument/2006/relationships/slideLayout" Target="../slideLayouts/slideLayout1.xml"/><Relationship Id="rId16" Type="http://schemas.openxmlformats.org/officeDocument/2006/relationships/slide" Target="slide148.xml"/><Relationship Id="rId1" Type="http://schemas.openxmlformats.org/officeDocument/2006/relationships/vmlDrawing" Target="../drawings/vmlDrawing65.vml"/><Relationship Id="rId6" Type="http://schemas.openxmlformats.org/officeDocument/2006/relationships/slide" Target="slide116.xml"/><Relationship Id="rId11" Type="http://schemas.openxmlformats.org/officeDocument/2006/relationships/slide" Target="slide130.xml"/><Relationship Id="rId5" Type="http://schemas.openxmlformats.org/officeDocument/2006/relationships/slide" Target="slide114.xml"/><Relationship Id="rId15" Type="http://schemas.openxmlformats.org/officeDocument/2006/relationships/slide" Target="slide142.xml"/><Relationship Id="rId10" Type="http://schemas.openxmlformats.org/officeDocument/2006/relationships/slide" Target="slide127.xml"/><Relationship Id="rId4" Type="http://schemas.openxmlformats.org/officeDocument/2006/relationships/slide" Target="slide111.xml"/><Relationship Id="rId9" Type="http://schemas.openxmlformats.org/officeDocument/2006/relationships/slide" Target="slide124.xml"/><Relationship Id="rId14" Type="http://schemas.openxmlformats.org/officeDocument/2006/relationships/slide" Target="slide137.xml"/></Relationships>
</file>

<file path=ppt/slides/_rels/slide128.xml.rels><?xml version="1.0" encoding="UTF-8" standalone="yes"?>
<Relationships xmlns="http://schemas.openxmlformats.org/package/2006/relationships"><Relationship Id="rId8" Type="http://schemas.openxmlformats.org/officeDocument/2006/relationships/slide" Target="slide124.xml"/><Relationship Id="rId13" Type="http://schemas.openxmlformats.org/officeDocument/2006/relationships/slide" Target="slide137.xml"/><Relationship Id="rId3" Type="http://schemas.openxmlformats.org/officeDocument/2006/relationships/slide" Target="slide111.xml"/><Relationship Id="rId7" Type="http://schemas.openxmlformats.org/officeDocument/2006/relationships/slide" Target="slide120.xml"/><Relationship Id="rId12" Type="http://schemas.openxmlformats.org/officeDocument/2006/relationships/slide" Target="slide135.xml"/><Relationship Id="rId2" Type="http://schemas.openxmlformats.org/officeDocument/2006/relationships/slide" Target="slide109.xml"/><Relationship Id="rId16" Type="http://schemas.openxmlformats.org/officeDocument/2006/relationships/slide" Target="slide129.xml"/><Relationship Id="rId1" Type="http://schemas.openxmlformats.org/officeDocument/2006/relationships/slideLayout" Target="../slideLayouts/slideLayout1.xml"/><Relationship Id="rId6" Type="http://schemas.openxmlformats.org/officeDocument/2006/relationships/slide" Target="slide118.xml"/><Relationship Id="rId11" Type="http://schemas.openxmlformats.org/officeDocument/2006/relationships/slide" Target="slide132.xml"/><Relationship Id="rId5" Type="http://schemas.openxmlformats.org/officeDocument/2006/relationships/slide" Target="slide116.xml"/><Relationship Id="rId15" Type="http://schemas.openxmlformats.org/officeDocument/2006/relationships/slide" Target="slide148.xml"/><Relationship Id="rId10" Type="http://schemas.openxmlformats.org/officeDocument/2006/relationships/slide" Target="slide130.xml"/><Relationship Id="rId4" Type="http://schemas.openxmlformats.org/officeDocument/2006/relationships/slide" Target="slide114.xml"/><Relationship Id="rId9" Type="http://schemas.openxmlformats.org/officeDocument/2006/relationships/slide" Target="slide127.xml"/><Relationship Id="rId14" Type="http://schemas.openxmlformats.org/officeDocument/2006/relationships/slide" Target="slide142.xml"/></Relationships>
</file>

<file path=ppt/slides/_rels/slide129.xml.rels><?xml version="1.0" encoding="UTF-8" standalone="yes"?>
<Relationships xmlns="http://schemas.openxmlformats.org/package/2006/relationships"><Relationship Id="rId8" Type="http://schemas.openxmlformats.org/officeDocument/2006/relationships/slide" Target="slide120.xml"/><Relationship Id="rId13" Type="http://schemas.openxmlformats.org/officeDocument/2006/relationships/slide" Target="slide135.xml"/><Relationship Id="rId18" Type="http://schemas.openxmlformats.org/officeDocument/2006/relationships/image" Target="../media/image97.emf"/><Relationship Id="rId3" Type="http://schemas.openxmlformats.org/officeDocument/2006/relationships/slide" Target="slide109.xml"/><Relationship Id="rId7" Type="http://schemas.openxmlformats.org/officeDocument/2006/relationships/slide" Target="slide118.xml"/><Relationship Id="rId12" Type="http://schemas.openxmlformats.org/officeDocument/2006/relationships/slide" Target="slide132.xml"/><Relationship Id="rId17" Type="http://schemas.openxmlformats.org/officeDocument/2006/relationships/package" Target="../embeddings/Microsoft_Word___31.docx"/><Relationship Id="rId2" Type="http://schemas.openxmlformats.org/officeDocument/2006/relationships/slideLayout" Target="../slideLayouts/slideLayout1.xml"/><Relationship Id="rId16" Type="http://schemas.openxmlformats.org/officeDocument/2006/relationships/slide" Target="slide148.xml"/><Relationship Id="rId1" Type="http://schemas.openxmlformats.org/officeDocument/2006/relationships/vmlDrawing" Target="../drawings/vmlDrawing66.vml"/><Relationship Id="rId6" Type="http://schemas.openxmlformats.org/officeDocument/2006/relationships/slide" Target="slide116.xml"/><Relationship Id="rId11" Type="http://schemas.openxmlformats.org/officeDocument/2006/relationships/slide" Target="slide130.xml"/><Relationship Id="rId5" Type="http://schemas.openxmlformats.org/officeDocument/2006/relationships/slide" Target="slide114.xml"/><Relationship Id="rId15" Type="http://schemas.openxmlformats.org/officeDocument/2006/relationships/slide" Target="slide142.xml"/><Relationship Id="rId10" Type="http://schemas.openxmlformats.org/officeDocument/2006/relationships/slide" Target="slide127.xml"/><Relationship Id="rId4" Type="http://schemas.openxmlformats.org/officeDocument/2006/relationships/slide" Target="slide111.xml"/><Relationship Id="rId9" Type="http://schemas.openxmlformats.org/officeDocument/2006/relationships/slide" Target="slide124.xml"/><Relationship Id="rId14" Type="http://schemas.openxmlformats.org/officeDocument/2006/relationships/slide" Target="slide137.xml"/></Relationships>
</file>

<file path=ppt/slides/_rels/slide13.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package" Target="../embeddings/Microsoft_Word___2.docx"/><Relationship Id="rId7" Type="http://schemas.openxmlformats.org/officeDocument/2006/relationships/slide" Target="slide10.xml"/><Relationship Id="rId2" Type="http://schemas.openxmlformats.org/officeDocument/2006/relationships/slideLayout" Target="../slideLayouts/slideLayout15.xml"/><Relationship Id="rId1" Type="http://schemas.openxmlformats.org/officeDocument/2006/relationships/vmlDrawing" Target="../drawings/vmlDrawing6.vml"/><Relationship Id="rId6" Type="http://schemas.openxmlformats.org/officeDocument/2006/relationships/package" Target="../embeddings/Microsoft_Word___4.docx"/><Relationship Id="rId5" Type="http://schemas.openxmlformats.org/officeDocument/2006/relationships/package" Target="../embeddings/Microsoft_Word___3.docx"/><Relationship Id="rId10" Type="http://schemas.openxmlformats.org/officeDocument/2006/relationships/slide" Target="slide15.xml"/><Relationship Id="rId4" Type="http://schemas.openxmlformats.org/officeDocument/2006/relationships/image" Target="../media/image14.emf"/><Relationship Id="rId9" Type="http://schemas.openxmlformats.org/officeDocument/2006/relationships/slide" Target="slide13.xml"/></Relationships>
</file>

<file path=ppt/slides/_rels/slide130.xml.rels><?xml version="1.0" encoding="UTF-8" standalone="yes"?>
<Relationships xmlns="http://schemas.openxmlformats.org/package/2006/relationships"><Relationship Id="rId8" Type="http://schemas.openxmlformats.org/officeDocument/2006/relationships/slide" Target="slide120.xml"/><Relationship Id="rId13" Type="http://schemas.openxmlformats.org/officeDocument/2006/relationships/slide" Target="slide135.xml"/><Relationship Id="rId18" Type="http://schemas.openxmlformats.org/officeDocument/2006/relationships/image" Target="../media/image95.emf"/><Relationship Id="rId3" Type="http://schemas.openxmlformats.org/officeDocument/2006/relationships/slide" Target="slide109.xml"/><Relationship Id="rId7" Type="http://schemas.openxmlformats.org/officeDocument/2006/relationships/slide" Target="slide118.xml"/><Relationship Id="rId12" Type="http://schemas.openxmlformats.org/officeDocument/2006/relationships/slide" Target="slide132.xml"/><Relationship Id="rId17" Type="http://schemas.openxmlformats.org/officeDocument/2006/relationships/oleObject" Target="../embeddings/Microsoft_Word_97_-_2003___61.doc"/><Relationship Id="rId2" Type="http://schemas.openxmlformats.org/officeDocument/2006/relationships/slideLayout" Target="../slideLayouts/slideLayout1.xml"/><Relationship Id="rId16" Type="http://schemas.openxmlformats.org/officeDocument/2006/relationships/slide" Target="slide148.xml"/><Relationship Id="rId20" Type="http://schemas.openxmlformats.org/officeDocument/2006/relationships/slide" Target="slide131.xml"/><Relationship Id="rId1" Type="http://schemas.openxmlformats.org/officeDocument/2006/relationships/vmlDrawing" Target="../drawings/vmlDrawing67.vml"/><Relationship Id="rId6" Type="http://schemas.openxmlformats.org/officeDocument/2006/relationships/slide" Target="slide116.xml"/><Relationship Id="rId11" Type="http://schemas.openxmlformats.org/officeDocument/2006/relationships/slide" Target="slide130.xml"/><Relationship Id="rId5" Type="http://schemas.openxmlformats.org/officeDocument/2006/relationships/slide" Target="slide114.xml"/><Relationship Id="rId15" Type="http://schemas.openxmlformats.org/officeDocument/2006/relationships/slide" Target="slide142.xml"/><Relationship Id="rId10" Type="http://schemas.openxmlformats.org/officeDocument/2006/relationships/slide" Target="slide127.xml"/><Relationship Id="rId19" Type="http://schemas.openxmlformats.org/officeDocument/2006/relationships/image" Target="../media/image98.png"/><Relationship Id="rId4" Type="http://schemas.openxmlformats.org/officeDocument/2006/relationships/slide" Target="slide111.xml"/><Relationship Id="rId9" Type="http://schemas.openxmlformats.org/officeDocument/2006/relationships/slide" Target="slide124.xml"/><Relationship Id="rId14" Type="http://schemas.openxmlformats.org/officeDocument/2006/relationships/slide" Target="slide137.xml"/></Relationships>
</file>

<file path=ppt/slides/_rels/slide131.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30.xml"/><Relationship Id="rId18" Type="http://schemas.openxmlformats.org/officeDocument/2006/relationships/slide" Target="slide148.xml"/><Relationship Id="rId3" Type="http://schemas.openxmlformats.org/officeDocument/2006/relationships/oleObject" Target="../embeddings/Microsoft_Word_97_-_2003___62.doc"/><Relationship Id="rId7" Type="http://schemas.openxmlformats.org/officeDocument/2006/relationships/slide" Target="slide114.xml"/><Relationship Id="rId12" Type="http://schemas.openxmlformats.org/officeDocument/2006/relationships/slide" Target="slide127.xml"/><Relationship Id="rId17" Type="http://schemas.openxmlformats.org/officeDocument/2006/relationships/slide" Target="slide142.xml"/><Relationship Id="rId2" Type="http://schemas.openxmlformats.org/officeDocument/2006/relationships/slideLayout" Target="../slideLayouts/slideLayout1.xml"/><Relationship Id="rId16" Type="http://schemas.openxmlformats.org/officeDocument/2006/relationships/slide" Target="slide137.xml"/><Relationship Id="rId1" Type="http://schemas.openxmlformats.org/officeDocument/2006/relationships/vmlDrawing" Target="../drawings/vmlDrawing68.vml"/><Relationship Id="rId6" Type="http://schemas.openxmlformats.org/officeDocument/2006/relationships/slide" Target="slide111.xml"/><Relationship Id="rId11" Type="http://schemas.openxmlformats.org/officeDocument/2006/relationships/slide" Target="slide124.xml"/><Relationship Id="rId5" Type="http://schemas.openxmlformats.org/officeDocument/2006/relationships/slide" Target="slide109.xml"/><Relationship Id="rId15" Type="http://schemas.openxmlformats.org/officeDocument/2006/relationships/slide" Target="slide135.xml"/><Relationship Id="rId10" Type="http://schemas.openxmlformats.org/officeDocument/2006/relationships/slide" Target="slide120.xml"/><Relationship Id="rId4" Type="http://schemas.openxmlformats.org/officeDocument/2006/relationships/image" Target="../media/image99.emf"/><Relationship Id="rId9" Type="http://schemas.openxmlformats.org/officeDocument/2006/relationships/slide" Target="slide118.xml"/><Relationship Id="rId14" Type="http://schemas.openxmlformats.org/officeDocument/2006/relationships/slide" Target="slide132.xml"/></Relationships>
</file>

<file path=ppt/slides/_rels/slide132.xml.rels><?xml version="1.0" encoding="UTF-8" standalone="yes"?>
<Relationships xmlns="http://schemas.openxmlformats.org/package/2006/relationships"><Relationship Id="rId8" Type="http://schemas.openxmlformats.org/officeDocument/2006/relationships/slide" Target="slide120.xml"/><Relationship Id="rId13" Type="http://schemas.openxmlformats.org/officeDocument/2006/relationships/slide" Target="slide135.xml"/><Relationship Id="rId18" Type="http://schemas.openxmlformats.org/officeDocument/2006/relationships/image" Target="../media/image100.emf"/><Relationship Id="rId3" Type="http://schemas.openxmlformats.org/officeDocument/2006/relationships/slide" Target="slide109.xml"/><Relationship Id="rId7" Type="http://schemas.openxmlformats.org/officeDocument/2006/relationships/slide" Target="slide118.xml"/><Relationship Id="rId12" Type="http://schemas.openxmlformats.org/officeDocument/2006/relationships/slide" Target="slide132.xml"/><Relationship Id="rId17" Type="http://schemas.openxmlformats.org/officeDocument/2006/relationships/oleObject" Target="../embeddings/Microsoft_Word_97_-_2003___63.doc"/><Relationship Id="rId2" Type="http://schemas.openxmlformats.org/officeDocument/2006/relationships/slideLayout" Target="../slideLayouts/slideLayout1.xml"/><Relationship Id="rId16" Type="http://schemas.openxmlformats.org/officeDocument/2006/relationships/slide" Target="slide148.xml"/><Relationship Id="rId1" Type="http://schemas.openxmlformats.org/officeDocument/2006/relationships/vmlDrawing" Target="../drawings/vmlDrawing69.vml"/><Relationship Id="rId6" Type="http://schemas.openxmlformats.org/officeDocument/2006/relationships/slide" Target="slide116.xml"/><Relationship Id="rId11" Type="http://schemas.openxmlformats.org/officeDocument/2006/relationships/slide" Target="slide130.xml"/><Relationship Id="rId5" Type="http://schemas.openxmlformats.org/officeDocument/2006/relationships/slide" Target="slide114.xml"/><Relationship Id="rId15" Type="http://schemas.openxmlformats.org/officeDocument/2006/relationships/slide" Target="slide142.xml"/><Relationship Id="rId10" Type="http://schemas.openxmlformats.org/officeDocument/2006/relationships/slide" Target="slide127.xml"/><Relationship Id="rId19" Type="http://schemas.openxmlformats.org/officeDocument/2006/relationships/slide" Target="slide133.xml"/><Relationship Id="rId4" Type="http://schemas.openxmlformats.org/officeDocument/2006/relationships/slide" Target="slide111.xml"/><Relationship Id="rId9" Type="http://schemas.openxmlformats.org/officeDocument/2006/relationships/slide" Target="slide124.xml"/><Relationship Id="rId14" Type="http://schemas.openxmlformats.org/officeDocument/2006/relationships/slide" Target="slide137.xml"/></Relationships>
</file>

<file path=ppt/slides/_rels/slide133.xml.rels><?xml version="1.0" encoding="UTF-8" standalone="yes"?>
<Relationships xmlns="http://schemas.openxmlformats.org/package/2006/relationships"><Relationship Id="rId8" Type="http://schemas.openxmlformats.org/officeDocument/2006/relationships/slide" Target="slide124.xml"/><Relationship Id="rId13" Type="http://schemas.openxmlformats.org/officeDocument/2006/relationships/slide" Target="slide137.xml"/><Relationship Id="rId3" Type="http://schemas.openxmlformats.org/officeDocument/2006/relationships/slide" Target="slide111.xml"/><Relationship Id="rId7" Type="http://schemas.openxmlformats.org/officeDocument/2006/relationships/slide" Target="slide120.xml"/><Relationship Id="rId12" Type="http://schemas.openxmlformats.org/officeDocument/2006/relationships/slide" Target="slide135.xml"/><Relationship Id="rId2" Type="http://schemas.openxmlformats.org/officeDocument/2006/relationships/slide" Target="slide109.xml"/><Relationship Id="rId1" Type="http://schemas.openxmlformats.org/officeDocument/2006/relationships/slideLayout" Target="../slideLayouts/slideLayout1.xml"/><Relationship Id="rId6" Type="http://schemas.openxmlformats.org/officeDocument/2006/relationships/slide" Target="slide118.xml"/><Relationship Id="rId11" Type="http://schemas.openxmlformats.org/officeDocument/2006/relationships/slide" Target="slide132.xml"/><Relationship Id="rId5" Type="http://schemas.openxmlformats.org/officeDocument/2006/relationships/slide" Target="slide116.xml"/><Relationship Id="rId15" Type="http://schemas.openxmlformats.org/officeDocument/2006/relationships/slide" Target="slide148.xml"/><Relationship Id="rId10" Type="http://schemas.openxmlformats.org/officeDocument/2006/relationships/slide" Target="slide130.xml"/><Relationship Id="rId4" Type="http://schemas.openxmlformats.org/officeDocument/2006/relationships/slide" Target="slide114.xml"/><Relationship Id="rId9" Type="http://schemas.openxmlformats.org/officeDocument/2006/relationships/slide" Target="slide127.xml"/><Relationship Id="rId14" Type="http://schemas.openxmlformats.org/officeDocument/2006/relationships/slide" Target="slide142.xml"/></Relationships>
</file>

<file path=ppt/slides/_rels/slide134.xml.rels><?xml version="1.0" encoding="UTF-8" standalone="yes"?>
<Relationships xmlns="http://schemas.openxmlformats.org/package/2006/relationships"><Relationship Id="rId8" Type="http://schemas.openxmlformats.org/officeDocument/2006/relationships/slide" Target="slide124.xml"/><Relationship Id="rId13" Type="http://schemas.openxmlformats.org/officeDocument/2006/relationships/slide" Target="slide137.xml"/><Relationship Id="rId3" Type="http://schemas.openxmlformats.org/officeDocument/2006/relationships/slide" Target="slide111.xml"/><Relationship Id="rId7" Type="http://schemas.openxmlformats.org/officeDocument/2006/relationships/slide" Target="slide120.xml"/><Relationship Id="rId12" Type="http://schemas.openxmlformats.org/officeDocument/2006/relationships/slide" Target="slide135.xml"/><Relationship Id="rId2" Type="http://schemas.openxmlformats.org/officeDocument/2006/relationships/slide" Target="slide109.xml"/><Relationship Id="rId1" Type="http://schemas.openxmlformats.org/officeDocument/2006/relationships/slideLayout" Target="../slideLayouts/slideLayout1.xml"/><Relationship Id="rId6" Type="http://schemas.openxmlformats.org/officeDocument/2006/relationships/slide" Target="slide118.xml"/><Relationship Id="rId11" Type="http://schemas.openxmlformats.org/officeDocument/2006/relationships/slide" Target="slide132.xml"/><Relationship Id="rId5" Type="http://schemas.openxmlformats.org/officeDocument/2006/relationships/slide" Target="slide116.xml"/><Relationship Id="rId15" Type="http://schemas.openxmlformats.org/officeDocument/2006/relationships/slide" Target="slide148.xml"/><Relationship Id="rId10" Type="http://schemas.openxmlformats.org/officeDocument/2006/relationships/slide" Target="slide130.xml"/><Relationship Id="rId4" Type="http://schemas.openxmlformats.org/officeDocument/2006/relationships/slide" Target="slide114.xml"/><Relationship Id="rId9" Type="http://schemas.openxmlformats.org/officeDocument/2006/relationships/slide" Target="slide127.xml"/><Relationship Id="rId14" Type="http://schemas.openxmlformats.org/officeDocument/2006/relationships/slide" Target="slide142.xml"/></Relationships>
</file>

<file path=ppt/slides/_rels/slide135.xml.rels><?xml version="1.0" encoding="UTF-8" standalone="yes"?>
<Relationships xmlns="http://schemas.openxmlformats.org/package/2006/relationships"><Relationship Id="rId8" Type="http://schemas.openxmlformats.org/officeDocument/2006/relationships/slide" Target="slide120.xml"/><Relationship Id="rId13" Type="http://schemas.openxmlformats.org/officeDocument/2006/relationships/slide" Target="slide135.xml"/><Relationship Id="rId18" Type="http://schemas.openxmlformats.org/officeDocument/2006/relationships/image" Target="../media/image101.emf"/><Relationship Id="rId3" Type="http://schemas.openxmlformats.org/officeDocument/2006/relationships/slide" Target="slide109.xml"/><Relationship Id="rId7" Type="http://schemas.openxmlformats.org/officeDocument/2006/relationships/slide" Target="slide118.xml"/><Relationship Id="rId12" Type="http://schemas.openxmlformats.org/officeDocument/2006/relationships/slide" Target="slide132.xml"/><Relationship Id="rId17" Type="http://schemas.openxmlformats.org/officeDocument/2006/relationships/oleObject" Target="../embeddings/Microsoft_Word_97_-_2003___64.doc"/><Relationship Id="rId2" Type="http://schemas.openxmlformats.org/officeDocument/2006/relationships/slideLayout" Target="../slideLayouts/slideLayout1.xml"/><Relationship Id="rId16" Type="http://schemas.openxmlformats.org/officeDocument/2006/relationships/slide" Target="slide148.xml"/><Relationship Id="rId1" Type="http://schemas.openxmlformats.org/officeDocument/2006/relationships/vmlDrawing" Target="../drawings/vmlDrawing70.vml"/><Relationship Id="rId6" Type="http://schemas.openxmlformats.org/officeDocument/2006/relationships/slide" Target="slide116.xml"/><Relationship Id="rId11" Type="http://schemas.openxmlformats.org/officeDocument/2006/relationships/slide" Target="slide130.xml"/><Relationship Id="rId5" Type="http://schemas.openxmlformats.org/officeDocument/2006/relationships/slide" Target="slide114.xml"/><Relationship Id="rId15" Type="http://schemas.openxmlformats.org/officeDocument/2006/relationships/slide" Target="slide142.xml"/><Relationship Id="rId10" Type="http://schemas.openxmlformats.org/officeDocument/2006/relationships/slide" Target="slide127.xml"/><Relationship Id="rId19" Type="http://schemas.openxmlformats.org/officeDocument/2006/relationships/slide" Target="slide136.xml"/><Relationship Id="rId4" Type="http://schemas.openxmlformats.org/officeDocument/2006/relationships/slide" Target="slide111.xml"/><Relationship Id="rId9" Type="http://schemas.openxmlformats.org/officeDocument/2006/relationships/slide" Target="slide124.xml"/><Relationship Id="rId14" Type="http://schemas.openxmlformats.org/officeDocument/2006/relationships/slide" Target="slide137.xml"/></Relationships>
</file>

<file path=ppt/slides/_rels/slide136.xml.rels><?xml version="1.0" encoding="UTF-8" standalone="yes"?>
<Relationships xmlns="http://schemas.openxmlformats.org/package/2006/relationships"><Relationship Id="rId8" Type="http://schemas.openxmlformats.org/officeDocument/2006/relationships/slide" Target="slide124.xml"/><Relationship Id="rId13" Type="http://schemas.openxmlformats.org/officeDocument/2006/relationships/slide" Target="slide137.xml"/><Relationship Id="rId3" Type="http://schemas.openxmlformats.org/officeDocument/2006/relationships/slide" Target="slide111.xml"/><Relationship Id="rId7" Type="http://schemas.openxmlformats.org/officeDocument/2006/relationships/slide" Target="slide120.xml"/><Relationship Id="rId12" Type="http://schemas.openxmlformats.org/officeDocument/2006/relationships/slide" Target="slide135.xml"/><Relationship Id="rId2" Type="http://schemas.openxmlformats.org/officeDocument/2006/relationships/slide" Target="slide109.xml"/><Relationship Id="rId1" Type="http://schemas.openxmlformats.org/officeDocument/2006/relationships/slideLayout" Target="../slideLayouts/slideLayout1.xml"/><Relationship Id="rId6" Type="http://schemas.openxmlformats.org/officeDocument/2006/relationships/slide" Target="slide118.xml"/><Relationship Id="rId11" Type="http://schemas.openxmlformats.org/officeDocument/2006/relationships/slide" Target="slide132.xml"/><Relationship Id="rId5" Type="http://schemas.openxmlformats.org/officeDocument/2006/relationships/slide" Target="slide116.xml"/><Relationship Id="rId15" Type="http://schemas.openxmlformats.org/officeDocument/2006/relationships/slide" Target="slide148.xml"/><Relationship Id="rId10" Type="http://schemas.openxmlformats.org/officeDocument/2006/relationships/slide" Target="slide130.xml"/><Relationship Id="rId4" Type="http://schemas.openxmlformats.org/officeDocument/2006/relationships/slide" Target="slide114.xml"/><Relationship Id="rId9" Type="http://schemas.openxmlformats.org/officeDocument/2006/relationships/slide" Target="slide127.xml"/><Relationship Id="rId14" Type="http://schemas.openxmlformats.org/officeDocument/2006/relationships/slide" Target="slide142.xml"/></Relationships>
</file>

<file path=ppt/slides/_rels/slide137.xml.rels><?xml version="1.0" encoding="UTF-8" standalone="yes"?>
<Relationships xmlns="http://schemas.openxmlformats.org/package/2006/relationships"><Relationship Id="rId8" Type="http://schemas.openxmlformats.org/officeDocument/2006/relationships/slide" Target="slide120.xml"/><Relationship Id="rId13" Type="http://schemas.openxmlformats.org/officeDocument/2006/relationships/slide" Target="slide135.xml"/><Relationship Id="rId18" Type="http://schemas.openxmlformats.org/officeDocument/2006/relationships/image" Target="../media/image102.emf"/><Relationship Id="rId3" Type="http://schemas.openxmlformats.org/officeDocument/2006/relationships/slide" Target="slide109.xml"/><Relationship Id="rId7" Type="http://schemas.openxmlformats.org/officeDocument/2006/relationships/slide" Target="slide118.xml"/><Relationship Id="rId12" Type="http://schemas.openxmlformats.org/officeDocument/2006/relationships/slide" Target="slide132.xml"/><Relationship Id="rId17" Type="http://schemas.openxmlformats.org/officeDocument/2006/relationships/oleObject" Target="../embeddings/Microsoft_Word_97_-_2003___65.doc"/><Relationship Id="rId2" Type="http://schemas.openxmlformats.org/officeDocument/2006/relationships/slideLayout" Target="../slideLayouts/slideLayout1.xml"/><Relationship Id="rId16" Type="http://schemas.openxmlformats.org/officeDocument/2006/relationships/slide" Target="slide148.xml"/><Relationship Id="rId1" Type="http://schemas.openxmlformats.org/officeDocument/2006/relationships/vmlDrawing" Target="../drawings/vmlDrawing71.vml"/><Relationship Id="rId6" Type="http://schemas.openxmlformats.org/officeDocument/2006/relationships/slide" Target="slide116.xml"/><Relationship Id="rId11" Type="http://schemas.openxmlformats.org/officeDocument/2006/relationships/slide" Target="slide130.xml"/><Relationship Id="rId5" Type="http://schemas.openxmlformats.org/officeDocument/2006/relationships/slide" Target="slide114.xml"/><Relationship Id="rId15" Type="http://schemas.openxmlformats.org/officeDocument/2006/relationships/slide" Target="slide142.xml"/><Relationship Id="rId10" Type="http://schemas.openxmlformats.org/officeDocument/2006/relationships/slide" Target="slide127.xml"/><Relationship Id="rId4" Type="http://schemas.openxmlformats.org/officeDocument/2006/relationships/slide" Target="slide111.xml"/><Relationship Id="rId9" Type="http://schemas.openxmlformats.org/officeDocument/2006/relationships/slide" Target="slide124.xml"/><Relationship Id="rId14" Type="http://schemas.openxmlformats.org/officeDocument/2006/relationships/slide" Target="slide137.xml"/></Relationships>
</file>

<file path=ppt/slides/_rels/slide138.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30.xml"/><Relationship Id="rId18" Type="http://schemas.openxmlformats.org/officeDocument/2006/relationships/slide" Target="slide148.xml"/><Relationship Id="rId3" Type="http://schemas.openxmlformats.org/officeDocument/2006/relationships/oleObject" Target="../embeddings/Microsoft_Word_97_-_2003___66.doc"/><Relationship Id="rId7" Type="http://schemas.openxmlformats.org/officeDocument/2006/relationships/slide" Target="slide114.xml"/><Relationship Id="rId12" Type="http://schemas.openxmlformats.org/officeDocument/2006/relationships/slide" Target="slide127.xml"/><Relationship Id="rId17" Type="http://schemas.openxmlformats.org/officeDocument/2006/relationships/slide" Target="slide142.xml"/><Relationship Id="rId2" Type="http://schemas.openxmlformats.org/officeDocument/2006/relationships/slideLayout" Target="../slideLayouts/slideLayout1.xml"/><Relationship Id="rId16" Type="http://schemas.openxmlformats.org/officeDocument/2006/relationships/slide" Target="slide137.xml"/><Relationship Id="rId1" Type="http://schemas.openxmlformats.org/officeDocument/2006/relationships/vmlDrawing" Target="../drawings/vmlDrawing72.vml"/><Relationship Id="rId6" Type="http://schemas.openxmlformats.org/officeDocument/2006/relationships/slide" Target="slide111.xml"/><Relationship Id="rId11" Type="http://schemas.openxmlformats.org/officeDocument/2006/relationships/slide" Target="slide124.xml"/><Relationship Id="rId5" Type="http://schemas.openxmlformats.org/officeDocument/2006/relationships/slide" Target="slide109.xml"/><Relationship Id="rId15" Type="http://schemas.openxmlformats.org/officeDocument/2006/relationships/slide" Target="slide135.xml"/><Relationship Id="rId10" Type="http://schemas.openxmlformats.org/officeDocument/2006/relationships/slide" Target="slide120.xml"/><Relationship Id="rId19" Type="http://schemas.openxmlformats.org/officeDocument/2006/relationships/slide" Target="slide139.xml"/><Relationship Id="rId4" Type="http://schemas.openxmlformats.org/officeDocument/2006/relationships/image" Target="../media/image102.emf"/><Relationship Id="rId9" Type="http://schemas.openxmlformats.org/officeDocument/2006/relationships/slide" Target="slide118.xml"/><Relationship Id="rId14" Type="http://schemas.openxmlformats.org/officeDocument/2006/relationships/slide" Target="slide132.xml"/></Relationships>
</file>

<file path=ppt/slides/_rels/slide139.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20.xml"/><Relationship Id="rId18" Type="http://schemas.openxmlformats.org/officeDocument/2006/relationships/slide" Target="slide135.xml"/><Relationship Id="rId3" Type="http://schemas.openxmlformats.org/officeDocument/2006/relationships/oleObject" Target="../embeddings/Microsoft_Word_97_-_2003___67.doc"/><Relationship Id="rId21" Type="http://schemas.openxmlformats.org/officeDocument/2006/relationships/slide" Target="slide148.xml"/><Relationship Id="rId7" Type="http://schemas.openxmlformats.org/officeDocument/2006/relationships/oleObject" Target="../embeddings/Microsoft_Word_97_-_2003___69.doc"/><Relationship Id="rId12" Type="http://schemas.openxmlformats.org/officeDocument/2006/relationships/slide" Target="slide118.xml"/><Relationship Id="rId17" Type="http://schemas.openxmlformats.org/officeDocument/2006/relationships/slide" Target="slide132.xml"/><Relationship Id="rId2" Type="http://schemas.openxmlformats.org/officeDocument/2006/relationships/slideLayout" Target="../slideLayouts/slideLayout1.xml"/><Relationship Id="rId16" Type="http://schemas.openxmlformats.org/officeDocument/2006/relationships/slide" Target="slide130.xml"/><Relationship Id="rId20" Type="http://schemas.openxmlformats.org/officeDocument/2006/relationships/slide" Target="slide142.xml"/><Relationship Id="rId1" Type="http://schemas.openxmlformats.org/officeDocument/2006/relationships/vmlDrawing" Target="../drawings/vmlDrawing73.vml"/><Relationship Id="rId6" Type="http://schemas.openxmlformats.org/officeDocument/2006/relationships/image" Target="../media/image103.emf"/><Relationship Id="rId11" Type="http://schemas.openxmlformats.org/officeDocument/2006/relationships/slide" Target="slide116.xml"/><Relationship Id="rId5" Type="http://schemas.openxmlformats.org/officeDocument/2006/relationships/oleObject" Target="../embeddings/Microsoft_Word_97_-_2003___68.doc"/><Relationship Id="rId15" Type="http://schemas.openxmlformats.org/officeDocument/2006/relationships/slide" Target="slide127.xml"/><Relationship Id="rId23" Type="http://schemas.openxmlformats.org/officeDocument/2006/relationships/image" Target="../media/image104.emf"/><Relationship Id="rId10" Type="http://schemas.openxmlformats.org/officeDocument/2006/relationships/slide" Target="slide114.xml"/><Relationship Id="rId19" Type="http://schemas.openxmlformats.org/officeDocument/2006/relationships/slide" Target="slide137.xml"/><Relationship Id="rId4" Type="http://schemas.openxmlformats.org/officeDocument/2006/relationships/image" Target="../media/image102.emf"/><Relationship Id="rId9" Type="http://schemas.openxmlformats.org/officeDocument/2006/relationships/slide" Target="slide111.xml"/><Relationship Id="rId14" Type="http://schemas.openxmlformats.org/officeDocument/2006/relationships/slide" Target="slide124.xml"/><Relationship Id="rId22" Type="http://schemas.openxmlformats.org/officeDocument/2006/relationships/oleObject" Target="../embeddings/Microsoft_Word_97_-_2003___70.doc"/></Relationships>
</file>

<file path=ppt/slides/_rels/slide14.xml.rels><?xml version="1.0" encoding="UTF-8" standalone="yes"?>
<Relationships xmlns="http://schemas.openxmlformats.org/package/2006/relationships"><Relationship Id="rId8" Type="http://schemas.openxmlformats.org/officeDocument/2006/relationships/oleObject" Target="../embeddings/Microsoft_Word_97_-_2003___7.doc"/><Relationship Id="rId13" Type="http://schemas.openxmlformats.org/officeDocument/2006/relationships/slide" Target="slide15.xml"/><Relationship Id="rId3" Type="http://schemas.openxmlformats.org/officeDocument/2006/relationships/oleObject" Target="../embeddings/oleObject1.bin"/><Relationship Id="rId7" Type="http://schemas.openxmlformats.org/officeDocument/2006/relationships/oleObject" Target="../embeddings/Microsoft_Word_97_-_2003___6.doc"/><Relationship Id="rId12" Type="http://schemas.openxmlformats.org/officeDocument/2006/relationships/slide" Target="slide13.xml"/><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image" Target="../media/image16.emf"/><Relationship Id="rId11" Type="http://schemas.openxmlformats.org/officeDocument/2006/relationships/slide" Target="slide12.xml"/><Relationship Id="rId5" Type="http://schemas.openxmlformats.org/officeDocument/2006/relationships/oleObject" Target="../embeddings/Microsoft_Word_97_-_2003___5.doc"/><Relationship Id="rId10" Type="http://schemas.openxmlformats.org/officeDocument/2006/relationships/slide" Target="slide10.xml"/><Relationship Id="rId4" Type="http://schemas.openxmlformats.org/officeDocument/2006/relationships/image" Target="../media/image15.wmf"/><Relationship Id="rId9" Type="http://schemas.openxmlformats.org/officeDocument/2006/relationships/oleObject" Target="../embeddings/Microsoft_Word_97_-_2003___8.doc"/></Relationships>
</file>

<file path=ppt/slides/_rels/slide140.xml.rels><?xml version="1.0" encoding="UTF-8" standalone="yes"?>
<Relationships xmlns="http://schemas.openxmlformats.org/package/2006/relationships"><Relationship Id="rId8" Type="http://schemas.openxmlformats.org/officeDocument/2006/relationships/slide" Target="slide111.xml"/><Relationship Id="rId13" Type="http://schemas.openxmlformats.org/officeDocument/2006/relationships/slide" Target="slide124.xml"/><Relationship Id="rId18" Type="http://schemas.openxmlformats.org/officeDocument/2006/relationships/slide" Target="slide137.xml"/><Relationship Id="rId3" Type="http://schemas.openxmlformats.org/officeDocument/2006/relationships/oleObject" Target="../embeddings/Microsoft_Word_97_-_2003___71.doc"/><Relationship Id="rId7" Type="http://schemas.openxmlformats.org/officeDocument/2006/relationships/slide" Target="slide109.xml"/><Relationship Id="rId12" Type="http://schemas.openxmlformats.org/officeDocument/2006/relationships/slide" Target="slide120.xml"/><Relationship Id="rId17" Type="http://schemas.openxmlformats.org/officeDocument/2006/relationships/slide" Target="slide135.xml"/><Relationship Id="rId2" Type="http://schemas.openxmlformats.org/officeDocument/2006/relationships/slideLayout" Target="../slideLayouts/slideLayout1.xml"/><Relationship Id="rId16" Type="http://schemas.openxmlformats.org/officeDocument/2006/relationships/slide" Target="slide132.xml"/><Relationship Id="rId20" Type="http://schemas.openxmlformats.org/officeDocument/2006/relationships/slide" Target="slide148.xml"/><Relationship Id="rId1" Type="http://schemas.openxmlformats.org/officeDocument/2006/relationships/vmlDrawing" Target="../drawings/vmlDrawing74.vml"/><Relationship Id="rId6" Type="http://schemas.openxmlformats.org/officeDocument/2006/relationships/image" Target="../media/image106.emf"/><Relationship Id="rId11" Type="http://schemas.openxmlformats.org/officeDocument/2006/relationships/slide" Target="slide118.xml"/><Relationship Id="rId5" Type="http://schemas.openxmlformats.org/officeDocument/2006/relationships/oleObject" Target="../embeddings/Microsoft_Word_97_-_2003___72.doc"/><Relationship Id="rId15" Type="http://schemas.openxmlformats.org/officeDocument/2006/relationships/slide" Target="slide130.xml"/><Relationship Id="rId10" Type="http://schemas.openxmlformats.org/officeDocument/2006/relationships/slide" Target="slide116.xml"/><Relationship Id="rId19" Type="http://schemas.openxmlformats.org/officeDocument/2006/relationships/slide" Target="slide142.xml"/><Relationship Id="rId4" Type="http://schemas.openxmlformats.org/officeDocument/2006/relationships/image" Target="../media/image105.emf"/><Relationship Id="rId9" Type="http://schemas.openxmlformats.org/officeDocument/2006/relationships/slide" Target="slide114.xml"/><Relationship Id="rId14" Type="http://schemas.openxmlformats.org/officeDocument/2006/relationships/slide" Target="slide127.xml"/></Relationships>
</file>

<file path=ppt/slides/_rels/slide141.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30.xml"/><Relationship Id="rId18" Type="http://schemas.openxmlformats.org/officeDocument/2006/relationships/slide" Target="slide148.xml"/><Relationship Id="rId3" Type="http://schemas.openxmlformats.org/officeDocument/2006/relationships/oleObject" Target="../embeddings/Microsoft_Word_97_-_2003___73.doc"/><Relationship Id="rId7" Type="http://schemas.openxmlformats.org/officeDocument/2006/relationships/slide" Target="slide114.xml"/><Relationship Id="rId12" Type="http://schemas.openxmlformats.org/officeDocument/2006/relationships/slide" Target="slide127.xml"/><Relationship Id="rId17" Type="http://schemas.openxmlformats.org/officeDocument/2006/relationships/slide" Target="slide142.xml"/><Relationship Id="rId2" Type="http://schemas.openxmlformats.org/officeDocument/2006/relationships/slideLayout" Target="../slideLayouts/slideLayout1.xml"/><Relationship Id="rId16" Type="http://schemas.openxmlformats.org/officeDocument/2006/relationships/slide" Target="slide137.xml"/><Relationship Id="rId1" Type="http://schemas.openxmlformats.org/officeDocument/2006/relationships/vmlDrawing" Target="../drawings/vmlDrawing75.vml"/><Relationship Id="rId6" Type="http://schemas.openxmlformats.org/officeDocument/2006/relationships/slide" Target="slide111.xml"/><Relationship Id="rId11" Type="http://schemas.openxmlformats.org/officeDocument/2006/relationships/slide" Target="slide124.xml"/><Relationship Id="rId5" Type="http://schemas.openxmlformats.org/officeDocument/2006/relationships/slide" Target="slide109.xml"/><Relationship Id="rId15" Type="http://schemas.openxmlformats.org/officeDocument/2006/relationships/slide" Target="slide135.xml"/><Relationship Id="rId10" Type="http://schemas.openxmlformats.org/officeDocument/2006/relationships/slide" Target="slide120.xml"/><Relationship Id="rId4" Type="http://schemas.openxmlformats.org/officeDocument/2006/relationships/image" Target="../media/image107.emf"/><Relationship Id="rId9" Type="http://schemas.openxmlformats.org/officeDocument/2006/relationships/slide" Target="slide118.xml"/><Relationship Id="rId14" Type="http://schemas.openxmlformats.org/officeDocument/2006/relationships/slide" Target="slide132.xml"/></Relationships>
</file>

<file path=ppt/slides/_rels/slide142.xml.rels><?xml version="1.0" encoding="UTF-8" standalone="yes"?>
<Relationships xmlns="http://schemas.openxmlformats.org/package/2006/relationships"><Relationship Id="rId8" Type="http://schemas.openxmlformats.org/officeDocument/2006/relationships/slide" Target="slide120.xml"/><Relationship Id="rId13" Type="http://schemas.openxmlformats.org/officeDocument/2006/relationships/slide" Target="slide135.xml"/><Relationship Id="rId18" Type="http://schemas.openxmlformats.org/officeDocument/2006/relationships/image" Target="../media/image107.emf"/><Relationship Id="rId3" Type="http://schemas.openxmlformats.org/officeDocument/2006/relationships/slide" Target="slide109.xml"/><Relationship Id="rId7" Type="http://schemas.openxmlformats.org/officeDocument/2006/relationships/slide" Target="slide118.xml"/><Relationship Id="rId12" Type="http://schemas.openxmlformats.org/officeDocument/2006/relationships/slide" Target="slide132.xml"/><Relationship Id="rId17" Type="http://schemas.openxmlformats.org/officeDocument/2006/relationships/oleObject" Target="../embeddings/Microsoft_Word_97_-_2003___74.doc"/><Relationship Id="rId2" Type="http://schemas.openxmlformats.org/officeDocument/2006/relationships/slideLayout" Target="../slideLayouts/slideLayout1.xml"/><Relationship Id="rId16" Type="http://schemas.openxmlformats.org/officeDocument/2006/relationships/slide" Target="slide148.xml"/><Relationship Id="rId1" Type="http://schemas.openxmlformats.org/officeDocument/2006/relationships/vmlDrawing" Target="../drawings/vmlDrawing76.vml"/><Relationship Id="rId6" Type="http://schemas.openxmlformats.org/officeDocument/2006/relationships/slide" Target="slide116.xml"/><Relationship Id="rId11" Type="http://schemas.openxmlformats.org/officeDocument/2006/relationships/slide" Target="slide130.xml"/><Relationship Id="rId5" Type="http://schemas.openxmlformats.org/officeDocument/2006/relationships/slide" Target="slide114.xml"/><Relationship Id="rId15" Type="http://schemas.openxmlformats.org/officeDocument/2006/relationships/slide" Target="slide142.xml"/><Relationship Id="rId10" Type="http://schemas.openxmlformats.org/officeDocument/2006/relationships/slide" Target="slide127.xml"/><Relationship Id="rId4" Type="http://schemas.openxmlformats.org/officeDocument/2006/relationships/slide" Target="slide111.xml"/><Relationship Id="rId9" Type="http://schemas.openxmlformats.org/officeDocument/2006/relationships/slide" Target="slide124.xml"/><Relationship Id="rId14" Type="http://schemas.openxmlformats.org/officeDocument/2006/relationships/slide" Target="slide137.xml"/></Relationships>
</file>

<file path=ppt/slides/_rels/slide143.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30.xml"/><Relationship Id="rId18" Type="http://schemas.openxmlformats.org/officeDocument/2006/relationships/slide" Target="slide148.xml"/><Relationship Id="rId3" Type="http://schemas.openxmlformats.org/officeDocument/2006/relationships/oleObject" Target="../embeddings/Microsoft_Word_97_-_2003___75.doc"/><Relationship Id="rId7" Type="http://schemas.openxmlformats.org/officeDocument/2006/relationships/slide" Target="slide114.xml"/><Relationship Id="rId12" Type="http://schemas.openxmlformats.org/officeDocument/2006/relationships/slide" Target="slide127.xml"/><Relationship Id="rId17" Type="http://schemas.openxmlformats.org/officeDocument/2006/relationships/slide" Target="slide142.xml"/><Relationship Id="rId2" Type="http://schemas.openxmlformats.org/officeDocument/2006/relationships/slideLayout" Target="../slideLayouts/slideLayout1.xml"/><Relationship Id="rId16" Type="http://schemas.openxmlformats.org/officeDocument/2006/relationships/slide" Target="slide137.xml"/><Relationship Id="rId1" Type="http://schemas.openxmlformats.org/officeDocument/2006/relationships/vmlDrawing" Target="../drawings/vmlDrawing77.vml"/><Relationship Id="rId6" Type="http://schemas.openxmlformats.org/officeDocument/2006/relationships/slide" Target="slide111.xml"/><Relationship Id="rId11" Type="http://schemas.openxmlformats.org/officeDocument/2006/relationships/slide" Target="slide124.xml"/><Relationship Id="rId5" Type="http://schemas.openxmlformats.org/officeDocument/2006/relationships/slide" Target="slide109.xml"/><Relationship Id="rId15" Type="http://schemas.openxmlformats.org/officeDocument/2006/relationships/slide" Target="slide135.xml"/><Relationship Id="rId10" Type="http://schemas.openxmlformats.org/officeDocument/2006/relationships/slide" Target="slide120.xml"/><Relationship Id="rId4" Type="http://schemas.openxmlformats.org/officeDocument/2006/relationships/image" Target="../media/image108.emf"/><Relationship Id="rId9" Type="http://schemas.openxmlformats.org/officeDocument/2006/relationships/slide" Target="slide118.xml"/><Relationship Id="rId14" Type="http://schemas.openxmlformats.org/officeDocument/2006/relationships/slide" Target="slide132.xml"/></Relationships>
</file>

<file path=ppt/slides/_rels/slide144.xml.rels><?xml version="1.0" encoding="UTF-8" standalone="yes"?>
<Relationships xmlns="http://schemas.openxmlformats.org/package/2006/relationships"><Relationship Id="rId8" Type="http://schemas.openxmlformats.org/officeDocument/2006/relationships/slide" Target="slide124.xml"/><Relationship Id="rId13" Type="http://schemas.openxmlformats.org/officeDocument/2006/relationships/slide" Target="slide137.xml"/><Relationship Id="rId3" Type="http://schemas.openxmlformats.org/officeDocument/2006/relationships/slide" Target="slide111.xml"/><Relationship Id="rId7" Type="http://schemas.openxmlformats.org/officeDocument/2006/relationships/slide" Target="slide120.xml"/><Relationship Id="rId12" Type="http://schemas.openxmlformats.org/officeDocument/2006/relationships/slide" Target="slide135.xml"/><Relationship Id="rId2" Type="http://schemas.openxmlformats.org/officeDocument/2006/relationships/slide" Target="slide109.xml"/><Relationship Id="rId1" Type="http://schemas.openxmlformats.org/officeDocument/2006/relationships/slideLayout" Target="../slideLayouts/slideLayout1.xml"/><Relationship Id="rId6" Type="http://schemas.openxmlformats.org/officeDocument/2006/relationships/slide" Target="slide118.xml"/><Relationship Id="rId11" Type="http://schemas.openxmlformats.org/officeDocument/2006/relationships/slide" Target="slide132.xml"/><Relationship Id="rId5" Type="http://schemas.openxmlformats.org/officeDocument/2006/relationships/slide" Target="slide116.xml"/><Relationship Id="rId15" Type="http://schemas.openxmlformats.org/officeDocument/2006/relationships/slide" Target="slide148.xml"/><Relationship Id="rId10" Type="http://schemas.openxmlformats.org/officeDocument/2006/relationships/slide" Target="slide130.xml"/><Relationship Id="rId4" Type="http://schemas.openxmlformats.org/officeDocument/2006/relationships/slide" Target="slide114.xml"/><Relationship Id="rId9" Type="http://schemas.openxmlformats.org/officeDocument/2006/relationships/slide" Target="slide127.xml"/><Relationship Id="rId14" Type="http://schemas.openxmlformats.org/officeDocument/2006/relationships/slide" Target="slide142.xml"/></Relationships>
</file>

<file path=ppt/slides/_rels/slide145.xml.rels><?xml version="1.0" encoding="UTF-8" standalone="yes"?>
<Relationships xmlns="http://schemas.openxmlformats.org/package/2006/relationships"><Relationship Id="rId8" Type="http://schemas.openxmlformats.org/officeDocument/2006/relationships/slide" Target="slide124.xml"/><Relationship Id="rId13" Type="http://schemas.openxmlformats.org/officeDocument/2006/relationships/slide" Target="slide137.xml"/><Relationship Id="rId3" Type="http://schemas.openxmlformats.org/officeDocument/2006/relationships/slide" Target="slide111.xml"/><Relationship Id="rId7" Type="http://schemas.openxmlformats.org/officeDocument/2006/relationships/slide" Target="slide120.xml"/><Relationship Id="rId12" Type="http://schemas.openxmlformats.org/officeDocument/2006/relationships/slide" Target="slide135.xml"/><Relationship Id="rId2" Type="http://schemas.openxmlformats.org/officeDocument/2006/relationships/slide" Target="slide109.xml"/><Relationship Id="rId1" Type="http://schemas.openxmlformats.org/officeDocument/2006/relationships/slideLayout" Target="../slideLayouts/slideLayout1.xml"/><Relationship Id="rId6" Type="http://schemas.openxmlformats.org/officeDocument/2006/relationships/slide" Target="slide118.xml"/><Relationship Id="rId11" Type="http://schemas.openxmlformats.org/officeDocument/2006/relationships/slide" Target="slide132.xml"/><Relationship Id="rId5" Type="http://schemas.openxmlformats.org/officeDocument/2006/relationships/slide" Target="slide116.xml"/><Relationship Id="rId15" Type="http://schemas.openxmlformats.org/officeDocument/2006/relationships/slide" Target="slide148.xml"/><Relationship Id="rId10" Type="http://schemas.openxmlformats.org/officeDocument/2006/relationships/slide" Target="slide130.xml"/><Relationship Id="rId4" Type="http://schemas.openxmlformats.org/officeDocument/2006/relationships/slide" Target="slide114.xml"/><Relationship Id="rId9" Type="http://schemas.openxmlformats.org/officeDocument/2006/relationships/slide" Target="slide127.xml"/><Relationship Id="rId14" Type="http://schemas.openxmlformats.org/officeDocument/2006/relationships/slide" Target="slide142.xml"/></Relationships>
</file>

<file path=ppt/slides/_rels/slide146.xml.rels><?xml version="1.0" encoding="UTF-8" standalone="yes"?>
<Relationships xmlns="http://schemas.openxmlformats.org/package/2006/relationships"><Relationship Id="rId8" Type="http://schemas.openxmlformats.org/officeDocument/2006/relationships/slide" Target="slide120.xml"/><Relationship Id="rId13" Type="http://schemas.openxmlformats.org/officeDocument/2006/relationships/slide" Target="slide135.xml"/><Relationship Id="rId3" Type="http://schemas.openxmlformats.org/officeDocument/2006/relationships/slide" Target="slide109.xml"/><Relationship Id="rId7" Type="http://schemas.openxmlformats.org/officeDocument/2006/relationships/slide" Target="slide118.xml"/><Relationship Id="rId12" Type="http://schemas.openxmlformats.org/officeDocument/2006/relationships/slide" Target="slide132.xml"/><Relationship Id="rId17" Type="http://schemas.openxmlformats.org/officeDocument/2006/relationships/slide" Target="slide147.xml"/><Relationship Id="rId2" Type="http://schemas.openxmlformats.org/officeDocument/2006/relationships/image" Target="../media/image109.png"/><Relationship Id="rId16" Type="http://schemas.openxmlformats.org/officeDocument/2006/relationships/slide" Target="slide148.xml"/><Relationship Id="rId1" Type="http://schemas.openxmlformats.org/officeDocument/2006/relationships/slideLayout" Target="../slideLayouts/slideLayout1.xml"/><Relationship Id="rId6" Type="http://schemas.openxmlformats.org/officeDocument/2006/relationships/slide" Target="slide116.xml"/><Relationship Id="rId11" Type="http://schemas.openxmlformats.org/officeDocument/2006/relationships/slide" Target="slide130.xml"/><Relationship Id="rId5" Type="http://schemas.openxmlformats.org/officeDocument/2006/relationships/slide" Target="slide114.xml"/><Relationship Id="rId15" Type="http://schemas.openxmlformats.org/officeDocument/2006/relationships/slide" Target="slide142.xml"/><Relationship Id="rId10" Type="http://schemas.openxmlformats.org/officeDocument/2006/relationships/slide" Target="slide127.xml"/><Relationship Id="rId4" Type="http://schemas.openxmlformats.org/officeDocument/2006/relationships/slide" Target="slide111.xml"/><Relationship Id="rId9" Type="http://schemas.openxmlformats.org/officeDocument/2006/relationships/slide" Target="slide124.xml"/><Relationship Id="rId14" Type="http://schemas.openxmlformats.org/officeDocument/2006/relationships/slide" Target="slide137.xml"/></Relationships>
</file>

<file path=ppt/slides/_rels/slide147.xml.rels><?xml version="1.0" encoding="UTF-8" standalone="yes"?>
<Relationships xmlns="http://schemas.openxmlformats.org/package/2006/relationships"><Relationship Id="rId8" Type="http://schemas.openxmlformats.org/officeDocument/2006/relationships/slide" Target="slide118.xml"/><Relationship Id="rId13" Type="http://schemas.openxmlformats.org/officeDocument/2006/relationships/slide" Target="slide132.xml"/><Relationship Id="rId18" Type="http://schemas.openxmlformats.org/officeDocument/2006/relationships/package" Target="../embeddings/Microsoft_Word___32.docx"/><Relationship Id="rId3" Type="http://schemas.openxmlformats.org/officeDocument/2006/relationships/image" Target="../media/image111.png"/><Relationship Id="rId7" Type="http://schemas.openxmlformats.org/officeDocument/2006/relationships/slide" Target="slide116.xml"/><Relationship Id="rId12" Type="http://schemas.openxmlformats.org/officeDocument/2006/relationships/slide" Target="slide130.xml"/><Relationship Id="rId17" Type="http://schemas.openxmlformats.org/officeDocument/2006/relationships/slide" Target="slide148.xml"/><Relationship Id="rId2" Type="http://schemas.openxmlformats.org/officeDocument/2006/relationships/slideLayout" Target="../slideLayouts/slideLayout1.xml"/><Relationship Id="rId16" Type="http://schemas.openxmlformats.org/officeDocument/2006/relationships/slide" Target="slide142.xml"/><Relationship Id="rId1" Type="http://schemas.openxmlformats.org/officeDocument/2006/relationships/vmlDrawing" Target="../drawings/vmlDrawing78.vml"/><Relationship Id="rId6" Type="http://schemas.openxmlformats.org/officeDocument/2006/relationships/slide" Target="slide114.xml"/><Relationship Id="rId11" Type="http://schemas.openxmlformats.org/officeDocument/2006/relationships/slide" Target="slide127.xml"/><Relationship Id="rId5" Type="http://schemas.openxmlformats.org/officeDocument/2006/relationships/slide" Target="slide111.xml"/><Relationship Id="rId15" Type="http://schemas.openxmlformats.org/officeDocument/2006/relationships/slide" Target="slide137.xml"/><Relationship Id="rId10" Type="http://schemas.openxmlformats.org/officeDocument/2006/relationships/slide" Target="slide124.xml"/><Relationship Id="rId19" Type="http://schemas.openxmlformats.org/officeDocument/2006/relationships/image" Target="../media/image110.emf"/><Relationship Id="rId4" Type="http://schemas.openxmlformats.org/officeDocument/2006/relationships/slide" Target="slide109.xml"/><Relationship Id="rId9" Type="http://schemas.openxmlformats.org/officeDocument/2006/relationships/slide" Target="slide120.xml"/><Relationship Id="rId14" Type="http://schemas.openxmlformats.org/officeDocument/2006/relationships/slide" Target="slide135.xml"/></Relationships>
</file>

<file path=ppt/slides/_rels/slide148.xml.rels><?xml version="1.0" encoding="UTF-8" standalone="yes"?>
<Relationships xmlns="http://schemas.openxmlformats.org/package/2006/relationships"><Relationship Id="rId8" Type="http://schemas.openxmlformats.org/officeDocument/2006/relationships/slide" Target="slide120.xml"/><Relationship Id="rId13" Type="http://schemas.openxmlformats.org/officeDocument/2006/relationships/slide" Target="slide135.xml"/><Relationship Id="rId18" Type="http://schemas.openxmlformats.org/officeDocument/2006/relationships/image" Target="../media/image112.emf"/><Relationship Id="rId3" Type="http://schemas.openxmlformats.org/officeDocument/2006/relationships/slide" Target="slide109.xml"/><Relationship Id="rId7" Type="http://schemas.openxmlformats.org/officeDocument/2006/relationships/slide" Target="slide118.xml"/><Relationship Id="rId12" Type="http://schemas.openxmlformats.org/officeDocument/2006/relationships/slide" Target="slide132.xml"/><Relationship Id="rId17" Type="http://schemas.openxmlformats.org/officeDocument/2006/relationships/oleObject" Target="../embeddings/Microsoft_Word_97_-_2003___76.doc"/><Relationship Id="rId2" Type="http://schemas.openxmlformats.org/officeDocument/2006/relationships/slideLayout" Target="../slideLayouts/slideLayout1.xml"/><Relationship Id="rId16" Type="http://schemas.openxmlformats.org/officeDocument/2006/relationships/slide" Target="slide148.xml"/><Relationship Id="rId1" Type="http://schemas.openxmlformats.org/officeDocument/2006/relationships/vmlDrawing" Target="../drawings/vmlDrawing79.vml"/><Relationship Id="rId6" Type="http://schemas.openxmlformats.org/officeDocument/2006/relationships/slide" Target="slide116.xml"/><Relationship Id="rId11" Type="http://schemas.openxmlformats.org/officeDocument/2006/relationships/slide" Target="slide130.xml"/><Relationship Id="rId5" Type="http://schemas.openxmlformats.org/officeDocument/2006/relationships/slide" Target="slide114.xml"/><Relationship Id="rId15" Type="http://schemas.openxmlformats.org/officeDocument/2006/relationships/slide" Target="slide142.xml"/><Relationship Id="rId10" Type="http://schemas.openxmlformats.org/officeDocument/2006/relationships/slide" Target="slide127.xml"/><Relationship Id="rId19" Type="http://schemas.openxmlformats.org/officeDocument/2006/relationships/slide" Target="slide149.xml"/><Relationship Id="rId4" Type="http://schemas.openxmlformats.org/officeDocument/2006/relationships/slide" Target="slide111.xml"/><Relationship Id="rId9" Type="http://schemas.openxmlformats.org/officeDocument/2006/relationships/slide" Target="slide124.xml"/><Relationship Id="rId14" Type="http://schemas.openxmlformats.org/officeDocument/2006/relationships/slide" Target="slide137.xml"/></Relationships>
</file>

<file path=ppt/slides/_rels/slide149.xml.rels><?xml version="1.0" encoding="UTF-8" standalone="yes"?>
<Relationships xmlns="http://schemas.openxmlformats.org/package/2006/relationships"><Relationship Id="rId8" Type="http://schemas.openxmlformats.org/officeDocument/2006/relationships/slide" Target="slide116.xml"/><Relationship Id="rId13" Type="http://schemas.openxmlformats.org/officeDocument/2006/relationships/slide" Target="slide130.xml"/><Relationship Id="rId18" Type="http://schemas.openxmlformats.org/officeDocument/2006/relationships/slide" Target="slide148.xml"/><Relationship Id="rId3" Type="http://schemas.openxmlformats.org/officeDocument/2006/relationships/package" Target="../embeddings/Microsoft_Word___33.docx"/><Relationship Id="rId7" Type="http://schemas.openxmlformats.org/officeDocument/2006/relationships/slide" Target="slide114.xml"/><Relationship Id="rId12" Type="http://schemas.openxmlformats.org/officeDocument/2006/relationships/slide" Target="slide127.xml"/><Relationship Id="rId17" Type="http://schemas.openxmlformats.org/officeDocument/2006/relationships/slide" Target="slide142.xml"/><Relationship Id="rId2" Type="http://schemas.openxmlformats.org/officeDocument/2006/relationships/slideLayout" Target="../slideLayouts/slideLayout1.xml"/><Relationship Id="rId16" Type="http://schemas.openxmlformats.org/officeDocument/2006/relationships/slide" Target="slide137.xml"/><Relationship Id="rId1" Type="http://schemas.openxmlformats.org/officeDocument/2006/relationships/vmlDrawing" Target="../drawings/vmlDrawing80.vml"/><Relationship Id="rId6" Type="http://schemas.openxmlformats.org/officeDocument/2006/relationships/slide" Target="slide111.xml"/><Relationship Id="rId11" Type="http://schemas.openxmlformats.org/officeDocument/2006/relationships/slide" Target="slide124.xml"/><Relationship Id="rId5" Type="http://schemas.openxmlformats.org/officeDocument/2006/relationships/slide" Target="slide109.xml"/><Relationship Id="rId15" Type="http://schemas.openxmlformats.org/officeDocument/2006/relationships/slide" Target="slide135.xml"/><Relationship Id="rId10" Type="http://schemas.openxmlformats.org/officeDocument/2006/relationships/slide" Target="slide120.xml"/><Relationship Id="rId4" Type="http://schemas.openxmlformats.org/officeDocument/2006/relationships/image" Target="../media/image113.emf"/><Relationship Id="rId9" Type="http://schemas.openxmlformats.org/officeDocument/2006/relationships/slide" Target="slide118.xml"/><Relationship Id="rId14" Type="http://schemas.openxmlformats.org/officeDocument/2006/relationships/slide" Target="slide132.xml"/></Relationships>
</file>

<file path=ppt/slides/_rels/slide1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0.xml"/><Relationship Id="rId1" Type="http://schemas.openxmlformats.org/officeDocument/2006/relationships/slideLayout" Target="../slideLayouts/slideLayout15.xml"/><Relationship Id="rId5" Type="http://schemas.openxmlformats.org/officeDocument/2006/relationships/slide" Target="slide15.xml"/><Relationship Id="rId4" Type="http://schemas.openxmlformats.org/officeDocument/2006/relationships/slide" Target="slide13.xml"/></Relationships>
</file>

<file path=ppt/slides/_rels/slide150.xml.rels><?xml version="1.0" encoding="UTF-8" standalone="yes"?>
<Relationships xmlns="http://schemas.openxmlformats.org/package/2006/relationships"><Relationship Id="rId8" Type="http://schemas.openxmlformats.org/officeDocument/2006/relationships/slide" Target="slide124.xml"/><Relationship Id="rId13" Type="http://schemas.openxmlformats.org/officeDocument/2006/relationships/slide" Target="slide137.xml"/><Relationship Id="rId3" Type="http://schemas.openxmlformats.org/officeDocument/2006/relationships/slide" Target="slide111.xml"/><Relationship Id="rId7" Type="http://schemas.openxmlformats.org/officeDocument/2006/relationships/slide" Target="slide120.xml"/><Relationship Id="rId12" Type="http://schemas.openxmlformats.org/officeDocument/2006/relationships/slide" Target="slide135.xml"/><Relationship Id="rId2" Type="http://schemas.openxmlformats.org/officeDocument/2006/relationships/slide" Target="slide109.xml"/><Relationship Id="rId16" Type="http://schemas.openxmlformats.org/officeDocument/2006/relationships/slide" Target="slide151.xml"/><Relationship Id="rId1" Type="http://schemas.openxmlformats.org/officeDocument/2006/relationships/slideLayout" Target="../slideLayouts/slideLayout1.xml"/><Relationship Id="rId6" Type="http://schemas.openxmlformats.org/officeDocument/2006/relationships/slide" Target="slide118.xml"/><Relationship Id="rId11" Type="http://schemas.openxmlformats.org/officeDocument/2006/relationships/slide" Target="slide132.xml"/><Relationship Id="rId5" Type="http://schemas.openxmlformats.org/officeDocument/2006/relationships/slide" Target="slide116.xml"/><Relationship Id="rId15" Type="http://schemas.openxmlformats.org/officeDocument/2006/relationships/slide" Target="slide148.xml"/><Relationship Id="rId10" Type="http://schemas.openxmlformats.org/officeDocument/2006/relationships/slide" Target="slide130.xml"/><Relationship Id="rId4" Type="http://schemas.openxmlformats.org/officeDocument/2006/relationships/slide" Target="slide114.xml"/><Relationship Id="rId9" Type="http://schemas.openxmlformats.org/officeDocument/2006/relationships/slide" Target="slide127.xml"/><Relationship Id="rId14" Type="http://schemas.openxmlformats.org/officeDocument/2006/relationships/slide" Target="slide142.xml"/></Relationships>
</file>

<file path=ppt/slides/_rels/slide151.xml.rels><?xml version="1.0" encoding="UTF-8" standalone="yes"?>
<Relationships xmlns="http://schemas.openxmlformats.org/package/2006/relationships"><Relationship Id="rId8" Type="http://schemas.openxmlformats.org/officeDocument/2006/relationships/slide" Target="slide124.xml"/><Relationship Id="rId13" Type="http://schemas.openxmlformats.org/officeDocument/2006/relationships/slide" Target="slide137.xml"/><Relationship Id="rId3" Type="http://schemas.openxmlformats.org/officeDocument/2006/relationships/slide" Target="slide111.xml"/><Relationship Id="rId7" Type="http://schemas.openxmlformats.org/officeDocument/2006/relationships/slide" Target="slide120.xml"/><Relationship Id="rId12" Type="http://schemas.openxmlformats.org/officeDocument/2006/relationships/slide" Target="slide135.xml"/><Relationship Id="rId2" Type="http://schemas.openxmlformats.org/officeDocument/2006/relationships/slide" Target="slide109.xml"/><Relationship Id="rId1" Type="http://schemas.openxmlformats.org/officeDocument/2006/relationships/slideLayout" Target="../slideLayouts/slideLayout1.xml"/><Relationship Id="rId6" Type="http://schemas.openxmlformats.org/officeDocument/2006/relationships/slide" Target="slide118.xml"/><Relationship Id="rId11" Type="http://schemas.openxmlformats.org/officeDocument/2006/relationships/slide" Target="slide132.xml"/><Relationship Id="rId5" Type="http://schemas.openxmlformats.org/officeDocument/2006/relationships/slide" Target="slide116.xml"/><Relationship Id="rId15" Type="http://schemas.openxmlformats.org/officeDocument/2006/relationships/slide" Target="slide148.xml"/><Relationship Id="rId10" Type="http://schemas.openxmlformats.org/officeDocument/2006/relationships/slide" Target="slide130.xml"/><Relationship Id="rId4" Type="http://schemas.openxmlformats.org/officeDocument/2006/relationships/slide" Target="slide114.xml"/><Relationship Id="rId9" Type="http://schemas.openxmlformats.org/officeDocument/2006/relationships/slide" Target="slide127.xml"/><Relationship Id="rId14" Type="http://schemas.openxmlformats.org/officeDocument/2006/relationships/slide" Target="slide142.xml"/></Relationships>
</file>

<file path=ppt/slides/_rels/slide152.xml.rels><?xml version="1.0" encoding="UTF-8" standalone="yes"?>
<Relationships xmlns="http://schemas.openxmlformats.org/package/2006/relationships"><Relationship Id="rId8" Type="http://schemas.openxmlformats.org/officeDocument/2006/relationships/slide" Target="slide124.xml"/><Relationship Id="rId13" Type="http://schemas.openxmlformats.org/officeDocument/2006/relationships/slide" Target="slide137.xml"/><Relationship Id="rId3" Type="http://schemas.openxmlformats.org/officeDocument/2006/relationships/slide" Target="slide111.xml"/><Relationship Id="rId7" Type="http://schemas.openxmlformats.org/officeDocument/2006/relationships/slide" Target="slide120.xml"/><Relationship Id="rId12" Type="http://schemas.openxmlformats.org/officeDocument/2006/relationships/slide" Target="slide135.xml"/><Relationship Id="rId2" Type="http://schemas.openxmlformats.org/officeDocument/2006/relationships/slide" Target="slide109.xml"/><Relationship Id="rId1" Type="http://schemas.openxmlformats.org/officeDocument/2006/relationships/slideLayout" Target="../slideLayouts/slideLayout1.xml"/><Relationship Id="rId6" Type="http://schemas.openxmlformats.org/officeDocument/2006/relationships/slide" Target="slide118.xml"/><Relationship Id="rId11" Type="http://schemas.openxmlformats.org/officeDocument/2006/relationships/slide" Target="slide132.xml"/><Relationship Id="rId5" Type="http://schemas.openxmlformats.org/officeDocument/2006/relationships/slide" Target="slide116.xml"/><Relationship Id="rId15" Type="http://schemas.openxmlformats.org/officeDocument/2006/relationships/slide" Target="slide148.xml"/><Relationship Id="rId10" Type="http://schemas.openxmlformats.org/officeDocument/2006/relationships/slide" Target="slide130.xml"/><Relationship Id="rId4" Type="http://schemas.openxmlformats.org/officeDocument/2006/relationships/slide" Target="slide114.xml"/><Relationship Id="rId9" Type="http://schemas.openxmlformats.org/officeDocument/2006/relationships/slide" Target="slide127.xml"/><Relationship Id="rId14" Type="http://schemas.openxmlformats.org/officeDocument/2006/relationships/slide" Target="slide142.xml"/></Relationships>
</file>

<file path=ppt/slides/_rels/slide153.xml.rels><?xml version="1.0" encoding="UTF-8" standalone="yes"?>
<Relationships xmlns="http://schemas.openxmlformats.org/package/2006/relationships"><Relationship Id="rId8" Type="http://schemas.openxmlformats.org/officeDocument/2006/relationships/slide" Target="slide124.xml"/><Relationship Id="rId13" Type="http://schemas.openxmlformats.org/officeDocument/2006/relationships/slide" Target="slide137.xml"/><Relationship Id="rId3" Type="http://schemas.openxmlformats.org/officeDocument/2006/relationships/slide" Target="slide111.xml"/><Relationship Id="rId7" Type="http://schemas.openxmlformats.org/officeDocument/2006/relationships/slide" Target="slide120.xml"/><Relationship Id="rId12" Type="http://schemas.openxmlformats.org/officeDocument/2006/relationships/slide" Target="slide135.xml"/><Relationship Id="rId2" Type="http://schemas.openxmlformats.org/officeDocument/2006/relationships/slide" Target="slide109.xml"/><Relationship Id="rId1" Type="http://schemas.openxmlformats.org/officeDocument/2006/relationships/slideLayout" Target="../slideLayouts/slideLayout1.xml"/><Relationship Id="rId6" Type="http://schemas.openxmlformats.org/officeDocument/2006/relationships/slide" Target="slide118.xml"/><Relationship Id="rId11" Type="http://schemas.openxmlformats.org/officeDocument/2006/relationships/slide" Target="slide132.xml"/><Relationship Id="rId5" Type="http://schemas.openxmlformats.org/officeDocument/2006/relationships/slide" Target="slide116.xml"/><Relationship Id="rId15" Type="http://schemas.openxmlformats.org/officeDocument/2006/relationships/slide" Target="slide148.xml"/><Relationship Id="rId10" Type="http://schemas.openxmlformats.org/officeDocument/2006/relationships/slide" Target="slide130.xml"/><Relationship Id="rId4" Type="http://schemas.openxmlformats.org/officeDocument/2006/relationships/slide" Target="slide114.xml"/><Relationship Id="rId9" Type="http://schemas.openxmlformats.org/officeDocument/2006/relationships/slide" Target="slide127.xml"/><Relationship Id="rId14" Type="http://schemas.openxmlformats.org/officeDocument/2006/relationships/slide" Target="slide142.xml"/></Relationships>
</file>

<file path=ppt/slides/_rels/slide154.xml.rels><?xml version="1.0" encoding="UTF-8" standalone="yes"?>
<Relationships xmlns="http://schemas.openxmlformats.org/package/2006/relationships"><Relationship Id="rId8" Type="http://schemas.openxmlformats.org/officeDocument/2006/relationships/slide" Target="slide124.xml"/><Relationship Id="rId13" Type="http://schemas.openxmlformats.org/officeDocument/2006/relationships/slide" Target="slide137.xml"/><Relationship Id="rId3" Type="http://schemas.openxmlformats.org/officeDocument/2006/relationships/slide" Target="slide111.xml"/><Relationship Id="rId7" Type="http://schemas.openxmlformats.org/officeDocument/2006/relationships/slide" Target="slide120.xml"/><Relationship Id="rId12" Type="http://schemas.openxmlformats.org/officeDocument/2006/relationships/slide" Target="slide135.xml"/><Relationship Id="rId2" Type="http://schemas.openxmlformats.org/officeDocument/2006/relationships/slide" Target="slide109.xml"/><Relationship Id="rId1" Type="http://schemas.openxmlformats.org/officeDocument/2006/relationships/slideLayout" Target="../slideLayouts/slideLayout1.xml"/><Relationship Id="rId6" Type="http://schemas.openxmlformats.org/officeDocument/2006/relationships/slide" Target="slide118.xml"/><Relationship Id="rId11" Type="http://schemas.openxmlformats.org/officeDocument/2006/relationships/slide" Target="slide132.xml"/><Relationship Id="rId5" Type="http://schemas.openxmlformats.org/officeDocument/2006/relationships/slide" Target="slide116.xml"/><Relationship Id="rId15" Type="http://schemas.openxmlformats.org/officeDocument/2006/relationships/slide" Target="slide148.xml"/><Relationship Id="rId10" Type="http://schemas.openxmlformats.org/officeDocument/2006/relationships/slide" Target="slide130.xml"/><Relationship Id="rId4" Type="http://schemas.openxmlformats.org/officeDocument/2006/relationships/slide" Target="slide114.xml"/><Relationship Id="rId9" Type="http://schemas.openxmlformats.org/officeDocument/2006/relationships/slide" Target="slide127.xml"/><Relationship Id="rId14" Type="http://schemas.openxmlformats.org/officeDocument/2006/relationships/slide" Target="slide142.xml"/></Relationships>
</file>

<file path=ppt/slides/_rels/slide155.xml.rels><?xml version="1.0" encoding="UTF-8" standalone="yes"?>
<Relationships xmlns="http://schemas.openxmlformats.org/package/2006/relationships"><Relationship Id="rId8" Type="http://schemas.openxmlformats.org/officeDocument/2006/relationships/slide" Target="slide124.xml"/><Relationship Id="rId13" Type="http://schemas.openxmlformats.org/officeDocument/2006/relationships/slide" Target="slide137.xml"/><Relationship Id="rId3" Type="http://schemas.openxmlformats.org/officeDocument/2006/relationships/slide" Target="slide111.xml"/><Relationship Id="rId7" Type="http://schemas.openxmlformats.org/officeDocument/2006/relationships/slide" Target="slide120.xml"/><Relationship Id="rId12" Type="http://schemas.openxmlformats.org/officeDocument/2006/relationships/slide" Target="slide135.xml"/><Relationship Id="rId2" Type="http://schemas.openxmlformats.org/officeDocument/2006/relationships/slide" Target="slide109.xml"/><Relationship Id="rId16"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slide" Target="slide118.xml"/><Relationship Id="rId11" Type="http://schemas.openxmlformats.org/officeDocument/2006/relationships/slide" Target="slide132.xml"/><Relationship Id="rId5" Type="http://schemas.openxmlformats.org/officeDocument/2006/relationships/slide" Target="slide116.xml"/><Relationship Id="rId15" Type="http://schemas.openxmlformats.org/officeDocument/2006/relationships/slide" Target="slide148.xml"/><Relationship Id="rId10" Type="http://schemas.openxmlformats.org/officeDocument/2006/relationships/slide" Target="slide130.xml"/><Relationship Id="rId4" Type="http://schemas.openxmlformats.org/officeDocument/2006/relationships/slide" Target="slide114.xml"/><Relationship Id="rId9" Type="http://schemas.openxmlformats.org/officeDocument/2006/relationships/slide" Target="slide127.xml"/><Relationship Id="rId14" Type="http://schemas.openxmlformats.org/officeDocument/2006/relationships/slide" Target="slide14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Microsoft_Word_97_-_2003___9.doc"/><Relationship Id="rId2" Type="http://schemas.openxmlformats.org/officeDocument/2006/relationships/slideLayout" Target="../slideLayouts/slideLayout1.xml"/><Relationship Id="rId1" Type="http://schemas.openxmlformats.org/officeDocument/2006/relationships/vmlDrawing" Target="../drawings/vmlDrawing8.v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Microsoft_Word_97_-_2003___10.doc"/><Relationship Id="rId2" Type="http://schemas.openxmlformats.org/officeDocument/2006/relationships/slideLayout" Target="../slideLayouts/slideLayout15.xml"/><Relationship Id="rId1" Type="http://schemas.openxmlformats.org/officeDocument/2006/relationships/vmlDrawing" Target="../drawings/vmlDrawing9.vml"/><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Microsoft_Word_97_-_2003___11.doc"/><Relationship Id="rId2" Type="http://schemas.openxmlformats.org/officeDocument/2006/relationships/slideLayout" Target="../slideLayouts/slideLayout15.xml"/><Relationship Id="rId1" Type="http://schemas.openxmlformats.org/officeDocument/2006/relationships/vmlDrawing" Target="../drawings/vmlDrawing10.vml"/><Relationship Id="rId6" Type="http://schemas.openxmlformats.org/officeDocument/2006/relationships/slide" Target="slide2.xml"/><Relationship Id="rId5" Type="http://schemas.openxmlformats.org/officeDocument/2006/relationships/oleObject" Target="../embeddings/Microsoft_Word_97_-_2003___12.doc"/><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slide" Target="slide74.xml"/><Relationship Id="rId5" Type="http://schemas.openxmlformats.org/officeDocument/2006/relationships/slide" Target="slide52.xml"/><Relationship Id="rId4" Type="http://schemas.openxmlformats.org/officeDocument/2006/relationships/slide" Target="slide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Microsoft_Word_97_-_2003___13.doc"/><Relationship Id="rId2" Type="http://schemas.openxmlformats.org/officeDocument/2006/relationships/slideLayout" Target="../slideLayouts/slideLayout15.xml"/><Relationship Id="rId1" Type="http://schemas.openxmlformats.org/officeDocument/2006/relationships/vmlDrawing" Target="../drawings/vmlDrawing11.vml"/><Relationship Id="rId5" Type="http://schemas.openxmlformats.org/officeDocument/2006/relationships/image" Target="../media/image22.png"/><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8" Type="http://schemas.openxmlformats.org/officeDocument/2006/relationships/oleObject" Target="../embeddings/Microsoft_Word_97_-_2003___16.doc"/><Relationship Id="rId13" Type="http://schemas.openxmlformats.org/officeDocument/2006/relationships/oleObject" Target="../embeddings/Microsoft_Word_97_-_2003___21.doc"/><Relationship Id="rId3" Type="http://schemas.openxmlformats.org/officeDocument/2006/relationships/image" Target="../media/image25.png"/><Relationship Id="rId7" Type="http://schemas.openxmlformats.org/officeDocument/2006/relationships/image" Target="../media/image24.emf"/><Relationship Id="rId12" Type="http://schemas.openxmlformats.org/officeDocument/2006/relationships/oleObject" Target="../embeddings/Microsoft_Word_97_-_2003___20.doc"/><Relationship Id="rId2" Type="http://schemas.openxmlformats.org/officeDocument/2006/relationships/slideLayout" Target="../slideLayouts/slideLayout15.xml"/><Relationship Id="rId1" Type="http://schemas.openxmlformats.org/officeDocument/2006/relationships/vmlDrawing" Target="../drawings/vmlDrawing12.vml"/><Relationship Id="rId6" Type="http://schemas.openxmlformats.org/officeDocument/2006/relationships/oleObject" Target="../embeddings/Microsoft_Word_97_-_2003___15.doc"/><Relationship Id="rId11" Type="http://schemas.openxmlformats.org/officeDocument/2006/relationships/oleObject" Target="../embeddings/Microsoft_Word_97_-_2003___19.doc"/><Relationship Id="rId5" Type="http://schemas.openxmlformats.org/officeDocument/2006/relationships/image" Target="../media/image23.emf"/><Relationship Id="rId15" Type="http://schemas.openxmlformats.org/officeDocument/2006/relationships/image" Target="../media/image26.png"/><Relationship Id="rId10" Type="http://schemas.openxmlformats.org/officeDocument/2006/relationships/oleObject" Target="../embeddings/Microsoft_Word_97_-_2003___18.doc"/><Relationship Id="rId4" Type="http://schemas.openxmlformats.org/officeDocument/2006/relationships/oleObject" Target="../embeddings/Microsoft_Word_97_-_2003___14.doc"/><Relationship Id="rId9" Type="http://schemas.openxmlformats.org/officeDocument/2006/relationships/oleObject" Target="../embeddings/Microsoft_Word_97_-_2003___17.doc"/><Relationship Id="rId14" Type="http://schemas.openxmlformats.org/officeDocument/2006/relationships/oleObject" Target="../embeddings/Microsoft_Word_97_-_2003___22.doc"/></Relationships>
</file>

<file path=ppt/slides/_rels/slide25.xml.rels><?xml version="1.0" encoding="UTF-8" standalone="yes"?>
<Relationships xmlns="http://schemas.openxmlformats.org/package/2006/relationships"><Relationship Id="rId3" Type="http://schemas.openxmlformats.org/officeDocument/2006/relationships/image" Target="file:///F:\&#29579;&#23143;&#33452;\2015\PPT\&#19968;&#36718;\HX370.TIF" TargetMode="External"/><Relationship Id="rId7" Type="http://schemas.openxmlformats.org/officeDocument/2006/relationships/image" Target="file:///F:\&#29579;&#23143;&#33452;\2015\PPT\&#19968;&#36718;\HX371.TIF" TargetMode="External"/><Relationship Id="rId2" Type="http://schemas.openxmlformats.org/officeDocument/2006/relationships/image" Target="../media/image27.png"/><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file:///F:\&#29579;&#23143;&#33452;\2015\PPT\&#19968;&#36718;\HX369.TIF" TargetMode="Externa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Microsoft_Word_97_-_2003___23.doc"/><Relationship Id="rId2" Type="http://schemas.openxmlformats.org/officeDocument/2006/relationships/slideLayout" Target="../slideLayouts/slideLayout15.xml"/><Relationship Id="rId1" Type="http://schemas.openxmlformats.org/officeDocument/2006/relationships/vmlDrawing" Target="../drawings/vmlDrawing13.vml"/><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package" Target="../embeddings/Microsoft_Word___5.docx"/><Relationship Id="rId7" Type="http://schemas.openxmlformats.org/officeDocument/2006/relationships/oleObject" Target="../embeddings/Microsoft_Word_97_-_2003___24.doc"/><Relationship Id="rId2" Type="http://schemas.openxmlformats.org/officeDocument/2006/relationships/slideLayout" Target="../slideLayouts/slideLayout15.xml"/><Relationship Id="rId1" Type="http://schemas.openxmlformats.org/officeDocument/2006/relationships/vmlDrawing" Target="../drawings/vmlDrawing14.vml"/><Relationship Id="rId6" Type="http://schemas.openxmlformats.org/officeDocument/2006/relationships/image" Target="../media/image32.emf"/><Relationship Id="rId5" Type="http://schemas.openxmlformats.org/officeDocument/2006/relationships/package" Target="../embeddings/Microsoft_Word___6.docx"/><Relationship Id="rId4" Type="http://schemas.openxmlformats.org/officeDocument/2006/relationships/image" Target="../media/image31.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Microsoft_Word_97_-_2003___25.doc"/><Relationship Id="rId2" Type="http://schemas.openxmlformats.org/officeDocument/2006/relationships/slideLayout" Target="../slideLayouts/slideLayout15.xml"/><Relationship Id="rId1" Type="http://schemas.openxmlformats.org/officeDocument/2006/relationships/vmlDrawing" Target="../drawings/vmlDrawing15.vml"/><Relationship Id="rId5" Type="http://schemas.openxmlformats.org/officeDocument/2006/relationships/image" Target="../media/image35.png"/><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oleObject" Target="../embeddings/Microsoft_Word_97_-_2003___26.doc"/><Relationship Id="rId7" Type="http://schemas.openxmlformats.org/officeDocument/2006/relationships/slide" Target="slide33.xml"/><Relationship Id="rId2" Type="http://schemas.openxmlformats.org/officeDocument/2006/relationships/slideLayout" Target="../slideLayouts/slideLayout10.xml"/><Relationship Id="rId1" Type="http://schemas.openxmlformats.org/officeDocument/2006/relationships/vmlDrawing" Target="../drawings/vmlDrawing16.vml"/><Relationship Id="rId6" Type="http://schemas.openxmlformats.org/officeDocument/2006/relationships/slide" Target="slide31.xml"/><Relationship Id="rId11" Type="http://schemas.openxmlformats.org/officeDocument/2006/relationships/slide" Target="slide44.xml"/><Relationship Id="rId5" Type="http://schemas.openxmlformats.org/officeDocument/2006/relationships/slide" Target="slide32.xml"/><Relationship Id="rId10" Type="http://schemas.openxmlformats.org/officeDocument/2006/relationships/slide" Target="slide42.xml"/><Relationship Id="rId4" Type="http://schemas.openxmlformats.org/officeDocument/2006/relationships/image" Target="../media/image36.emf"/><Relationship Id="rId9" Type="http://schemas.openxmlformats.org/officeDocument/2006/relationships/slide" Target="slide40.xml"/></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44.xml"/><Relationship Id="rId2" Type="http://schemas.openxmlformats.org/officeDocument/2006/relationships/slide" Target="slide31.xml"/><Relationship Id="rId1" Type="http://schemas.openxmlformats.org/officeDocument/2006/relationships/slideLayout" Target="../slideLayouts/slideLayout15.xml"/><Relationship Id="rId6" Type="http://schemas.openxmlformats.org/officeDocument/2006/relationships/slide" Target="slide42.xml"/><Relationship Id="rId5" Type="http://schemas.openxmlformats.org/officeDocument/2006/relationships/slide" Target="slide40.xml"/><Relationship Id="rId4" Type="http://schemas.openxmlformats.org/officeDocument/2006/relationships/slide" Target="slide38.xml"/></Relationships>
</file>

<file path=ppt/slides/_rels/slide33.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oleObject" Target="../embeddings/Microsoft_Word_97_-_2003___27.doc"/><Relationship Id="rId7" Type="http://schemas.openxmlformats.org/officeDocument/2006/relationships/slide" Target="slide31.xml"/><Relationship Id="rId12" Type="http://schemas.openxmlformats.org/officeDocument/2006/relationships/slide" Target="slide44.xml"/><Relationship Id="rId2" Type="http://schemas.openxmlformats.org/officeDocument/2006/relationships/slideLayout" Target="../slideLayouts/slideLayout15.xml"/><Relationship Id="rId1" Type="http://schemas.openxmlformats.org/officeDocument/2006/relationships/vmlDrawing" Target="../drawings/vmlDrawing17.vml"/><Relationship Id="rId6" Type="http://schemas.openxmlformats.org/officeDocument/2006/relationships/image" Target="../media/image39.png"/><Relationship Id="rId11" Type="http://schemas.openxmlformats.org/officeDocument/2006/relationships/slide" Target="slide42.xml"/><Relationship Id="rId5" Type="http://schemas.openxmlformats.org/officeDocument/2006/relationships/image" Target="../media/image38.png"/><Relationship Id="rId10" Type="http://schemas.openxmlformats.org/officeDocument/2006/relationships/slide" Target="slide40.xml"/><Relationship Id="rId4" Type="http://schemas.openxmlformats.org/officeDocument/2006/relationships/image" Target="../media/image37.emf"/><Relationship Id="rId9" Type="http://schemas.openxmlformats.org/officeDocument/2006/relationships/slide" Target="slide38.xml"/></Relationships>
</file>

<file path=ppt/slides/_rels/slide34.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44.xml"/><Relationship Id="rId2" Type="http://schemas.openxmlformats.org/officeDocument/2006/relationships/slide" Target="slide31.xml"/><Relationship Id="rId1" Type="http://schemas.openxmlformats.org/officeDocument/2006/relationships/slideLayout" Target="../slideLayouts/slideLayout15.xml"/><Relationship Id="rId6" Type="http://schemas.openxmlformats.org/officeDocument/2006/relationships/slide" Target="slide42.xml"/><Relationship Id="rId5" Type="http://schemas.openxmlformats.org/officeDocument/2006/relationships/slide" Target="slide40.xml"/><Relationship Id="rId4" Type="http://schemas.openxmlformats.org/officeDocument/2006/relationships/slide" Target="slide38.xml"/></Relationships>
</file>

<file path=ppt/slides/_rels/slide35.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44.xml"/><Relationship Id="rId2" Type="http://schemas.openxmlformats.org/officeDocument/2006/relationships/slide" Target="slide31.xml"/><Relationship Id="rId1" Type="http://schemas.openxmlformats.org/officeDocument/2006/relationships/slideLayout" Target="../slideLayouts/slideLayout15.xml"/><Relationship Id="rId6" Type="http://schemas.openxmlformats.org/officeDocument/2006/relationships/slide" Target="slide42.xml"/><Relationship Id="rId5" Type="http://schemas.openxmlformats.org/officeDocument/2006/relationships/slide" Target="slide40.xml"/><Relationship Id="rId4" Type="http://schemas.openxmlformats.org/officeDocument/2006/relationships/slide" Target="slide38.xml"/></Relationships>
</file>

<file path=ppt/slides/_rels/slide36.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44.xml"/><Relationship Id="rId2" Type="http://schemas.openxmlformats.org/officeDocument/2006/relationships/slide" Target="slide31.xml"/><Relationship Id="rId1" Type="http://schemas.openxmlformats.org/officeDocument/2006/relationships/slideLayout" Target="../slideLayouts/slideLayout15.xml"/><Relationship Id="rId6" Type="http://schemas.openxmlformats.org/officeDocument/2006/relationships/slide" Target="slide42.xml"/><Relationship Id="rId5" Type="http://schemas.openxmlformats.org/officeDocument/2006/relationships/slide" Target="slide40.xml"/><Relationship Id="rId4" Type="http://schemas.openxmlformats.org/officeDocument/2006/relationships/slide" Target="slide38.xml"/></Relationships>
</file>

<file path=ppt/slides/_rels/slide37.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44.xml"/><Relationship Id="rId2" Type="http://schemas.openxmlformats.org/officeDocument/2006/relationships/slide" Target="slide31.xml"/><Relationship Id="rId1" Type="http://schemas.openxmlformats.org/officeDocument/2006/relationships/slideLayout" Target="../slideLayouts/slideLayout15.xml"/><Relationship Id="rId6" Type="http://schemas.openxmlformats.org/officeDocument/2006/relationships/slide" Target="slide42.xml"/><Relationship Id="rId5" Type="http://schemas.openxmlformats.org/officeDocument/2006/relationships/slide" Target="slide40.xml"/><Relationship Id="rId4" Type="http://schemas.openxmlformats.org/officeDocument/2006/relationships/slide" Target="slide38.xml"/></Relationships>
</file>

<file path=ppt/slides/_rels/slide38.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package" Target="../embeddings/Microsoft_Word___7.docx"/><Relationship Id="rId7" Type="http://schemas.openxmlformats.org/officeDocument/2006/relationships/slide" Target="slide38.xml"/><Relationship Id="rId2" Type="http://schemas.openxmlformats.org/officeDocument/2006/relationships/slideLayout" Target="../slideLayouts/slideLayout15.xml"/><Relationship Id="rId1" Type="http://schemas.openxmlformats.org/officeDocument/2006/relationships/vmlDrawing" Target="../drawings/vmlDrawing18.vml"/><Relationship Id="rId6" Type="http://schemas.openxmlformats.org/officeDocument/2006/relationships/slide" Target="slide33.xml"/><Relationship Id="rId5" Type="http://schemas.openxmlformats.org/officeDocument/2006/relationships/slide" Target="slide31.xml"/><Relationship Id="rId10" Type="http://schemas.openxmlformats.org/officeDocument/2006/relationships/slide" Target="slide44.xml"/><Relationship Id="rId4" Type="http://schemas.openxmlformats.org/officeDocument/2006/relationships/image" Target="../media/image40.emf"/><Relationship Id="rId9" Type="http://schemas.openxmlformats.org/officeDocument/2006/relationships/slide" Target="slide42.xml"/></Relationships>
</file>

<file path=ppt/slides/_rels/slide39.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44.xml"/><Relationship Id="rId2" Type="http://schemas.openxmlformats.org/officeDocument/2006/relationships/slide" Target="slide31.xml"/><Relationship Id="rId1" Type="http://schemas.openxmlformats.org/officeDocument/2006/relationships/slideLayout" Target="../slideLayouts/slideLayout15.xml"/><Relationship Id="rId6" Type="http://schemas.openxmlformats.org/officeDocument/2006/relationships/slide" Target="slide42.xml"/><Relationship Id="rId5" Type="http://schemas.openxmlformats.org/officeDocument/2006/relationships/slide" Target="slide40.xml"/><Relationship Id="rId4" Type="http://schemas.openxmlformats.org/officeDocument/2006/relationships/slide" Target="slide3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Microsoft_Word_97_-_2003___1.doc"/></Relationships>
</file>

<file path=ppt/slides/_rels/slide40.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package" Target="../embeddings/Microsoft_Word___8.docx"/><Relationship Id="rId7" Type="http://schemas.openxmlformats.org/officeDocument/2006/relationships/slide" Target="slide33.xml"/><Relationship Id="rId2" Type="http://schemas.openxmlformats.org/officeDocument/2006/relationships/slideLayout" Target="../slideLayouts/slideLayout15.xml"/><Relationship Id="rId1" Type="http://schemas.openxmlformats.org/officeDocument/2006/relationships/vmlDrawing" Target="../drawings/vmlDrawing19.vml"/><Relationship Id="rId6" Type="http://schemas.openxmlformats.org/officeDocument/2006/relationships/slide" Target="slide31.xml"/><Relationship Id="rId11" Type="http://schemas.openxmlformats.org/officeDocument/2006/relationships/slide" Target="slide44.xml"/><Relationship Id="rId5" Type="http://schemas.openxmlformats.org/officeDocument/2006/relationships/package" Target="../embeddings/Microsoft_Word___9.docx"/><Relationship Id="rId10" Type="http://schemas.openxmlformats.org/officeDocument/2006/relationships/slide" Target="slide42.xml"/><Relationship Id="rId4" Type="http://schemas.openxmlformats.org/officeDocument/2006/relationships/image" Target="../media/image41.emf"/><Relationship Id="rId9" Type="http://schemas.openxmlformats.org/officeDocument/2006/relationships/slide" Target="slide40.xml"/></Relationships>
</file>

<file path=ppt/slides/_rels/slide41.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package" Target="../embeddings/Microsoft_Word___10.docx"/><Relationship Id="rId7" Type="http://schemas.openxmlformats.org/officeDocument/2006/relationships/slide" Target="slide38.xml"/><Relationship Id="rId2" Type="http://schemas.openxmlformats.org/officeDocument/2006/relationships/slideLayout" Target="../slideLayouts/slideLayout15.xml"/><Relationship Id="rId1" Type="http://schemas.openxmlformats.org/officeDocument/2006/relationships/vmlDrawing" Target="../drawings/vmlDrawing20.vml"/><Relationship Id="rId6" Type="http://schemas.openxmlformats.org/officeDocument/2006/relationships/slide" Target="slide33.xml"/><Relationship Id="rId5" Type="http://schemas.openxmlformats.org/officeDocument/2006/relationships/slide" Target="slide31.xml"/><Relationship Id="rId10" Type="http://schemas.openxmlformats.org/officeDocument/2006/relationships/slide" Target="slide44.xml"/><Relationship Id="rId4" Type="http://schemas.openxmlformats.org/officeDocument/2006/relationships/image" Target="../media/image41.emf"/><Relationship Id="rId9" Type="http://schemas.openxmlformats.org/officeDocument/2006/relationships/slide" Target="slide42.xml"/></Relationships>
</file>

<file path=ppt/slides/_rels/slide42.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package" Target="../embeddings/Microsoft_Word___11.docx"/><Relationship Id="rId7" Type="http://schemas.openxmlformats.org/officeDocument/2006/relationships/slide" Target="slide33.xml"/><Relationship Id="rId2" Type="http://schemas.openxmlformats.org/officeDocument/2006/relationships/slideLayout" Target="../slideLayouts/slideLayout15.xml"/><Relationship Id="rId1" Type="http://schemas.openxmlformats.org/officeDocument/2006/relationships/vmlDrawing" Target="../drawings/vmlDrawing21.vml"/><Relationship Id="rId6" Type="http://schemas.openxmlformats.org/officeDocument/2006/relationships/slide" Target="slide31.xml"/><Relationship Id="rId11" Type="http://schemas.openxmlformats.org/officeDocument/2006/relationships/slide" Target="slide44.xml"/><Relationship Id="rId5" Type="http://schemas.openxmlformats.org/officeDocument/2006/relationships/slide" Target="slide43.xml"/><Relationship Id="rId10" Type="http://schemas.openxmlformats.org/officeDocument/2006/relationships/slide" Target="slide42.xml"/><Relationship Id="rId4" Type="http://schemas.openxmlformats.org/officeDocument/2006/relationships/image" Target="../media/image41.emf"/><Relationship Id="rId9" Type="http://schemas.openxmlformats.org/officeDocument/2006/relationships/slide" Target="slide40.xml"/></Relationships>
</file>

<file path=ppt/slides/_rels/slide43.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44.xml"/><Relationship Id="rId2" Type="http://schemas.openxmlformats.org/officeDocument/2006/relationships/slide" Target="slide31.xml"/><Relationship Id="rId1" Type="http://schemas.openxmlformats.org/officeDocument/2006/relationships/slideLayout" Target="../slideLayouts/slideLayout15.xml"/><Relationship Id="rId6" Type="http://schemas.openxmlformats.org/officeDocument/2006/relationships/slide" Target="slide42.xml"/><Relationship Id="rId5" Type="http://schemas.openxmlformats.org/officeDocument/2006/relationships/slide" Target="slide40.xml"/><Relationship Id="rId4" Type="http://schemas.openxmlformats.org/officeDocument/2006/relationships/slide" Target="slide38.xml"/></Relationships>
</file>

<file path=ppt/slides/_rels/slide44.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package" Target="../embeddings/Microsoft_Word___12.docx"/><Relationship Id="rId7" Type="http://schemas.openxmlformats.org/officeDocument/2006/relationships/slide" Target="slide38.xml"/><Relationship Id="rId2" Type="http://schemas.openxmlformats.org/officeDocument/2006/relationships/slideLayout" Target="../slideLayouts/slideLayout15.xml"/><Relationship Id="rId1" Type="http://schemas.openxmlformats.org/officeDocument/2006/relationships/vmlDrawing" Target="../drawings/vmlDrawing22.vml"/><Relationship Id="rId6" Type="http://schemas.openxmlformats.org/officeDocument/2006/relationships/slide" Target="slide33.xml"/><Relationship Id="rId5" Type="http://schemas.openxmlformats.org/officeDocument/2006/relationships/slide" Target="slide31.xml"/><Relationship Id="rId10" Type="http://schemas.openxmlformats.org/officeDocument/2006/relationships/slide" Target="slide44.xml"/><Relationship Id="rId4" Type="http://schemas.openxmlformats.org/officeDocument/2006/relationships/image" Target="../media/image41.emf"/><Relationship Id="rId9" Type="http://schemas.openxmlformats.org/officeDocument/2006/relationships/slide" Target="slide42.xml"/></Relationships>
</file>

<file path=ppt/slides/_rels/slide45.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31.xml"/><Relationship Id="rId7" Type="http://schemas.openxmlformats.org/officeDocument/2006/relationships/slide" Target="slide42.xml"/><Relationship Id="rId2" Type="http://schemas.openxmlformats.org/officeDocument/2006/relationships/slide" Target="slide46.xml"/><Relationship Id="rId1" Type="http://schemas.openxmlformats.org/officeDocument/2006/relationships/slideLayout" Target="../slideLayouts/slideLayout15.xml"/><Relationship Id="rId6" Type="http://schemas.openxmlformats.org/officeDocument/2006/relationships/slide" Target="slide40.xml"/><Relationship Id="rId5" Type="http://schemas.openxmlformats.org/officeDocument/2006/relationships/slide" Target="slide38.xml"/><Relationship Id="rId4" Type="http://schemas.openxmlformats.org/officeDocument/2006/relationships/slide" Target="slide33.xml"/></Relationships>
</file>

<file path=ppt/slides/_rels/slide46.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44.xml"/><Relationship Id="rId2" Type="http://schemas.openxmlformats.org/officeDocument/2006/relationships/slide" Target="slide31.xml"/><Relationship Id="rId1" Type="http://schemas.openxmlformats.org/officeDocument/2006/relationships/slideLayout" Target="../slideLayouts/slideLayout15.xml"/><Relationship Id="rId6" Type="http://schemas.openxmlformats.org/officeDocument/2006/relationships/slide" Target="slide42.xml"/><Relationship Id="rId5" Type="http://schemas.openxmlformats.org/officeDocument/2006/relationships/slide" Target="slide40.xml"/><Relationship Id="rId4" Type="http://schemas.openxmlformats.org/officeDocument/2006/relationships/slide" Target="slide38.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package" Target="../embeddings/Microsoft_Word___13.docx"/><Relationship Id="rId2" Type="http://schemas.openxmlformats.org/officeDocument/2006/relationships/slideLayout" Target="../slideLayouts/slideLayout15.xml"/><Relationship Id="rId1" Type="http://schemas.openxmlformats.org/officeDocument/2006/relationships/vmlDrawing" Target="../drawings/vmlDrawing23.vml"/><Relationship Id="rId4" Type="http://schemas.openxmlformats.org/officeDocument/2006/relationships/image" Target="../media/image41.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7.tif"/><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Word___14.docx"/><Relationship Id="rId2" Type="http://schemas.openxmlformats.org/officeDocument/2006/relationships/slideLayout" Target="../slideLayouts/slideLayout15.xml"/><Relationship Id="rId1" Type="http://schemas.openxmlformats.org/officeDocument/2006/relationships/vmlDrawing" Target="../drawings/vmlDrawing24.vml"/><Relationship Id="rId4" Type="http://schemas.openxmlformats.org/officeDocument/2006/relationships/image" Target="../media/image41.emf"/></Relationships>
</file>

<file path=ppt/slides/_rels/slide51.xml.rels><?xml version="1.0" encoding="UTF-8" standalone="yes"?>
<Relationships xmlns="http://schemas.openxmlformats.org/package/2006/relationships"><Relationship Id="rId3" Type="http://schemas.openxmlformats.org/officeDocument/2006/relationships/package" Target="../embeddings/Microsoft_Word___15.docx"/><Relationship Id="rId2" Type="http://schemas.openxmlformats.org/officeDocument/2006/relationships/slideLayout" Target="../slideLayouts/slideLayout15.xml"/><Relationship Id="rId1" Type="http://schemas.openxmlformats.org/officeDocument/2006/relationships/vmlDrawing" Target="../drawings/vmlDrawing25.vml"/><Relationship Id="rId5" Type="http://schemas.openxmlformats.org/officeDocument/2006/relationships/slide" Target="slide2.xml"/><Relationship Id="rId4" Type="http://schemas.openxmlformats.org/officeDocument/2006/relationships/image" Target="../media/image41.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Microsoft_Word_97_-_2003___28.doc"/><Relationship Id="rId2" Type="http://schemas.openxmlformats.org/officeDocument/2006/relationships/slideLayout" Target="../slideLayouts/slideLayout1.xml"/><Relationship Id="rId1" Type="http://schemas.openxmlformats.org/officeDocument/2006/relationships/vmlDrawing" Target="../drawings/vmlDrawing26.vml"/><Relationship Id="rId4" Type="http://schemas.openxmlformats.org/officeDocument/2006/relationships/image" Target="../media/image43.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Microsoft_Word_97_-_2003___29.doc"/><Relationship Id="rId2" Type="http://schemas.openxmlformats.org/officeDocument/2006/relationships/slideLayout" Target="../slideLayouts/slideLayout15.xml"/><Relationship Id="rId1" Type="http://schemas.openxmlformats.org/officeDocument/2006/relationships/vmlDrawing" Target="../drawings/vmlDrawing27.vml"/><Relationship Id="rId4" Type="http://schemas.openxmlformats.org/officeDocument/2006/relationships/image" Target="../media/image44.emf"/></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Microsoft_Word_97_-_2003___30.doc"/><Relationship Id="rId2" Type="http://schemas.openxmlformats.org/officeDocument/2006/relationships/slideLayout" Target="../slideLayouts/slideLayout15.xml"/><Relationship Id="rId1" Type="http://schemas.openxmlformats.org/officeDocument/2006/relationships/vmlDrawing" Target="../drawings/vmlDrawing28.vml"/><Relationship Id="rId4" Type="http://schemas.openxmlformats.org/officeDocument/2006/relationships/image" Target="../media/image45.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63.xml"/><Relationship Id="rId1" Type="http://schemas.openxmlformats.org/officeDocument/2006/relationships/slideLayout" Target="../slideLayouts/slideLayout10.xml"/><Relationship Id="rId4" Type="http://schemas.openxmlformats.org/officeDocument/2006/relationships/slide" Target="slide69.xml"/></Relationships>
</file>

<file path=ppt/slides/_rels/slide64.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63.xml"/><Relationship Id="rId1" Type="http://schemas.openxmlformats.org/officeDocument/2006/relationships/slideLayout" Target="../slideLayouts/slideLayout15.xml"/><Relationship Id="rId4" Type="http://schemas.openxmlformats.org/officeDocument/2006/relationships/slide" Target="slide69.xml"/></Relationships>
</file>

<file path=ppt/slides/_rels/slide65.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63.xml"/><Relationship Id="rId1" Type="http://schemas.openxmlformats.org/officeDocument/2006/relationships/slideLayout" Target="../slideLayouts/slideLayout15.xml"/><Relationship Id="rId4" Type="http://schemas.openxmlformats.org/officeDocument/2006/relationships/slide" Target="slide69.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Microsoft_Word_97_-_2003___31.doc"/><Relationship Id="rId7" Type="http://schemas.openxmlformats.org/officeDocument/2006/relationships/slide" Target="slide69.xml"/><Relationship Id="rId2" Type="http://schemas.openxmlformats.org/officeDocument/2006/relationships/slideLayout" Target="../slideLayouts/slideLayout15.xml"/><Relationship Id="rId1" Type="http://schemas.openxmlformats.org/officeDocument/2006/relationships/vmlDrawing" Target="../drawings/vmlDrawing29.vml"/><Relationship Id="rId6" Type="http://schemas.openxmlformats.org/officeDocument/2006/relationships/slide" Target="slide66.xml"/><Relationship Id="rId5" Type="http://schemas.openxmlformats.org/officeDocument/2006/relationships/slide" Target="slide63.xml"/><Relationship Id="rId4" Type="http://schemas.openxmlformats.org/officeDocument/2006/relationships/image" Target="../media/image46.emf"/></Relationships>
</file>

<file path=ppt/slides/_rels/slide67.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oleObject" Target="../embeddings/Microsoft_Word_97_-_2003___32.doc"/><Relationship Id="rId7" Type="http://schemas.openxmlformats.org/officeDocument/2006/relationships/slide" Target="slide66.xml"/><Relationship Id="rId2" Type="http://schemas.openxmlformats.org/officeDocument/2006/relationships/slideLayout" Target="../slideLayouts/slideLayout15.xml"/><Relationship Id="rId1" Type="http://schemas.openxmlformats.org/officeDocument/2006/relationships/vmlDrawing" Target="../drawings/vmlDrawing30.vml"/><Relationship Id="rId6" Type="http://schemas.openxmlformats.org/officeDocument/2006/relationships/slide" Target="slide63.xml"/><Relationship Id="rId5" Type="http://schemas.openxmlformats.org/officeDocument/2006/relationships/slide" Target="slide68.xml"/><Relationship Id="rId4" Type="http://schemas.openxmlformats.org/officeDocument/2006/relationships/image" Target="../media/image47.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Microsoft_Word_97_-_2003___33.doc"/><Relationship Id="rId7" Type="http://schemas.openxmlformats.org/officeDocument/2006/relationships/slide" Target="slide69.xml"/><Relationship Id="rId2" Type="http://schemas.openxmlformats.org/officeDocument/2006/relationships/slideLayout" Target="../slideLayouts/slideLayout15.xml"/><Relationship Id="rId1" Type="http://schemas.openxmlformats.org/officeDocument/2006/relationships/vmlDrawing" Target="../drawings/vmlDrawing31.vml"/><Relationship Id="rId6" Type="http://schemas.openxmlformats.org/officeDocument/2006/relationships/slide" Target="slide66.xml"/><Relationship Id="rId5" Type="http://schemas.openxmlformats.org/officeDocument/2006/relationships/slide" Target="slide63.xml"/><Relationship Id="rId4" Type="http://schemas.openxmlformats.org/officeDocument/2006/relationships/image" Target="../media/image47.emf"/></Relationships>
</file>

<file path=ppt/slides/_rels/slide69.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oleObject" Target="../embeddings/Microsoft_Word_97_-_2003___34.doc"/><Relationship Id="rId7" Type="http://schemas.openxmlformats.org/officeDocument/2006/relationships/slide" Target="slide66.xml"/><Relationship Id="rId2" Type="http://schemas.openxmlformats.org/officeDocument/2006/relationships/slideLayout" Target="../slideLayouts/slideLayout15.xml"/><Relationship Id="rId1" Type="http://schemas.openxmlformats.org/officeDocument/2006/relationships/vmlDrawing" Target="../drawings/vmlDrawing32.vml"/><Relationship Id="rId6" Type="http://schemas.openxmlformats.org/officeDocument/2006/relationships/slide" Target="slide63.xml"/><Relationship Id="rId5" Type="http://schemas.openxmlformats.org/officeDocument/2006/relationships/slide" Target="slide70.xml"/><Relationship Id="rId4" Type="http://schemas.openxmlformats.org/officeDocument/2006/relationships/image" Target="../media/image46.emf"/></Relationships>
</file>

<file path=ppt/slides/_rels/slide7.xml.rels><?xml version="1.0" encoding="UTF-8" standalone="yes"?>
<Relationships xmlns="http://schemas.openxmlformats.org/package/2006/relationships"><Relationship Id="rId3" Type="http://schemas.openxmlformats.org/officeDocument/2006/relationships/oleObject" Target="../embeddings/Microsoft_Word_97_-_2003___2.doc"/><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10.emf"/></Relationships>
</file>

<file path=ppt/slides/_rels/slide70.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63.xml"/><Relationship Id="rId1" Type="http://schemas.openxmlformats.org/officeDocument/2006/relationships/slideLayout" Target="../slideLayouts/slideLayout15.xml"/><Relationship Id="rId4" Type="http://schemas.openxmlformats.org/officeDocument/2006/relationships/slide" Target="slide69.xml"/></Relationships>
</file>

<file path=ppt/slides/_rels/slide71.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63.xml"/><Relationship Id="rId1" Type="http://schemas.openxmlformats.org/officeDocument/2006/relationships/slideLayout" Target="../slideLayouts/slideLayout15.xml"/><Relationship Id="rId4" Type="http://schemas.openxmlformats.org/officeDocument/2006/relationships/slide" Target="slide69.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8" Type="http://schemas.openxmlformats.org/officeDocument/2006/relationships/slide" Target="slide96.xml"/><Relationship Id="rId13" Type="http://schemas.openxmlformats.org/officeDocument/2006/relationships/slide" Target="slide101.xml"/><Relationship Id="rId3" Type="http://schemas.openxmlformats.org/officeDocument/2006/relationships/slide" Target="slide75.xml"/><Relationship Id="rId7" Type="http://schemas.openxmlformats.org/officeDocument/2006/relationships/slide" Target="slide91.xml"/><Relationship Id="rId12" Type="http://schemas.openxmlformats.org/officeDocument/2006/relationships/image" Target="../media/image51.png"/><Relationship Id="rId2" Type="http://schemas.openxmlformats.org/officeDocument/2006/relationships/slideLayout" Target="../slideLayouts/slideLayout1.xml"/><Relationship Id="rId1" Type="http://schemas.openxmlformats.org/officeDocument/2006/relationships/vmlDrawing" Target="../drawings/vmlDrawing33.vml"/><Relationship Id="rId6" Type="http://schemas.openxmlformats.org/officeDocument/2006/relationships/slide" Target="slide86.xml"/><Relationship Id="rId11" Type="http://schemas.openxmlformats.org/officeDocument/2006/relationships/image" Target="../media/image50.emf"/><Relationship Id="rId5" Type="http://schemas.openxmlformats.org/officeDocument/2006/relationships/slide" Target="slide83.xml"/><Relationship Id="rId10" Type="http://schemas.openxmlformats.org/officeDocument/2006/relationships/package" Target="../embeddings/Microsoft_Word___16.docx"/><Relationship Id="rId4" Type="http://schemas.openxmlformats.org/officeDocument/2006/relationships/slide" Target="slide79.xml"/><Relationship Id="rId9" Type="http://schemas.openxmlformats.org/officeDocument/2006/relationships/slide" Target="slide98.xml"/><Relationship Id="rId14" Type="http://schemas.openxmlformats.org/officeDocument/2006/relationships/slide" Target="slide76.xml"/></Relationships>
</file>

<file path=ppt/slides/_rels/slide76.xml.rels><?xml version="1.0" encoding="UTF-8" standalone="yes"?>
<Relationships xmlns="http://schemas.openxmlformats.org/package/2006/relationships"><Relationship Id="rId8" Type="http://schemas.openxmlformats.org/officeDocument/2006/relationships/slide" Target="slide86.xml"/><Relationship Id="rId3" Type="http://schemas.openxmlformats.org/officeDocument/2006/relationships/package" Target="../embeddings/Microsoft_Word___17.docx"/><Relationship Id="rId7" Type="http://schemas.openxmlformats.org/officeDocument/2006/relationships/slide" Target="slide83.xml"/><Relationship Id="rId12" Type="http://schemas.openxmlformats.org/officeDocument/2006/relationships/slide" Target="slide101.xml"/><Relationship Id="rId2" Type="http://schemas.openxmlformats.org/officeDocument/2006/relationships/slideLayout" Target="../slideLayouts/slideLayout1.xml"/><Relationship Id="rId1" Type="http://schemas.openxmlformats.org/officeDocument/2006/relationships/vmlDrawing" Target="../drawings/vmlDrawing34.vml"/><Relationship Id="rId6" Type="http://schemas.openxmlformats.org/officeDocument/2006/relationships/slide" Target="slide79.xml"/><Relationship Id="rId11" Type="http://schemas.openxmlformats.org/officeDocument/2006/relationships/slide" Target="slide98.xml"/><Relationship Id="rId5" Type="http://schemas.openxmlformats.org/officeDocument/2006/relationships/slide" Target="slide75.xml"/><Relationship Id="rId10" Type="http://schemas.openxmlformats.org/officeDocument/2006/relationships/slide" Target="slide96.xml"/><Relationship Id="rId4" Type="http://schemas.openxmlformats.org/officeDocument/2006/relationships/image" Target="../media/image50.emf"/><Relationship Id="rId9" Type="http://schemas.openxmlformats.org/officeDocument/2006/relationships/slide" Target="slide91.xml"/></Relationships>
</file>

<file path=ppt/slides/_rels/slide77.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slide" Target="slide98.xml"/><Relationship Id="rId3" Type="http://schemas.openxmlformats.org/officeDocument/2006/relationships/oleObject" Target="../embeddings/Microsoft_Word_97_-_2003___35.doc"/><Relationship Id="rId7" Type="http://schemas.openxmlformats.org/officeDocument/2006/relationships/slide" Target="slide75.xml"/><Relationship Id="rId12" Type="http://schemas.openxmlformats.org/officeDocument/2006/relationships/slide" Target="slide96.xml"/><Relationship Id="rId2" Type="http://schemas.openxmlformats.org/officeDocument/2006/relationships/slideLayout" Target="../slideLayouts/slideLayout1.xml"/><Relationship Id="rId1" Type="http://schemas.openxmlformats.org/officeDocument/2006/relationships/vmlDrawing" Target="../drawings/vmlDrawing35.vml"/><Relationship Id="rId6" Type="http://schemas.openxmlformats.org/officeDocument/2006/relationships/image" Target="../media/image53.emf"/><Relationship Id="rId11" Type="http://schemas.openxmlformats.org/officeDocument/2006/relationships/slide" Target="slide91.xml"/><Relationship Id="rId5" Type="http://schemas.openxmlformats.org/officeDocument/2006/relationships/oleObject" Target="../embeddings/Microsoft_Word_97_-_2003___36.doc"/><Relationship Id="rId10" Type="http://schemas.openxmlformats.org/officeDocument/2006/relationships/slide" Target="slide86.xml"/><Relationship Id="rId4" Type="http://schemas.openxmlformats.org/officeDocument/2006/relationships/image" Target="../media/image52.emf"/><Relationship Id="rId9" Type="http://schemas.openxmlformats.org/officeDocument/2006/relationships/slide" Target="slide83.xml"/><Relationship Id="rId14" Type="http://schemas.openxmlformats.org/officeDocument/2006/relationships/slide" Target="slide101.xml"/></Relationships>
</file>

<file path=ppt/slides/_rels/slide78.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oleObject" Target="../embeddings/oleObject2.bin"/><Relationship Id="rId3" Type="http://schemas.openxmlformats.org/officeDocument/2006/relationships/oleObject" Target="../embeddings/Microsoft_Word_97_-_2003___37.doc"/><Relationship Id="rId7" Type="http://schemas.openxmlformats.org/officeDocument/2006/relationships/slide" Target="slide83.xml"/><Relationship Id="rId12" Type="http://schemas.openxmlformats.org/officeDocument/2006/relationships/slide" Target="slide101.xml"/><Relationship Id="rId2" Type="http://schemas.openxmlformats.org/officeDocument/2006/relationships/slideLayout" Target="../slideLayouts/slideLayout1.xml"/><Relationship Id="rId1" Type="http://schemas.openxmlformats.org/officeDocument/2006/relationships/vmlDrawing" Target="../drawings/vmlDrawing36.vml"/><Relationship Id="rId6" Type="http://schemas.openxmlformats.org/officeDocument/2006/relationships/slide" Target="slide79.xml"/><Relationship Id="rId11" Type="http://schemas.openxmlformats.org/officeDocument/2006/relationships/slide" Target="slide98.xml"/><Relationship Id="rId5" Type="http://schemas.openxmlformats.org/officeDocument/2006/relationships/slide" Target="slide75.xml"/><Relationship Id="rId10" Type="http://schemas.openxmlformats.org/officeDocument/2006/relationships/slide" Target="slide96.xml"/><Relationship Id="rId4" Type="http://schemas.openxmlformats.org/officeDocument/2006/relationships/image" Target="../media/image54.emf"/><Relationship Id="rId9" Type="http://schemas.openxmlformats.org/officeDocument/2006/relationships/slide" Target="slide91.xml"/><Relationship Id="rId14" Type="http://schemas.openxmlformats.org/officeDocument/2006/relationships/image" Target="../media/image55.wmf"/></Relationships>
</file>

<file path=ppt/slides/_rels/slide79.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101.xml"/><Relationship Id="rId3" Type="http://schemas.openxmlformats.org/officeDocument/2006/relationships/package" Target="../embeddings/Microsoft_Word___18.docx"/><Relationship Id="rId7" Type="http://schemas.openxmlformats.org/officeDocument/2006/relationships/slide" Target="slide79.xml"/><Relationship Id="rId12" Type="http://schemas.openxmlformats.org/officeDocument/2006/relationships/slide" Target="slide98.xml"/><Relationship Id="rId2" Type="http://schemas.openxmlformats.org/officeDocument/2006/relationships/slideLayout" Target="../slideLayouts/slideLayout1.xml"/><Relationship Id="rId1" Type="http://schemas.openxmlformats.org/officeDocument/2006/relationships/vmlDrawing" Target="../drawings/vmlDrawing37.vml"/><Relationship Id="rId6" Type="http://schemas.openxmlformats.org/officeDocument/2006/relationships/slide" Target="slide75.xml"/><Relationship Id="rId11" Type="http://schemas.openxmlformats.org/officeDocument/2006/relationships/slide" Target="slide96.xml"/><Relationship Id="rId5" Type="http://schemas.openxmlformats.org/officeDocument/2006/relationships/image" Target="../media/image56.png"/><Relationship Id="rId10" Type="http://schemas.openxmlformats.org/officeDocument/2006/relationships/slide" Target="slide91.xml"/><Relationship Id="rId4" Type="http://schemas.openxmlformats.org/officeDocument/2006/relationships/image" Target="../media/image50.emf"/><Relationship Id="rId9" Type="http://schemas.openxmlformats.org/officeDocument/2006/relationships/slide" Target="slide8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81.xml"/><Relationship Id="rId3" Type="http://schemas.openxmlformats.org/officeDocument/2006/relationships/package" Target="../embeddings/Microsoft_Word___19.docx"/><Relationship Id="rId7" Type="http://schemas.openxmlformats.org/officeDocument/2006/relationships/slide" Target="slide83.xml"/><Relationship Id="rId12" Type="http://schemas.openxmlformats.org/officeDocument/2006/relationships/slide" Target="slide101.xml"/><Relationship Id="rId2" Type="http://schemas.openxmlformats.org/officeDocument/2006/relationships/slideLayout" Target="../slideLayouts/slideLayout1.xml"/><Relationship Id="rId1" Type="http://schemas.openxmlformats.org/officeDocument/2006/relationships/vmlDrawing" Target="../drawings/vmlDrawing38.vml"/><Relationship Id="rId6" Type="http://schemas.openxmlformats.org/officeDocument/2006/relationships/slide" Target="slide79.xml"/><Relationship Id="rId11" Type="http://schemas.openxmlformats.org/officeDocument/2006/relationships/slide" Target="slide98.xml"/><Relationship Id="rId5" Type="http://schemas.openxmlformats.org/officeDocument/2006/relationships/slide" Target="slide75.xml"/><Relationship Id="rId10" Type="http://schemas.openxmlformats.org/officeDocument/2006/relationships/slide" Target="slide96.xml"/><Relationship Id="rId4" Type="http://schemas.openxmlformats.org/officeDocument/2006/relationships/image" Target="../media/image57.emf"/><Relationship Id="rId9" Type="http://schemas.openxmlformats.org/officeDocument/2006/relationships/slide" Target="slide91.xml"/></Relationships>
</file>

<file path=ppt/slides/_rels/slide81.xml.rels><?xml version="1.0" encoding="UTF-8" standalone="yes"?>
<Relationships xmlns="http://schemas.openxmlformats.org/package/2006/relationships"><Relationship Id="rId8" Type="http://schemas.openxmlformats.org/officeDocument/2006/relationships/slide" Target="slide86.xml"/><Relationship Id="rId3" Type="http://schemas.openxmlformats.org/officeDocument/2006/relationships/oleObject" Target="../embeddings/Microsoft_Word_97_-_2003___38.doc"/><Relationship Id="rId7" Type="http://schemas.openxmlformats.org/officeDocument/2006/relationships/slide" Target="slide83.xml"/><Relationship Id="rId12" Type="http://schemas.openxmlformats.org/officeDocument/2006/relationships/slide" Target="slide101.xml"/><Relationship Id="rId2" Type="http://schemas.openxmlformats.org/officeDocument/2006/relationships/slideLayout" Target="../slideLayouts/slideLayout1.xml"/><Relationship Id="rId1" Type="http://schemas.openxmlformats.org/officeDocument/2006/relationships/vmlDrawing" Target="../drawings/vmlDrawing39.vml"/><Relationship Id="rId6" Type="http://schemas.openxmlformats.org/officeDocument/2006/relationships/slide" Target="slide79.xml"/><Relationship Id="rId11" Type="http://schemas.openxmlformats.org/officeDocument/2006/relationships/slide" Target="slide98.xml"/><Relationship Id="rId5" Type="http://schemas.openxmlformats.org/officeDocument/2006/relationships/slide" Target="slide75.xml"/><Relationship Id="rId10" Type="http://schemas.openxmlformats.org/officeDocument/2006/relationships/slide" Target="slide96.xml"/><Relationship Id="rId4" Type="http://schemas.openxmlformats.org/officeDocument/2006/relationships/image" Target="../media/image58.emf"/><Relationship Id="rId9" Type="http://schemas.openxmlformats.org/officeDocument/2006/relationships/slide" Target="slide91.xml"/></Relationships>
</file>

<file path=ppt/slides/_rels/slide82.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79.xml"/><Relationship Id="rId7" Type="http://schemas.openxmlformats.org/officeDocument/2006/relationships/slide" Target="slide96.xml"/><Relationship Id="rId2"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91.xml"/><Relationship Id="rId5" Type="http://schemas.openxmlformats.org/officeDocument/2006/relationships/slide" Target="slide86.xml"/><Relationship Id="rId4" Type="http://schemas.openxmlformats.org/officeDocument/2006/relationships/slide" Target="slide83.xml"/><Relationship Id="rId9" Type="http://schemas.openxmlformats.org/officeDocument/2006/relationships/slide" Target="slide101.xml"/></Relationships>
</file>

<file path=ppt/slides/_rels/slide83.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84.xml"/><Relationship Id="rId3" Type="http://schemas.openxmlformats.org/officeDocument/2006/relationships/package" Target="../embeddings/Microsoft_Word___20.docx"/><Relationship Id="rId7" Type="http://schemas.openxmlformats.org/officeDocument/2006/relationships/slide" Target="slide83.xml"/><Relationship Id="rId12" Type="http://schemas.openxmlformats.org/officeDocument/2006/relationships/slide" Target="slide101.xml"/><Relationship Id="rId2" Type="http://schemas.openxmlformats.org/officeDocument/2006/relationships/slideLayout" Target="../slideLayouts/slideLayout1.xml"/><Relationship Id="rId1" Type="http://schemas.openxmlformats.org/officeDocument/2006/relationships/vmlDrawing" Target="../drawings/vmlDrawing40.vml"/><Relationship Id="rId6" Type="http://schemas.openxmlformats.org/officeDocument/2006/relationships/slide" Target="slide79.xml"/><Relationship Id="rId11" Type="http://schemas.openxmlformats.org/officeDocument/2006/relationships/slide" Target="slide98.xml"/><Relationship Id="rId5" Type="http://schemas.openxmlformats.org/officeDocument/2006/relationships/slide" Target="slide75.xml"/><Relationship Id="rId10" Type="http://schemas.openxmlformats.org/officeDocument/2006/relationships/slide" Target="slide96.xml"/><Relationship Id="rId4" Type="http://schemas.openxmlformats.org/officeDocument/2006/relationships/image" Target="../media/image50.emf"/><Relationship Id="rId9" Type="http://schemas.openxmlformats.org/officeDocument/2006/relationships/slide" Target="slide91.xml"/></Relationships>
</file>

<file path=ppt/slides/_rels/slide84.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79.xml"/><Relationship Id="rId7" Type="http://schemas.openxmlformats.org/officeDocument/2006/relationships/slide" Target="slide96.xml"/><Relationship Id="rId2"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91.xml"/><Relationship Id="rId5" Type="http://schemas.openxmlformats.org/officeDocument/2006/relationships/slide" Target="slide86.xml"/><Relationship Id="rId4" Type="http://schemas.openxmlformats.org/officeDocument/2006/relationships/slide" Target="slide83.xml"/><Relationship Id="rId9" Type="http://schemas.openxmlformats.org/officeDocument/2006/relationships/slide" Target="slide101.xml"/></Relationships>
</file>

<file path=ppt/slides/_rels/slide85.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79.xml"/><Relationship Id="rId7" Type="http://schemas.openxmlformats.org/officeDocument/2006/relationships/slide" Target="slide96.xml"/><Relationship Id="rId2"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91.xml"/><Relationship Id="rId5" Type="http://schemas.openxmlformats.org/officeDocument/2006/relationships/slide" Target="slide86.xml"/><Relationship Id="rId4" Type="http://schemas.openxmlformats.org/officeDocument/2006/relationships/slide" Target="slide83.xml"/><Relationship Id="rId9" Type="http://schemas.openxmlformats.org/officeDocument/2006/relationships/slide" Target="slide101.xml"/></Relationships>
</file>

<file path=ppt/slides/_rels/slide86.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101.xml"/><Relationship Id="rId3" Type="http://schemas.openxmlformats.org/officeDocument/2006/relationships/package" Target="../embeddings/Microsoft_Word___21.docx"/><Relationship Id="rId7" Type="http://schemas.openxmlformats.org/officeDocument/2006/relationships/slide" Target="slide79.xml"/><Relationship Id="rId12" Type="http://schemas.openxmlformats.org/officeDocument/2006/relationships/slide" Target="slide98.xml"/><Relationship Id="rId2" Type="http://schemas.openxmlformats.org/officeDocument/2006/relationships/slideLayout" Target="../slideLayouts/slideLayout1.xml"/><Relationship Id="rId1" Type="http://schemas.openxmlformats.org/officeDocument/2006/relationships/vmlDrawing" Target="../drawings/vmlDrawing41.vml"/><Relationship Id="rId6" Type="http://schemas.openxmlformats.org/officeDocument/2006/relationships/slide" Target="slide75.xml"/><Relationship Id="rId11" Type="http://schemas.openxmlformats.org/officeDocument/2006/relationships/slide" Target="slide96.xml"/><Relationship Id="rId5" Type="http://schemas.openxmlformats.org/officeDocument/2006/relationships/image" Target="../media/image59.png"/><Relationship Id="rId10" Type="http://schemas.openxmlformats.org/officeDocument/2006/relationships/slide" Target="slide91.xml"/><Relationship Id="rId4" Type="http://schemas.openxmlformats.org/officeDocument/2006/relationships/image" Target="../media/image50.emf"/><Relationship Id="rId9" Type="http://schemas.openxmlformats.org/officeDocument/2006/relationships/slide" Target="slide86.xml"/></Relationships>
</file>

<file path=ppt/slides/_rels/slide87.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79.xml"/><Relationship Id="rId7" Type="http://schemas.openxmlformats.org/officeDocument/2006/relationships/slide" Target="slide96.xml"/><Relationship Id="rId2"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91.xml"/><Relationship Id="rId5" Type="http://schemas.openxmlformats.org/officeDocument/2006/relationships/slide" Target="slide86.xml"/><Relationship Id="rId10" Type="http://schemas.openxmlformats.org/officeDocument/2006/relationships/slide" Target="slide88.xml"/><Relationship Id="rId4" Type="http://schemas.openxmlformats.org/officeDocument/2006/relationships/slide" Target="slide83.xml"/><Relationship Id="rId9" Type="http://schemas.openxmlformats.org/officeDocument/2006/relationships/slide" Target="slide101.xml"/></Relationships>
</file>

<file path=ppt/slides/_rels/slide88.xml.rels><?xml version="1.0" encoding="UTF-8" standalone="yes"?>
<Relationships xmlns="http://schemas.openxmlformats.org/package/2006/relationships"><Relationship Id="rId8" Type="http://schemas.openxmlformats.org/officeDocument/2006/relationships/slide" Target="slide86.xml"/><Relationship Id="rId3" Type="http://schemas.openxmlformats.org/officeDocument/2006/relationships/package" Target="../embeddings/Microsoft_Word___22.docx"/><Relationship Id="rId7" Type="http://schemas.openxmlformats.org/officeDocument/2006/relationships/slide" Target="slide83.xml"/><Relationship Id="rId12" Type="http://schemas.openxmlformats.org/officeDocument/2006/relationships/slide" Target="slide101.xml"/><Relationship Id="rId2" Type="http://schemas.openxmlformats.org/officeDocument/2006/relationships/slideLayout" Target="../slideLayouts/slideLayout1.xml"/><Relationship Id="rId1" Type="http://schemas.openxmlformats.org/officeDocument/2006/relationships/vmlDrawing" Target="../drawings/vmlDrawing42.vml"/><Relationship Id="rId6" Type="http://schemas.openxmlformats.org/officeDocument/2006/relationships/slide" Target="slide79.xml"/><Relationship Id="rId11" Type="http://schemas.openxmlformats.org/officeDocument/2006/relationships/slide" Target="slide98.xml"/><Relationship Id="rId5" Type="http://schemas.openxmlformats.org/officeDocument/2006/relationships/slide" Target="slide75.xml"/><Relationship Id="rId10" Type="http://schemas.openxmlformats.org/officeDocument/2006/relationships/slide" Target="slide96.xml"/><Relationship Id="rId4" Type="http://schemas.openxmlformats.org/officeDocument/2006/relationships/image" Target="../media/image60.emf"/><Relationship Id="rId9" Type="http://schemas.openxmlformats.org/officeDocument/2006/relationships/slide" Target="slide91.xml"/></Relationships>
</file>

<file path=ppt/slides/_rels/slide89.xml.rels><?xml version="1.0" encoding="UTF-8" standalone="yes"?>
<Relationships xmlns="http://schemas.openxmlformats.org/package/2006/relationships"><Relationship Id="rId8" Type="http://schemas.openxmlformats.org/officeDocument/2006/relationships/slide" Target="slide86.xml"/><Relationship Id="rId3" Type="http://schemas.openxmlformats.org/officeDocument/2006/relationships/package" Target="../embeddings/Microsoft_Word___23.docx"/><Relationship Id="rId7" Type="http://schemas.openxmlformats.org/officeDocument/2006/relationships/slide" Target="slide83.xml"/><Relationship Id="rId12" Type="http://schemas.openxmlformats.org/officeDocument/2006/relationships/slide" Target="slide101.xml"/><Relationship Id="rId2" Type="http://schemas.openxmlformats.org/officeDocument/2006/relationships/slideLayout" Target="../slideLayouts/slideLayout1.xml"/><Relationship Id="rId1" Type="http://schemas.openxmlformats.org/officeDocument/2006/relationships/vmlDrawing" Target="../drawings/vmlDrawing43.vml"/><Relationship Id="rId6" Type="http://schemas.openxmlformats.org/officeDocument/2006/relationships/slide" Target="slide79.xml"/><Relationship Id="rId11" Type="http://schemas.openxmlformats.org/officeDocument/2006/relationships/slide" Target="slide98.xml"/><Relationship Id="rId5" Type="http://schemas.openxmlformats.org/officeDocument/2006/relationships/slide" Target="slide75.xml"/><Relationship Id="rId10" Type="http://schemas.openxmlformats.org/officeDocument/2006/relationships/slide" Target="slide96.xml"/><Relationship Id="rId4" Type="http://schemas.openxmlformats.org/officeDocument/2006/relationships/image" Target="../media/image60.emf"/><Relationship Id="rId9" Type="http://schemas.openxmlformats.org/officeDocument/2006/relationships/slide" Target="slide91.xml"/></Relationships>
</file>

<file path=ppt/slides/_rels/slide9.xml.rels><?xml version="1.0" encoding="UTF-8" standalone="yes"?>
<Relationships xmlns="http://schemas.openxmlformats.org/package/2006/relationships"><Relationship Id="rId3" Type="http://schemas.openxmlformats.org/officeDocument/2006/relationships/oleObject" Target="../embeddings/Microsoft_Word_97_-_2003___3.doc"/><Relationship Id="rId2" Type="http://schemas.openxmlformats.org/officeDocument/2006/relationships/slideLayout" Target="../slideLayouts/slideLayout15.xml"/><Relationship Id="rId1" Type="http://schemas.openxmlformats.org/officeDocument/2006/relationships/vmlDrawing" Target="../drawings/vmlDrawing3.vml"/><Relationship Id="rId4" Type="http://schemas.openxmlformats.org/officeDocument/2006/relationships/image" Target="../media/image11.emf"/></Relationships>
</file>

<file path=ppt/slides/_rels/slide90.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79.xml"/><Relationship Id="rId7" Type="http://schemas.openxmlformats.org/officeDocument/2006/relationships/slide" Target="slide96.xml"/><Relationship Id="rId2"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91.xml"/><Relationship Id="rId5" Type="http://schemas.openxmlformats.org/officeDocument/2006/relationships/slide" Target="slide86.xml"/><Relationship Id="rId4" Type="http://schemas.openxmlformats.org/officeDocument/2006/relationships/slide" Target="slide83.xml"/><Relationship Id="rId9" Type="http://schemas.openxmlformats.org/officeDocument/2006/relationships/slide" Target="slide101.xml"/></Relationships>
</file>

<file path=ppt/slides/_rels/slide91.xml.rels><?xml version="1.0" encoding="UTF-8" standalone="yes"?>
<Relationships xmlns="http://schemas.openxmlformats.org/package/2006/relationships"><Relationship Id="rId8" Type="http://schemas.openxmlformats.org/officeDocument/2006/relationships/slide" Target="slide96.xml"/><Relationship Id="rId3" Type="http://schemas.openxmlformats.org/officeDocument/2006/relationships/slide" Target="slide75.xml"/><Relationship Id="rId7" Type="http://schemas.openxmlformats.org/officeDocument/2006/relationships/slide" Target="slide91.xml"/><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slide" Target="slide86.xml"/><Relationship Id="rId11" Type="http://schemas.openxmlformats.org/officeDocument/2006/relationships/slide" Target="slide92.xml"/><Relationship Id="rId5" Type="http://schemas.openxmlformats.org/officeDocument/2006/relationships/slide" Target="slide83.xml"/><Relationship Id="rId10" Type="http://schemas.openxmlformats.org/officeDocument/2006/relationships/slide" Target="slide101.xml"/><Relationship Id="rId4" Type="http://schemas.openxmlformats.org/officeDocument/2006/relationships/slide" Target="slide79.xml"/><Relationship Id="rId9" Type="http://schemas.openxmlformats.org/officeDocument/2006/relationships/slide" Target="slide98.xml"/></Relationships>
</file>

<file path=ppt/slides/_rels/slide92.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79.xml"/><Relationship Id="rId7" Type="http://schemas.openxmlformats.org/officeDocument/2006/relationships/slide" Target="slide96.xml"/><Relationship Id="rId2"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91.xml"/><Relationship Id="rId5" Type="http://schemas.openxmlformats.org/officeDocument/2006/relationships/slide" Target="slide86.xml"/><Relationship Id="rId4" Type="http://schemas.openxmlformats.org/officeDocument/2006/relationships/slide" Target="slide83.xml"/><Relationship Id="rId9" Type="http://schemas.openxmlformats.org/officeDocument/2006/relationships/slide" Target="slide101.xml"/></Relationships>
</file>

<file path=ppt/slides/_rels/slide93.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96.xml"/><Relationship Id="rId3" Type="http://schemas.openxmlformats.org/officeDocument/2006/relationships/oleObject" Target="../embeddings/Microsoft_Word_97_-_2003___39.doc"/><Relationship Id="rId7" Type="http://schemas.openxmlformats.org/officeDocument/2006/relationships/image" Target="../media/image64.png"/><Relationship Id="rId12" Type="http://schemas.openxmlformats.org/officeDocument/2006/relationships/slide" Target="slide91.xml"/><Relationship Id="rId2" Type="http://schemas.openxmlformats.org/officeDocument/2006/relationships/slideLayout" Target="../slideLayouts/slideLayout1.xml"/><Relationship Id="rId1" Type="http://schemas.openxmlformats.org/officeDocument/2006/relationships/vmlDrawing" Target="../drawings/vmlDrawing44.vml"/><Relationship Id="rId6" Type="http://schemas.openxmlformats.org/officeDocument/2006/relationships/image" Target="../media/image63.emf"/><Relationship Id="rId11" Type="http://schemas.openxmlformats.org/officeDocument/2006/relationships/slide" Target="slide86.xml"/><Relationship Id="rId5" Type="http://schemas.openxmlformats.org/officeDocument/2006/relationships/oleObject" Target="../embeddings/Microsoft_Word_97_-_2003___40.doc"/><Relationship Id="rId15" Type="http://schemas.openxmlformats.org/officeDocument/2006/relationships/slide" Target="slide101.xml"/><Relationship Id="rId10" Type="http://schemas.openxmlformats.org/officeDocument/2006/relationships/slide" Target="slide83.xml"/><Relationship Id="rId4" Type="http://schemas.openxmlformats.org/officeDocument/2006/relationships/image" Target="../media/image62.emf"/><Relationship Id="rId9" Type="http://schemas.openxmlformats.org/officeDocument/2006/relationships/slide" Target="slide79.xml"/><Relationship Id="rId14" Type="http://schemas.openxmlformats.org/officeDocument/2006/relationships/slide" Target="slide98.xml"/></Relationships>
</file>

<file path=ppt/slides/_rels/slide94.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79.xml"/><Relationship Id="rId7" Type="http://schemas.openxmlformats.org/officeDocument/2006/relationships/slide" Target="slide96.xml"/><Relationship Id="rId2"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91.xml"/><Relationship Id="rId5" Type="http://schemas.openxmlformats.org/officeDocument/2006/relationships/slide" Target="slide86.xml"/><Relationship Id="rId10" Type="http://schemas.openxmlformats.org/officeDocument/2006/relationships/slide" Target="slide95.xml"/><Relationship Id="rId4" Type="http://schemas.openxmlformats.org/officeDocument/2006/relationships/slide" Target="slide83.xml"/><Relationship Id="rId9" Type="http://schemas.openxmlformats.org/officeDocument/2006/relationships/slide" Target="slide101.xml"/></Relationships>
</file>

<file path=ppt/slides/_rels/slide95.xml.rels><?xml version="1.0" encoding="UTF-8" standalone="yes"?>
<Relationships xmlns="http://schemas.openxmlformats.org/package/2006/relationships"><Relationship Id="rId8" Type="http://schemas.openxmlformats.org/officeDocument/2006/relationships/slide" Target="slide96.xml"/><Relationship Id="rId3" Type="http://schemas.openxmlformats.org/officeDocument/2006/relationships/slide" Target="slide75.xml"/><Relationship Id="rId7" Type="http://schemas.openxmlformats.org/officeDocument/2006/relationships/slide" Target="slide91.xml"/><Relationship Id="rId12" Type="http://schemas.openxmlformats.org/officeDocument/2006/relationships/image" Target="../media/image65.emf"/><Relationship Id="rId2" Type="http://schemas.openxmlformats.org/officeDocument/2006/relationships/slideLayout" Target="../slideLayouts/slideLayout1.xml"/><Relationship Id="rId1" Type="http://schemas.openxmlformats.org/officeDocument/2006/relationships/vmlDrawing" Target="../drawings/vmlDrawing45.vml"/><Relationship Id="rId6" Type="http://schemas.openxmlformats.org/officeDocument/2006/relationships/slide" Target="slide86.xml"/><Relationship Id="rId11" Type="http://schemas.openxmlformats.org/officeDocument/2006/relationships/package" Target="../embeddings/Microsoft_Word___24.docx"/><Relationship Id="rId5" Type="http://schemas.openxmlformats.org/officeDocument/2006/relationships/slide" Target="slide83.xml"/><Relationship Id="rId10" Type="http://schemas.openxmlformats.org/officeDocument/2006/relationships/slide" Target="slide101.xml"/><Relationship Id="rId4" Type="http://schemas.openxmlformats.org/officeDocument/2006/relationships/slide" Target="slide79.xml"/><Relationship Id="rId9" Type="http://schemas.openxmlformats.org/officeDocument/2006/relationships/slide" Target="slide98.xml"/></Relationships>
</file>

<file path=ppt/slides/_rels/slide96.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oleObject" Target="../embeddings/oleObject3.bin"/><Relationship Id="rId3" Type="http://schemas.openxmlformats.org/officeDocument/2006/relationships/image" Target="../media/image67.png"/><Relationship Id="rId7" Type="http://schemas.openxmlformats.org/officeDocument/2006/relationships/slide" Target="slide83.xml"/><Relationship Id="rId12" Type="http://schemas.openxmlformats.org/officeDocument/2006/relationships/slide" Target="slide101.xml"/><Relationship Id="rId2" Type="http://schemas.openxmlformats.org/officeDocument/2006/relationships/slideLayout" Target="../slideLayouts/slideLayout1.xml"/><Relationship Id="rId1" Type="http://schemas.openxmlformats.org/officeDocument/2006/relationships/vmlDrawing" Target="../drawings/vmlDrawing46.vml"/><Relationship Id="rId6" Type="http://schemas.openxmlformats.org/officeDocument/2006/relationships/slide" Target="slide79.xml"/><Relationship Id="rId11" Type="http://schemas.openxmlformats.org/officeDocument/2006/relationships/slide" Target="slide98.xml"/><Relationship Id="rId5" Type="http://schemas.openxmlformats.org/officeDocument/2006/relationships/slide" Target="slide75.xml"/><Relationship Id="rId15" Type="http://schemas.openxmlformats.org/officeDocument/2006/relationships/slide" Target="slide97.xml"/><Relationship Id="rId10" Type="http://schemas.openxmlformats.org/officeDocument/2006/relationships/slide" Target="slide96.xml"/><Relationship Id="rId4" Type="http://schemas.openxmlformats.org/officeDocument/2006/relationships/image" Target="../media/image68.png"/><Relationship Id="rId9" Type="http://schemas.openxmlformats.org/officeDocument/2006/relationships/slide" Target="slide91.xml"/><Relationship Id="rId14" Type="http://schemas.openxmlformats.org/officeDocument/2006/relationships/image" Target="../media/image66.wmf"/></Relationships>
</file>

<file path=ppt/slides/_rels/slide97.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package" Target="../embeddings/Microsoft_Word___26.docx"/><Relationship Id="rId3" Type="http://schemas.openxmlformats.org/officeDocument/2006/relationships/package" Target="../embeddings/Microsoft_Word___25.docx"/><Relationship Id="rId7" Type="http://schemas.openxmlformats.org/officeDocument/2006/relationships/slide" Target="slide83.xml"/><Relationship Id="rId12" Type="http://schemas.openxmlformats.org/officeDocument/2006/relationships/slide" Target="slide101.xml"/><Relationship Id="rId2" Type="http://schemas.openxmlformats.org/officeDocument/2006/relationships/slideLayout" Target="../slideLayouts/slideLayout1.xml"/><Relationship Id="rId1" Type="http://schemas.openxmlformats.org/officeDocument/2006/relationships/vmlDrawing" Target="../drawings/vmlDrawing47.vml"/><Relationship Id="rId6" Type="http://schemas.openxmlformats.org/officeDocument/2006/relationships/slide" Target="slide79.xml"/><Relationship Id="rId11" Type="http://schemas.openxmlformats.org/officeDocument/2006/relationships/slide" Target="slide98.xml"/><Relationship Id="rId5" Type="http://schemas.openxmlformats.org/officeDocument/2006/relationships/slide" Target="slide75.xml"/><Relationship Id="rId10" Type="http://schemas.openxmlformats.org/officeDocument/2006/relationships/slide" Target="slide96.xml"/><Relationship Id="rId4" Type="http://schemas.openxmlformats.org/officeDocument/2006/relationships/image" Target="../media/image69.emf"/><Relationship Id="rId9" Type="http://schemas.openxmlformats.org/officeDocument/2006/relationships/slide" Target="slide91.xml"/><Relationship Id="rId14" Type="http://schemas.openxmlformats.org/officeDocument/2006/relationships/image" Target="../media/image70.emf"/></Relationships>
</file>

<file path=ppt/slides/_rels/slide98.xml.rels><?xml version="1.0" encoding="UTF-8" standalone="yes"?>
<Relationships xmlns="http://schemas.openxmlformats.org/package/2006/relationships"><Relationship Id="rId8" Type="http://schemas.openxmlformats.org/officeDocument/2006/relationships/slide" Target="slide96.xml"/><Relationship Id="rId3" Type="http://schemas.openxmlformats.org/officeDocument/2006/relationships/slide" Target="slide75.xml"/><Relationship Id="rId7" Type="http://schemas.openxmlformats.org/officeDocument/2006/relationships/slide" Target="slide91.xml"/><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slide" Target="slide86.xml"/><Relationship Id="rId5" Type="http://schemas.openxmlformats.org/officeDocument/2006/relationships/slide" Target="slide83.xml"/><Relationship Id="rId10" Type="http://schemas.openxmlformats.org/officeDocument/2006/relationships/slide" Target="slide101.xml"/><Relationship Id="rId4" Type="http://schemas.openxmlformats.org/officeDocument/2006/relationships/slide" Target="slide79.xml"/><Relationship Id="rId9" Type="http://schemas.openxmlformats.org/officeDocument/2006/relationships/slide" Target="slide98.xml"/></Relationships>
</file>

<file path=ppt/slides/_rels/slide99.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101.xml"/><Relationship Id="rId3" Type="http://schemas.openxmlformats.org/officeDocument/2006/relationships/image" Target="../media/image73.png"/><Relationship Id="rId7" Type="http://schemas.openxmlformats.org/officeDocument/2006/relationships/slide" Target="slide79.xml"/><Relationship Id="rId12" Type="http://schemas.openxmlformats.org/officeDocument/2006/relationships/slide" Target="slide98.xml"/><Relationship Id="rId2" Type="http://schemas.openxmlformats.org/officeDocument/2006/relationships/slideLayout" Target="../slideLayouts/slideLayout1.xml"/><Relationship Id="rId1" Type="http://schemas.openxmlformats.org/officeDocument/2006/relationships/vmlDrawing" Target="../drawings/vmlDrawing48.vml"/><Relationship Id="rId6" Type="http://schemas.openxmlformats.org/officeDocument/2006/relationships/slide" Target="slide75.xml"/><Relationship Id="rId11" Type="http://schemas.openxmlformats.org/officeDocument/2006/relationships/slide" Target="slide96.xml"/><Relationship Id="rId5" Type="http://schemas.openxmlformats.org/officeDocument/2006/relationships/image" Target="../media/image72.emf"/><Relationship Id="rId10" Type="http://schemas.openxmlformats.org/officeDocument/2006/relationships/slide" Target="slide91.xml"/><Relationship Id="rId4" Type="http://schemas.openxmlformats.org/officeDocument/2006/relationships/package" Target="../embeddings/Microsoft_Word___27.docx"/><Relationship Id="rId9" Type="http://schemas.openxmlformats.org/officeDocument/2006/relationships/slide" Target="slide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4"/>
          <p:cNvSpPr txBox="1">
            <a:spLocks/>
          </p:cNvSpPr>
          <p:nvPr/>
        </p:nvSpPr>
        <p:spPr>
          <a:xfrm>
            <a:off x="1108335" y="4258340"/>
            <a:ext cx="6787071" cy="1056362"/>
          </a:xfrm>
          <a:prstGeom prst="rect">
            <a:avLst/>
          </a:prstGeom>
        </p:spPr>
        <p:txBody>
          <a:bodyPr lIns="121898" tIns="60948" rIns="121898" bIns="60948">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zh-CN" altLang="zh-CN" sz="3500" b="1" dirty="0" smtClean="0">
                <a:solidFill>
                  <a:schemeClr val="bg1">
                    <a:lumMod val="95000"/>
                  </a:schemeClr>
                </a:solidFill>
                <a:latin typeface="Times New Roman" pitchFamily="18" charset="0"/>
                <a:cs typeface="Times New Roman" pitchFamily="18" charset="0"/>
              </a:rPr>
              <a:t>第</a:t>
            </a:r>
            <a:r>
              <a:rPr lang="en-US" altLang="zh-CN" sz="3500" b="1" dirty="0" smtClean="0">
                <a:solidFill>
                  <a:schemeClr val="bg1">
                    <a:lumMod val="95000"/>
                  </a:schemeClr>
                </a:solidFill>
                <a:latin typeface="Times New Roman" pitchFamily="18" charset="0"/>
                <a:cs typeface="Times New Roman" pitchFamily="18" charset="0"/>
              </a:rPr>
              <a:t>25</a:t>
            </a:r>
            <a:r>
              <a:rPr lang="zh-CN" altLang="zh-CN" sz="3500" b="1" dirty="0" smtClean="0">
                <a:solidFill>
                  <a:schemeClr val="bg1">
                    <a:lumMod val="95000"/>
                  </a:schemeClr>
                </a:solidFill>
                <a:latin typeface="Times New Roman" pitchFamily="18" charset="0"/>
                <a:cs typeface="Times New Roman" pitchFamily="18" charset="0"/>
              </a:rPr>
              <a:t>讲</a:t>
            </a:r>
            <a:r>
              <a:rPr lang="zh-CN" altLang="zh-CN" sz="3500" b="1" dirty="0">
                <a:solidFill>
                  <a:schemeClr val="bg1">
                    <a:lumMod val="95000"/>
                  </a:schemeClr>
                </a:solidFill>
                <a:latin typeface="Times New Roman" pitchFamily="18" charset="0"/>
                <a:cs typeface="Times New Roman" pitchFamily="18" charset="0"/>
              </a:rPr>
              <a:t>　</a:t>
            </a:r>
            <a:r>
              <a:rPr lang="zh-CN" altLang="en-US" sz="3500" b="1" dirty="0" smtClean="0">
                <a:solidFill>
                  <a:schemeClr val="bg1">
                    <a:lumMod val="95000"/>
                  </a:schemeClr>
                </a:solidFill>
                <a:latin typeface="Times New Roman" pitchFamily="18" charset="0"/>
                <a:cs typeface="Times New Roman" pitchFamily="18" charset="0"/>
              </a:rPr>
              <a:t>化学平衡状态</a:t>
            </a:r>
            <a:endParaRPr lang="zh-CN" altLang="en-US" sz="3500" b="1" dirty="0">
              <a:solidFill>
                <a:schemeClr val="bg1">
                  <a:lumMod val="9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38792" y="837506"/>
            <a:ext cx="11617054" cy="5211915"/>
          </a:xfrm>
          <a:prstGeom prst="rect">
            <a:avLst/>
          </a:prstGeom>
        </p:spPr>
        <p:txBody>
          <a:bodyPr wrap="square" lIns="121898" tIns="60948" rIns="121898" bIns="60948">
            <a:spAutoFit/>
          </a:bodyPr>
          <a:lstStyle/>
          <a:p>
            <a:pPr algn="just">
              <a:lnSpc>
                <a:spcPct val="150000"/>
              </a:lnSpc>
              <a:spcAft>
                <a:spcPts val="0"/>
              </a:spcAft>
              <a:tabLst>
                <a:tab pos="1890395" algn="l"/>
              </a:tabLst>
            </a:pPr>
            <a:r>
              <a:rPr lang="zh-CN" altLang="en-US" sz="2800" b="1" dirty="0">
                <a:solidFill>
                  <a:srgbClr val="0000FF"/>
                </a:solidFill>
                <a:latin typeface="黑体" pitchFamily="2" charset="-122"/>
                <a:ea typeface="黑体" pitchFamily="2" charset="-122"/>
              </a:rPr>
              <a:t>题组一　极端假设，界定范围，突破判断</a:t>
            </a:r>
            <a:endParaRPr lang="en-US" altLang="zh-CN" sz="2800" b="1" dirty="0" smtClean="0">
              <a:solidFill>
                <a:srgbClr val="0000FF"/>
              </a:solidFill>
              <a:latin typeface="黑体" pitchFamily="2" charset="-122"/>
              <a:ea typeface="黑体" pitchFamily="2" charset="-122"/>
            </a:endParaRPr>
          </a:p>
          <a:p>
            <a:pPr algn="just">
              <a:lnSpc>
                <a:spcPct val="150000"/>
              </a:lnSpc>
              <a:spcAft>
                <a:spcPts val="0"/>
              </a:spcAft>
              <a:tabLst>
                <a:tab pos="207073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．一定条件下，对于可逆反应</a:t>
            </a:r>
            <a:r>
              <a:rPr lang="en-US" altLang="zh-CN" sz="2800" kern="100" dirty="0">
                <a:latin typeface="Times New Roman"/>
                <a:ea typeface="华文细黑"/>
                <a:cs typeface="Courier New"/>
              </a:rPr>
              <a:t>X(g)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3Y(g)</a:t>
            </a:r>
            <a:r>
              <a:rPr lang="en-US" altLang="zh-CN" sz="2800" kern="100" dirty="0">
                <a:latin typeface="ZBFH"/>
                <a:ea typeface="华文细黑"/>
                <a:cs typeface="Courier New"/>
              </a:rPr>
              <a:t></a:t>
            </a:r>
            <a:r>
              <a:rPr lang="en-US" altLang="zh-CN" sz="2800" kern="100" dirty="0">
                <a:latin typeface="Times New Roman"/>
                <a:ea typeface="华文细黑"/>
                <a:cs typeface="Courier New"/>
              </a:rPr>
              <a:t>2Z(g)</a:t>
            </a:r>
            <a:r>
              <a:rPr lang="zh-CN" altLang="zh-CN" sz="2800" kern="100" dirty="0">
                <a:latin typeface="Times New Roman"/>
                <a:ea typeface="华文细黑"/>
                <a:cs typeface="Times New Roman"/>
              </a:rPr>
              <a:t>，若</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的起始浓度分别为</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均不为零</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，达到平衡时，</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的浓度分别为</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0.08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，则下列判断正确的是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1</a:t>
            </a:r>
            <a:r>
              <a:rPr lang="en-US" altLang="zh-CN" sz="2800" kern="100" dirty="0">
                <a:latin typeface="宋体"/>
                <a:ea typeface="华文细黑"/>
                <a:cs typeface="Times New Roman"/>
              </a:rPr>
              <a:t>∶</a:t>
            </a:r>
            <a:r>
              <a:rPr lang="en-US" altLang="zh-CN" sz="2800" i="1" kern="100" dirty="0">
                <a:latin typeface="Times New Roman"/>
                <a:ea typeface="华文细黑"/>
                <a:cs typeface="Courier New"/>
              </a:rPr>
              <a:t>c</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endParaRPr lang="zh-CN" altLang="zh-CN" sz="105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．平衡时，</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的生成速率之比为</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3</a:t>
            </a:r>
            <a:endParaRPr lang="zh-CN" altLang="zh-CN" sz="105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的转化率不相等</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a:t>
            </a:r>
            <a:r>
              <a:rPr lang="en-US" altLang="zh-CN" sz="2800" i="1" kern="100" dirty="0">
                <a:latin typeface="Times New Roman"/>
                <a:ea typeface="华文细黑"/>
              </a:rPr>
              <a:t>c</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的取值范围为</a:t>
            </a:r>
            <a:r>
              <a:rPr lang="en-US" altLang="zh-CN" sz="2800" kern="100" dirty="0">
                <a:latin typeface="Times New Roman"/>
                <a:ea typeface="华文细黑"/>
              </a:rPr>
              <a:t>0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&lt;</a:t>
            </a:r>
            <a:r>
              <a:rPr lang="en-US" altLang="zh-CN" sz="2800" i="1" kern="100" dirty="0">
                <a:latin typeface="Times New Roman"/>
                <a:ea typeface="华文细黑"/>
              </a:rPr>
              <a:t>c</a:t>
            </a:r>
            <a:r>
              <a:rPr lang="en-US" altLang="zh-CN" sz="2800" kern="100" baseline="-25000" dirty="0">
                <a:latin typeface="Times New Roman"/>
                <a:ea typeface="华文细黑"/>
              </a:rPr>
              <a:t>1</a:t>
            </a:r>
            <a:r>
              <a:rPr lang="en-US" altLang="zh-CN" sz="2800" kern="100" dirty="0">
                <a:latin typeface="Times New Roman"/>
                <a:ea typeface="华文细黑"/>
              </a:rPr>
              <a:t>&lt;0.14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endParaRPr lang="zh-CN" altLang="zh-CN" sz="2800" kern="100" dirty="0">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430269564"/>
              </p:ext>
            </p:extLst>
          </p:nvPr>
        </p:nvGraphicFramePr>
        <p:xfrm>
          <a:off x="7319342" y="1584925"/>
          <a:ext cx="1054100" cy="617538"/>
        </p:xfrm>
        <a:graphic>
          <a:graphicData uri="http://schemas.openxmlformats.org/presentationml/2006/ole">
            <mc:AlternateContent xmlns:mc="http://schemas.openxmlformats.org/markup-compatibility/2006">
              <mc:Choice xmlns:v="urn:schemas-microsoft-com:vml" Requires="v">
                <p:oleObj spid="_x0000_s160825" name="Document" r:id="rId3" imgW="1054312" imgH="618145" progId="Word.Document.8">
                  <p:embed/>
                </p:oleObj>
              </mc:Choice>
              <mc:Fallback>
                <p:oleObj name="Document" r:id="rId3" imgW="1054312" imgH="618145" progId="Word.Document.8">
                  <p:embed/>
                  <p:pic>
                    <p:nvPicPr>
                      <p:cNvPr id="0" name=""/>
                      <p:cNvPicPr/>
                      <p:nvPr/>
                    </p:nvPicPr>
                    <p:blipFill>
                      <a:blip r:embed="rId4"/>
                      <a:stretch>
                        <a:fillRect/>
                      </a:stretch>
                    </p:blipFill>
                    <p:spPr>
                      <a:xfrm>
                        <a:off x="7319342" y="1584925"/>
                        <a:ext cx="1054100" cy="617538"/>
                      </a:xfrm>
                      <a:prstGeom prst="rect">
                        <a:avLst/>
                      </a:prstGeom>
                    </p:spPr>
                  </p:pic>
                </p:oleObj>
              </mc:Fallback>
            </mc:AlternateContent>
          </a:graphicData>
        </a:graphic>
      </p:graphicFrame>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rId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9" name="Rectangle 21">
            <a:hlinkClick r:id="rId6" action="ppaction://hlinksldjump"/>
          </p:cNvPr>
          <p:cNvSpPr>
            <a:spLocks noChangeArrowheads="1"/>
          </p:cNvSpPr>
          <p:nvPr/>
        </p:nvSpPr>
        <p:spPr bwMode="auto">
          <a:xfrm>
            <a:off x="991163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7" action="ppaction://hlinksldjump"/>
          </p:cNvPr>
          <p:cNvSpPr>
            <a:spLocks noChangeArrowheads="1"/>
          </p:cNvSpPr>
          <p:nvPr/>
        </p:nvSpPr>
        <p:spPr bwMode="auto">
          <a:xfrm>
            <a:off x="1041380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8" action="ppaction://hlinksldjump"/>
          </p:cNvPr>
          <p:cNvSpPr>
            <a:spLocks noChangeArrowheads="1"/>
          </p:cNvSpPr>
          <p:nvPr/>
        </p:nvSpPr>
        <p:spPr bwMode="auto">
          <a:xfrm>
            <a:off x="1089184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9" action="ppaction://hlinksldjump"/>
          </p:cNvPr>
          <p:cNvSpPr>
            <a:spLocks noChangeArrowheads="1"/>
          </p:cNvSpPr>
          <p:nvPr/>
        </p:nvSpPr>
        <p:spPr bwMode="auto">
          <a:xfrm>
            <a:off x="113457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173283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5333" y="1269554"/>
            <a:ext cx="10856136" cy="2031325"/>
          </a:xfrm>
          <a:prstGeom prst="rect">
            <a:avLst/>
          </a:prstGeom>
        </p:spPr>
        <p:txBody>
          <a:bodyPr>
            <a:spAutoFit/>
          </a:bodyPr>
          <a:lstStyle/>
          <a:p>
            <a:pPr algn="just">
              <a:lnSpc>
                <a:spcPct val="150000"/>
              </a:lnSpc>
              <a:spcAft>
                <a:spcPts val="0"/>
              </a:spcAft>
              <a:tabLst>
                <a:tab pos="2070735" algn="l"/>
              </a:tabLs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判断</a:t>
            </a:r>
            <a:r>
              <a:rPr lang="en-US" altLang="zh-CN" sz="2800" i="1" kern="100" dirty="0">
                <a:latin typeface="Times New Roman"/>
                <a:ea typeface="华文细黑"/>
                <a:cs typeface="Courier New"/>
              </a:rPr>
              <a:t>L</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的大小关系，并简述理由：</a:t>
            </a:r>
            <a:r>
              <a:rPr lang="en-US" altLang="zh-CN" sz="2800" kern="100" dirty="0" smtClean="0">
                <a:latin typeface="Times New Roman"/>
                <a:ea typeface="华文细黑"/>
                <a:cs typeface="Courier New"/>
              </a:rPr>
              <a:t>_________________</a:t>
            </a:r>
            <a:r>
              <a:rPr lang="en-US" altLang="zh-CN" sz="2800" kern="100" dirty="0" smtClean="0">
                <a:latin typeface="Times New Roman"/>
                <a:ea typeface="华文细黑"/>
              </a:rPr>
              <a:t>_</a:t>
            </a:r>
            <a:r>
              <a:rPr lang="en-US" altLang="zh-CN" sz="2800" kern="100" dirty="0" smtClean="0">
                <a:latin typeface="Times New Roman"/>
                <a:ea typeface="华文细黑"/>
                <a:cs typeface="Courier New"/>
              </a:rPr>
              <a:t>__</a:t>
            </a:r>
            <a:r>
              <a:rPr lang="en-US" altLang="zh-CN" sz="2800" kern="100" dirty="0" smtClean="0">
                <a:latin typeface="Times New Roman"/>
                <a:ea typeface="华文细黑"/>
              </a:rPr>
              <a:t>_</a:t>
            </a:r>
            <a:r>
              <a:rPr lang="en-US" altLang="zh-CN" sz="2800" kern="100" dirty="0" smtClean="0">
                <a:latin typeface="Times New Roman"/>
                <a:ea typeface="华文细黑"/>
                <a:cs typeface="Courier New"/>
              </a:rPr>
              <a:t>__</a:t>
            </a:r>
            <a:r>
              <a:rPr lang="en-US" altLang="zh-CN" sz="2800" kern="100" dirty="0" smtClean="0">
                <a:latin typeface="Times New Roman"/>
                <a:ea typeface="华文细黑"/>
              </a:rPr>
              <a:t>_</a:t>
            </a:r>
          </a:p>
          <a:p>
            <a:pPr algn="just">
              <a:lnSpc>
                <a:spcPct val="150000"/>
              </a:lnSpc>
              <a:spcAft>
                <a:spcPts val="0"/>
              </a:spcAft>
              <a:tabLst>
                <a:tab pos="2070735" algn="l"/>
              </a:tabLst>
            </a:pPr>
            <a:r>
              <a:rPr lang="en-US" altLang="zh-CN" sz="2800" u="sng" kern="100" dirty="0" smtClean="0">
                <a:latin typeface="Times New Roman"/>
                <a:ea typeface="华文细黑"/>
                <a:cs typeface="Times New Roman"/>
              </a:rPr>
              <a:t>                           	</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p>
          <a:p>
            <a:pPr algn="just">
              <a:lnSpc>
                <a:spcPct val="150000"/>
              </a:lnSpc>
              <a:spcAft>
                <a:spcPts val="0"/>
              </a:spcAft>
              <a:tabLst>
                <a:tab pos="2070735" algn="l"/>
              </a:tabLst>
            </a:pP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3" name="矩形 2"/>
          <p:cNvSpPr/>
          <p:nvPr/>
        </p:nvSpPr>
        <p:spPr>
          <a:xfrm>
            <a:off x="681551" y="3385423"/>
            <a:ext cx="10793813" cy="1611813"/>
          </a:xfrm>
          <a:prstGeom prst="rect">
            <a:avLst/>
          </a:prstGeom>
        </p:spPr>
        <p:txBody>
          <a:bodyPr>
            <a:spAutoFit/>
          </a:bodyPr>
          <a:lstStyle/>
          <a:p>
            <a:pPr algn="just">
              <a:lnSpc>
                <a:spcPct val="150000"/>
              </a:lnSpc>
              <a:spcAft>
                <a:spcPts val="0"/>
              </a:spcAft>
              <a:tabLst>
                <a:tab pos="207073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在等压条件下，升高温度，反应</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的平衡向正向移动，</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的转化率增大，故</a:t>
            </a:r>
            <a:r>
              <a:rPr lang="en-US" altLang="zh-CN" sz="2800" i="1" kern="100" dirty="0">
                <a:latin typeface="Times New Roman"/>
                <a:ea typeface="华文细黑"/>
                <a:cs typeface="Courier New"/>
              </a:rPr>
              <a:t>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代表高温曲线，即</a:t>
            </a:r>
            <a:r>
              <a:rPr lang="en-US" altLang="zh-CN" sz="2800" i="1" kern="100" dirty="0">
                <a:latin typeface="Times New Roman"/>
                <a:ea typeface="华文细黑"/>
                <a:cs typeface="Courier New"/>
              </a:rPr>
              <a:t>L</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6" name="矩形 5"/>
          <p:cNvSpPr/>
          <p:nvPr/>
        </p:nvSpPr>
        <p:spPr>
          <a:xfrm>
            <a:off x="6866852" y="1321846"/>
            <a:ext cx="6092825" cy="523220"/>
          </a:xfrm>
          <a:prstGeom prst="rect">
            <a:avLst/>
          </a:prstGeom>
        </p:spPr>
        <p:txBody>
          <a:bodyPr>
            <a:spAutoFit/>
          </a:bodyPr>
          <a:lstStyle/>
          <a:p>
            <a:r>
              <a:rPr lang="en-US" altLang="zh-CN" sz="2800" i="1" kern="100" dirty="0">
                <a:solidFill>
                  <a:schemeClr val="accent6">
                    <a:lumMod val="75000"/>
                  </a:schemeClr>
                </a:solidFill>
                <a:latin typeface="Times New Roman"/>
                <a:ea typeface="华文细黑"/>
              </a:rPr>
              <a:t>L</a:t>
            </a:r>
            <a:r>
              <a:rPr lang="en-US" altLang="zh-CN" sz="2800" kern="100" baseline="-25000" dirty="0">
                <a:solidFill>
                  <a:schemeClr val="accent6">
                    <a:lumMod val="75000"/>
                  </a:schemeClr>
                </a:solidFill>
                <a:latin typeface="Times New Roman"/>
                <a:ea typeface="华文细黑"/>
              </a:rPr>
              <a:t>1</a:t>
            </a:r>
            <a:r>
              <a:rPr lang="zh-CN" altLang="zh-CN" sz="2800" kern="100" dirty="0">
                <a:solidFill>
                  <a:schemeClr val="accent6">
                    <a:lumMod val="75000"/>
                  </a:schemeClr>
                </a:solidFill>
                <a:latin typeface="Times New Roman"/>
                <a:ea typeface="华文细黑"/>
                <a:cs typeface="Times New Roman"/>
              </a:rPr>
              <a:t>＜</a:t>
            </a:r>
            <a:r>
              <a:rPr lang="en-US" altLang="zh-CN" sz="2800" i="1" kern="100" dirty="0">
                <a:solidFill>
                  <a:schemeClr val="accent6">
                    <a:lumMod val="75000"/>
                  </a:schemeClr>
                </a:solidFill>
                <a:latin typeface="Times New Roman"/>
                <a:ea typeface="华文细黑"/>
              </a:rPr>
              <a:t>L</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SO</a:t>
            </a:r>
            <a:r>
              <a:rPr lang="en-US" altLang="zh-CN" sz="2800" kern="100" baseline="-25000" dirty="0">
                <a:solidFill>
                  <a:schemeClr val="accent6">
                    <a:lumMod val="75000"/>
                  </a:schemeClr>
                </a:solidFill>
                <a:latin typeface="Times New Roman"/>
                <a:ea typeface="华文细黑"/>
              </a:rPr>
              <a:t>3</a:t>
            </a:r>
            <a:r>
              <a:rPr lang="en-US" altLang="zh-CN" sz="2800" kern="100" dirty="0">
                <a:solidFill>
                  <a:schemeClr val="accent6">
                    <a:lumMod val="75000"/>
                  </a:schemeClr>
                </a:solidFill>
                <a:latin typeface="Times New Roman"/>
                <a:ea typeface="华文细黑"/>
              </a:rPr>
              <a:t>(g)</a:t>
            </a:r>
            <a:r>
              <a:rPr lang="zh-CN" altLang="zh-CN" sz="2800" kern="100" dirty="0">
                <a:solidFill>
                  <a:schemeClr val="accent6">
                    <a:lumMod val="75000"/>
                  </a:schemeClr>
                </a:solidFill>
                <a:latin typeface="Times New Roman"/>
                <a:ea typeface="华文细黑"/>
                <a:cs typeface="Times New Roman"/>
              </a:rPr>
              <a:t>分解的</a:t>
            </a:r>
            <a:r>
              <a:rPr lang="zh-CN" altLang="zh-CN" sz="2800" kern="100" dirty="0" smtClean="0">
                <a:solidFill>
                  <a:schemeClr val="accent6">
                    <a:lumMod val="75000"/>
                  </a:schemeClr>
                </a:solidFill>
                <a:latin typeface="Times New Roman"/>
                <a:ea typeface="华文细黑"/>
                <a:cs typeface="Times New Roman"/>
              </a:rPr>
              <a:t>热化学</a:t>
            </a:r>
            <a:endParaRPr lang="zh-CN" altLang="en-US" sz="2800" dirty="0">
              <a:solidFill>
                <a:schemeClr val="accent6">
                  <a:lumMod val="75000"/>
                </a:schemeClr>
              </a:solidFill>
            </a:endParaRPr>
          </a:p>
        </p:txBody>
      </p:sp>
      <p:sp>
        <p:nvSpPr>
          <p:cNvPr id="8" name="矩形 7"/>
          <p:cNvSpPr/>
          <p:nvPr/>
        </p:nvSpPr>
        <p:spPr>
          <a:xfrm>
            <a:off x="622598" y="1945263"/>
            <a:ext cx="10416228" cy="523220"/>
          </a:xfrm>
          <a:prstGeom prst="rect">
            <a:avLst/>
          </a:prstGeom>
        </p:spPr>
        <p:txBody>
          <a:bodyPr>
            <a:spAutoFit/>
          </a:bodyPr>
          <a:lstStyle/>
          <a:p>
            <a:r>
              <a:rPr lang="zh-CN" altLang="zh-CN" sz="2800" kern="100" dirty="0">
                <a:solidFill>
                  <a:srgbClr val="F79646">
                    <a:lumMod val="75000"/>
                  </a:srgbClr>
                </a:solidFill>
                <a:latin typeface="Times New Roman"/>
                <a:ea typeface="华文细黑"/>
                <a:cs typeface="Times New Roman"/>
              </a:rPr>
              <a:t>方程式为</a:t>
            </a:r>
            <a:r>
              <a:rPr lang="en-US" altLang="zh-CN" sz="2800" kern="100" dirty="0">
                <a:solidFill>
                  <a:srgbClr val="F79646">
                    <a:lumMod val="75000"/>
                  </a:srgbClr>
                </a:solidFill>
                <a:latin typeface="Times New Roman"/>
                <a:ea typeface="华文细黑"/>
              </a:rPr>
              <a:t>2SO</a:t>
            </a:r>
            <a:r>
              <a:rPr lang="en-US" altLang="zh-CN" sz="2800" kern="100" baseline="-25000" dirty="0">
                <a:solidFill>
                  <a:srgbClr val="F79646">
                    <a:lumMod val="75000"/>
                  </a:srgbClr>
                </a:solidFill>
                <a:latin typeface="Times New Roman"/>
                <a:ea typeface="华文细黑"/>
              </a:rPr>
              <a:t>3</a:t>
            </a:r>
            <a:r>
              <a:rPr lang="en-US" altLang="zh-CN" sz="2800" kern="100" dirty="0">
                <a:solidFill>
                  <a:srgbClr val="F79646">
                    <a:lumMod val="75000"/>
                  </a:srgbClr>
                </a:solidFill>
                <a:latin typeface="Times New Roman"/>
                <a:ea typeface="华文细黑"/>
              </a:rPr>
              <a:t>(g)</a:t>
            </a:r>
            <a:r>
              <a:rPr lang="en-US" altLang="zh-CN" sz="2800" kern="100" dirty="0">
                <a:solidFill>
                  <a:srgbClr val="F79646">
                    <a:lumMod val="75000"/>
                  </a:srgbClr>
                </a:solidFill>
                <a:latin typeface="ZBFH"/>
                <a:ea typeface="华文细黑"/>
              </a:rPr>
              <a:t></a:t>
            </a:r>
            <a:r>
              <a:rPr lang="en-US" altLang="zh-CN" sz="2800" kern="100" dirty="0">
                <a:solidFill>
                  <a:srgbClr val="F79646">
                    <a:lumMod val="75000"/>
                  </a:srgbClr>
                </a:solidFill>
                <a:latin typeface="Times New Roman"/>
                <a:ea typeface="华文细黑"/>
              </a:rPr>
              <a:t>2SO</a:t>
            </a:r>
            <a:r>
              <a:rPr lang="en-US" altLang="zh-CN" sz="2800" kern="100" baseline="-25000" dirty="0">
                <a:solidFill>
                  <a:srgbClr val="F79646">
                    <a:lumMod val="75000"/>
                  </a:srgbClr>
                </a:solidFill>
                <a:latin typeface="Times New Roman"/>
                <a:ea typeface="华文细黑"/>
              </a:rPr>
              <a:t>2</a:t>
            </a:r>
            <a:r>
              <a:rPr lang="en-US" altLang="zh-CN" sz="2800" kern="100" dirty="0">
                <a:solidFill>
                  <a:srgbClr val="F79646">
                    <a:lumMod val="75000"/>
                  </a:srgbClr>
                </a:solidFill>
                <a:latin typeface="Times New Roman"/>
                <a:ea typeface="华文细黑"/>
              </a:rPr>
              <a:t>(g)</a:t>
            </a:r>
            <a:r>
              <a:rPr lang="zh-CN" altLang="zh-CN" sz="2800" kern="100" dirty="0">
                <a:solidFill>
                  <a:srgbClr val="F79646">
                    <a:lumMod val="75000"/>
                  </a:srgbClr>
                </a:solidFill>
                <a:latin typeface="Times New Roman"/>
                <a:ea typeface="华文细黑"/>
                <a:cs typeface="Times New Roman"/>
              </a:rPr>
              <a:t>＋</a:t>
            </a:r>
            <a:r>
              <a:rPr lang="en-US" altLang="zh-CN" sz="2800" kern="100" dirty="0">
                <a:solidFill>
                  <a:srgbClr val="F79646">
                    <a:lumMod val="75000"/>
                  </a:srgbClr>
                </a:solidFill>
                <a:latin typeface="Times New Roman"/>
                <a:ea typeface="华文细黑"/>
              </a:rPr>
              <a:t>O</a:t>
            </a:r>
            <a:r>
              <a:rPr lang="en-US" altLang="zh-CN" sz="2800" kern="100" baseline="-25000" dirty="0">
                <a:solidFill>
                  <a:srgbClr val="F79646">
                    <a:lumMod val="75000"/>
                  </a:srgbClr>
                </a:solidFill>
                <a:latin typeface="Times New Roman"/>
                <a:ea typeface="华文细黑"/>
              </a:rPr>
              <a:t>2</a:t>
            </a:r>
            <a:r>
              <a:rPr lang="en-US" altLang="zh-CN" sz="2800" kern="100" dirty="0">
                <a:solidFill>
                  <a:srgbClr val="F79646">
                    <a:lumMod val="75000"/>
                  </a:srgbClr>
                </a:solidFill>
                <a:latin typeface="Times New Roman"/>
                <a:ea typeface="华文细黑"/>
              </a:rPr>
              <a:t>(g)</a:t>
            </a:r>
            <a:r>
              <a:rPr lang="zh-CN" altLang="zh-CN" sz="2800" kern="100" dirty="0">
                <a:solidFill>
                  <a:srgbClr val="F79646">
                    <a:lumMod val="75000"/>
                  </a:srgbClr>
                </a:solidFill>
                <a:latin typeface="Times New Roman"/>
                <a:ea typeface="华文细黑"/>
                <a:cs typeface="Times New Roman"/>
              </a:rPr>
              <a:t>　</a:t>
            </a:r>
            <a:r>
              <a:rPr lang="en-US" altLang="zh-CN" sz="2800" kern="100" dirty="0">
                <a:solidFill>
                  <a:srgbClr val="F79646">
                    <a:lumMod val="75000"/>
                  </a:srgbClr>
                </a:solidFill>
                <a:latin typeface="Times New Roman"/>
                <a:ea typeface="华文细黑"/>
              </a:rPr>
              <a:t>Δ</a:t>
            </a:r>
            <a:r>
              <a:rPr lang="en-US" altLang="zh-CN" sz="2800" i="1" kern="100" dirty="0">
                <a:solidFill>
                  <a:srgbClr val="F79646">
                    <a:lumMod val="75000"/>
                  </a:srgbClr>
                </a:solidFill>
                <a:latin typeface="Times New Roman"/>
                <a:ea typeface="华文细黑"/>
              </a:rPr>
              <a:t>H</a:t>
            </a:r>
            <a:r>
              <a:rPr lang="zh-CN" altLang="zh-CN" sz="2800" kern="100" dirty="0">
                <a:solidFill>
                  <a:srgbClr val="F79646">
                    <a:lumMod val="75000"/>
                  </a:srgbClr>
                </a:solidFill>
                <a:latin typeface="Times New Roman"/>
                <a:ea typeface="华文细黑"/>
                <a:cs typeface="Times New Roman"/>
              </a:rPr>
              <a:t>＝＋</a:t>
            </a:r>
            <a:r>
              <a:rPr lang="en-US" altLang="zh-CN" sz="2800" kern="100" dirty="0">
                <a:solidFill>
                  <a:srgbClr val="F79646">
                    <a:lumMod val="75000"/>
                  </a:srgbClr>
                </a:solidFill>
                <a:latin typeface="Times New Roman"/>
                <a:ea typeface="华文细黑"/>
              </a:rPr>
              <a:t>196 </a:t>
            </a:r>
            <a:r>
              <a:rPr lang="en-US" altLang="zh-CN" sz="2800" kern="100" dirty="0" err="1">
                <a:solidFill>
                  <a:srgbClr val="F79646">
                    <a:lumMod val="75000"/>
                  </a:srgbClr>
                </a:solidFill>
                <a:latin typeface="Times New Roman"/>
                <a:ea typeface="华文细黑"/>
              </a:rPr>
              <a:t>kJ·mol</a:t>
            </a:r>
            <a:r>
              <a:rPr lang="zh-CN" altLang="zh-CN" sz="2800" kern="100" baseline="30000" dirty="0">
                <a:solidFill>
                  <a:srgbClr val="F79646">
                    <a:lumMod val="75000"/>
                  </a:srgbClr>
                </a:solidFill>
                <a:latin typeface="Times New Roman"/>
                <a:ea typeface="华文细黑"/>
                <a:cs typeface="Times New Roman"/>
              </a:rPr>
              <a:t>－</a:t>
            </a:r>
            <a:r>
              <a:rPr lang="en-US" altLang="zh-CN" sz="2800" kern="100" baseline="30000" dirty="0" smtClean="0">
                <a:solidFill>
                  <a:srgbClr val="F79646">
                    <a:lumMod val="75000"/>
                  </a:srgbClr>
                </a:solidFill>
                <a:latin typeface="Times New Roman"/>
                <a:ea typeface="华文细黑"/>
              </a:rPr>
              <a:t>1</a:t>
            </a:r>
            <a:r>
              <a:rPr lang="zh-CN" altLang="zh-CN" sz="2800" kern="100" dirty="0" smtClean="0">
                <a:solidFill>
                  <a:srgbClr val="F79646">
                    <a:lumMod val="75000"/>
                  </a:srgbClr>
                </a:solidFill>
                <a:latin typeface="Times New Roman"/>
                <a:ea typeface="华文细黑"/>
                <a:cs typeface="Times New Roman"/>
              </a:rPr>
              <a:t>，当压</a:t>
            </a:r>
            <a:endParaRPr lang="zh-CN" altLang="en-US" dirty="0"/>
          </a:p>
        </p:txBody>
      </p:sp>
      <p:graphicFrame>
        <p:nvGraphicFramePr>
          <p:cNvPr id="9" name="对象 8"/>
          <p:cNvGraphicFramePr>
            <a:graphicFrameLocks noChangeAspect="1"/>
          </p:cNvGraphicFramePr>
          <p:nvPr>
            <p:extLst>
              <p:ext uri="{D42A27DB-BD31-4B8C-83A1-F6EECF244321}">
                <p14:modId xmlns:p14="http://schemas.microsoft.com/office/powerpoint/2010/main" val="2099924674"/>
              </p:ext>
            </p:extLst>
          </p:nvPr>
        </p:nvGraphicFramePr>
        <p:xfrm>
          <a:off x="3338460" y="1945263"/>
          <a:ext cx="815975" cy="593725"/>
        </p:xfrm>
        <a:graphic>
          <a:graphicData uri="http://schemas.openxmlformats.org/presentationml/2006/ole">
            <mc:AlternateContent xmlns:mc="http://schemas.openxmlformats.org/markup-compatibility/2006">
              <mc:Choice xmlns:v="urn:schemas-microsoft-com:vml" Requires="v">
                <p:oleObj spid="_x0000_s260134" name="文档" r:id="rId3" imgW="816102" imgH="593692" progId="Word.Document.12">
                  <p:embed/>
                </p:oleObj>
              </mc:Choice>
              <mc:Fallback>
                <p:oleObj name="文档" r:id="rId3" imgW="816102" imgH="593692" progId="Word.Document.12">
                  <p:embed/>
                  <p:pic>
                    <p:nvPicPr>
                      <p:cNvPr id="0" name=""/>
                      <p:cNvPicPr/>
                      <p:nvPr/>
                    </p:nvPicPr>
                    <p:blipFill>
                      <a:blip r:embed="rId4"/>
                      <a:stretch>
                        <a:fillRect/>
                      </a:stretch>
                    </p:blipFill>
                    <p:spPr>
                      <a:xfrm>
                        <a:off x="3338460" y="1945263"/>
                        <a:ext cx="815975" cy="593725"/>
                      </a:xfrm>
                      <a:prstGeom prst="rect">
                        <a:avLst/>
                      </a:prstGeom>
                    </p:spPr>
                  </p:pic>
                </p:oleObj>
              </mc:Fallback>
            </mc:AlternateContent>
          </a:graphicData>
        </a:graphic>
      </p:graphicFrame>
      <p:sp>
        <p:nvSpPr>
          <p:cNvPr id="11" name="矩形 10"/>
          <p:cNvSpPr/>
          <p:nvPr/>
        </p:nvSpPr>
        <p:spPr>
          <a:xfrm>
            <a:off x="746172" y="2575332"/>
            <a:ext cx="6702108" cy="954107"/>
          </a:xfrm>
          <a:prstGeom prst="rect">
            <a:avLst/>
          </a:prstGeom>
        </p:spPr>
        <p:txBody>
          <a:bodyPr>
            <a:spAutoFit/>
          </a:bodyPr>
          <a:lstStyle/>
          <a:p>
            <a:pPr lvl="0"/>
            <a:r>
              <a:rPr lang="zh-CN" altLang="zh-CN" sz="2800" kern="100" dirty="0">
                <a:solidFill>
                  <a:srgbClr val="F79646">
                    <a:lumMod val="75000"/>
                  </a:srgbClr>
                </a:solidFill>
                <a:latin typeface="Times New Roman"/>
                <a:ea typeface="华文细黑"/>
                <a:cs typeface="Times New Roman"/>
              </a:rPr>
              <a:t>强一定时，温度升高，平衡转化率增大</a:t>
            </a:r>
            <a:endParaRPr lang="zh-CN" altLang="en-US" dirty="0">
              <a:solidFill>
                <a:prstClr val="black"/>
              </a:solidFill>
            </a:endParaRPr>
          </a:p>
        </p:txBody>
      </p:sp>
      <p:sp>
        <p:nvSpPr>
          <p:cNvPr id="17" name="Rectangle 21">
            <a:hlinkClick r:id="rId5"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6"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7"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8"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9"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10"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1" name="Rectangle 21">
            <a:hlinkClick r:id="rId11"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2" name="Rectangle 21">
            <a:hlinkClick r:id="rId12"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530076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3" grpId="0"/>
      <p:bldP spid="3" grpId="1"/>
      <p:bldP spid="6" grpId="0"/>
      <p:bldP spid="6" grpId="1"/>
      <p:bldP spid="8" grpId="0"/>
      <p:bldP spid="8" grpId="1"/>
      <p:bldP spid="11" grpId="0"/>
      <p:bldP spid="11" grpId="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2"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3"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4"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5"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6"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7"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8"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9"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 name="矩形 4"/>
          <p:cNvSpPr/>
          <p:nvPr/>
        </p:nvSpPr>
        <p:spPr>
          <a:xfrm>
            <a:off x="697506" y="909514"/>
            <a:ext cx="10793813" cy="2677656"/>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8.(2015·</a:t>
            </a:r>
            <a:r>
              <a:rPr lang="zh-CN" altLang="zh-CN" sz="2800" kern="100" dirty="0">
                <a:latin typeface="Times New Roman"/>
                <a:ea typeface="华文细黑"/>
                <a:cs typeface="Times New Roman"/>
              </a:rPr>
              <a:t>山东理综，</a:t>
            </a:r>
            <a:r>
              <a:rPr lang="en-US" altLang="zh-CN" sz="2800" kern="100" dirty="0">
                <a:latin typeface="Times New Roman"/>
                <a:ea typeface="华文细黑"/>
                <a:cs typeface="Courier New"/>
              </a:rPr>
              <a:t>30)</a:t>
            </a:r>
            <a:r>
              <a:rPr lang="zh-CN" altLang="zh-CN" sz="2800" kern="100" dirty="0">
                <a:latin typeface="Times New Roman"/>
                <a:ea typeface="华文细黑"/>
                <a:cs typeface="Times New Roman"/>
              </a:rPr>
              <a:t>合金贮氢材料具有优异的吸放氢性能，在配合氢能的开发中起着重要作用。</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(1)</a:t>
            </a:r>
            <a:r>
              <a:rPr lang="zh-CN" altLang="zh-CN" sz="2800" kern="100" dirty="0">
                <a:latin typeface="Times New Roman"/>
                <a:ea typeface="华文细黑"/>
                <a:cs typeface="Times New Roman"/>
              </a:rPr>
              <a:t>一定温度下，某贮氢合金</a:t>
            </a:r>
            <a:r>
              <a:rPr lang="en-US" altLang="zh-CN" sz="2800" kern="100" dirty="0">
                <a:latin typeface="Times New Roman"/>
                <a:ea typeface="华文细黑"/>
              </a:rPr>
              <a:t>(M)</a:t>
            </a:r>
            <a:r>
              <a:rPr lang="zh-CN" altLang="zh-CN" sz="2800" kern="100" dirty="0">
                <a:latin typeface="Times New Roman"/>
                <a:ea typeface="华文细黑"/>
                <a:cs typeface="Times New Roman"/>
              </a:rPr>
              <a:t>的贮氢过程如图所示，纵轴为平衡时氢气的压强</a:t>
            </a:r>
            <a:r>
              <a:rPr lang="en-US" altLang="zh-CN" sz="2800" kern="100" dirty="0">
                <a:latin typeface="Times New Roman"/>
                <a:ea typeface="华文细黑"/>
              </a:rPr>
              <a:t>(</a:t>
            </a:r>
            <a:r>
              <a:rPr lang="en-US" altLang="zh-CN" sz="2800" i="1" kern="100" dirty="0">
                <a:latin typeface="Times New Roman"/>
                <a:ea typeface="华文细黑"/>
              </a:rPr>
              <a:t>p</a:t>
            </a:r>
            <a:r>
              <a:rPr lang="en-US" altLang="zh-CN" sz="2800" kern="100" dirty="0">
                <a:latin typeface="Times New Roman"/>
                <a:ea typeface="华文细黑"/>
              </a:rPr>
              <a:t>)</a:t>
            </a:r>
            <a:r>
              <a:rPr lang="zh-CN" altLang="zh-CN" sz="2800" kern="100" dirty="0">
                <a:latin typeface="Times New Roman"/>
                <a:ea typeface="华文细黑"/>
                <a:cs typeface="Times New Roman"/>
              </a:rPr>
              <a:t>，横轴表示固相中氢原子与金属原子的个数比</a:t>
            </a:r>
            <a:r>
              <a:rPr lang="en-US" altLang="zh-CN" sz="2800" kern="100" dirty="0">
                <a:latin typeface="Times New Roman"/>
                <a:ea typeface="华文细黑"/>
              </a:rPr>
              <a:t>(H/M)</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pic>
        <p:nvPicPr>
          <p:cNvPr id="261122" name="Picture 2" descr="HX38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88918" y="3523227"/>
            <a:ext cx="2618303" cy="2320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687730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7506" y="981522"/>
            <a:ext cx="10793813" cy="4616648"/>
          </a:xfrm>
          <a:prstGeom prst="rect">
            <a:avLst/>
          </a:prstGeom>
        </p:spPr>
        <p:txBody>
          <a:bodyPr>
            <a:spAutoFit/>
          </a:bodyPr>
          <a:lstStyle/>
          <a:p>
            <a:pPr algn="just">
              <a:lnSpc>
                <a:spcPct val="150000"/>
              </a:lnSpc>
              <a:spcAft>
                <a:spcPts val="0"/>
              </a:spcAft>
              <a:tabLst>
                <a:tab pos="2070735" algn="l"/>
              </a:tabLst>
            </a:pPr>
            <a:r>
              <a:rPr lang="zh-CN" altLang="zh-CN" sz="2800" kern="100" dirty="0">
                <a:latin typeface="Times New Roman"/>
                <a:ea typeface="华文细黑"/>
                <a:cs typeface="Times New Roman"/>
              </a:rPr>
              <a:t>在</a:t>
            </a:r>
            <a:r>
              <a:rPr lang="en-US" altLang="zh-CN" sz="2800" kern="100" dirty="0">
                <a:latin typeface="Times New Roman"/>
                <a:ea typeface="华文细黑"/>
              </a:rPr>
              <a:t>OA</a:t>
            </a:r>
            <a:r>
              <a:rPr lang="zh-CN" altLang="zh-CN" sz="2800" kern="100" dirty="0">
                <a:latin typeface="Times New Roman"/>
                <a:ea typeface="华文细黑"/>
                <a:cs typeface="Times New Roman"/>
              </a:rPr>
              <a:t>段，氢溶解于</a:t>
            </a:r>
            <a:r>
              <a:rPr lang="en-US" altLang="zh-CN" sz="2800" kern="100" dirty="0">
                <a:latin typeface="Times New Roman"/>
                <a:ea typeface="华文细黑"/>
              </a:rPr>
              <a:t>M</a:t>
            </a:r>
            <a:r>
              <a:rPr lang="zh-CN" altLang="zh-CN" sz="2800" kern="100" dirty="0">
                <a:latin typeface="Times New Roman"/>
                <a:ea typeface="华文细黑"/>
                <a:cs typeface="Times New Roman"/>
              </a:rPr>
              <a:t>中形成固溶体</a:t>
            </a:r>
            <a:r>
              <a:rPr lang="en-US" altLang="zh-CN" sz="2800" kern="100" dirty="0" err="1">
                <a:latin typeface="Times New Roman"/>
                <a:ea typeface="华文细黑"/>
              </a:rPr>
              <a:t>MH</a:t>
            </a:r>
            <a:r>
              <a:rPr lang="en-US" altLang="zh-CN" sz="2800" i="1" kern="100" baseline="-25000" dirty="0" err="1">
                <a:latin typeface="Times New Roman"/>
                <a:ea typeface="华文细黑"/>
              </a:rPr>
              <a:t>x</a:t>
            </a:r>
            <a:r>
              <a:rPr lang="zh-CN" altLang="zh-CN" sz="2800" kern="100" dirty="0">
                <a:latin typeface="Times New Roman"/>
                <a:ea typeface="华文细黑"/>
                <a:cs typeface="Times New Roman"/>
              </a:rPr>
              <a:t>，随着氢气压强的增大，</a:t>
            </a:r>
            <a:r>
              <a:rPr lang="en-US" altLang="zh-CN" sz="2800" kern="100" dirty="0">
                <a:latin typeface="Times New Roman"/>
                <a:ea typeface="华文细黑"/>
              </a:rPr>
              <a:t>H</a:t>
            </a:r>
            <a:r>
              <a:rPr lang="en-US" altLang="zh-CN" sz="2800" kern="100" dirty="0">
                <a:latin typeface="IPAPANNEW"/>
                <a:ea typeface="华文细黑"/>
                <a:cs typeface="Times New Roman"/>
              </a:rPr>
              <a:t>/M</a:t>
            </a:r>
            <a:r>
              <a:rPr lang="zh-CN" altLang="zh-CN" sz="2800" kern="100" dirty="0">
                <a:latin typeface="IPAPANNEW"/>
                <a:ea typeface="华文细黑"/>
                <a:cs typeface="Times New Roman"/>
              </a:rPr>
              <a:t>逐渐增大；在</a:t>
            </a:r>
            <a:r>
              <a:rPr lang="en-US" altLang="zh-CN" sz="2800" kern="100" dirty="0">
                <a:latin typeface="IPAPANNEW"/>
                <a:ea typeface="华文细黑"/>
                <a:cs typeface="Times New Roman"/>
              </a:rPr>
              <a:t>AB</a:t>
            </a:r>
            <a:r>
              <a:rPr lang="zh-CN" altLang="zh-CN" sz="2800" kern="100" dirty="0">
                <a:latin typeface="IPAPANNEW"/>
                <a:ea typeface="华文细黑"/>
                <a:cs typeface="Times New Roman"/>
              </a:rPr>
              <a:t>段，</a:t>
            </a:r>
            <a:r>
              <a:rPr lang="en-US" altLang="zh-CN" sz="2800" kern="100" dirty="0" err="1">
                <a:latin typeface="IPAPANNEW"/>
                <a:ea typeface="华文细黑"/>
                <a:cs typeface="Times New Roman"/>
              </a:rPr>
              <a:t>MH</a:t>
            </a:r>
            <a:r>
              <a:rPr lang="en-US" altLang="zh-CN" sz="2800" i="1" kern="100" baseline="-25000" dirty="0" err="1">
                <a:latin typeface="Times New Roman" pitchFamily="18" charset="0"/>
                <a:ea typeface="华文细黑"/>
                <a:cs typeface="Times New Roman" pitchFamily="18" charset="0"/>
              </a:rPr>
              <a:t>x</a:t>
            </a:r>
            <a:r>
              <a:rPr lang="zh-CN" altLang="zh-CN" sz="2800" kern="100" dirty="0">
                <a:latin typeface="IPAPANNEW"/>
                <a:ea typeface="华文细黑"/>
                <a:cs typeface="Times New Roman"/>
              </a:rPr>
              <a:t>与氢气发生氢化反应生成氢化物</a:t>
            </a:r>
            <a:r>
              <a:rPr lang="en-US" altLang="zh-CN" sz="2800" kern="100" dirty="0" err="1">
                <a:latin typeface="IPAPANNEW"/>
                <a:ea typeface="华文细黑"/>
                <a:cs typeface="Times New Roman"/>
              </a:rPr>
              <a:t>MH</a:t>
            </a:r>
            <a:r>
              <a:rPr lang="en-US" altLang="zh-CN" sz="2800" i="1" kern="100" baseline="-25000" dirty="0" err="1">
                <a:latin typeface="Times New Roman" pitchFamily="18" charset="0"/>
                <a:ea typeface="华文细黑"/>
                <a:cs typeface="Times New Roman" pitchFamily="18" charset="0"/>
              </a:rPr>
              <a:t>y</a:t>
            </a:r>
            <a:r>
              <a:rPr lang="zh-CN" altLang="zh-CN" sz="2800" kern="100" dirty="0">
                <a:latin typeface="IPAPANNEW"/>
                <a:ea typeface="华文细黑"/>
                <a:cs typeface="Times New Roman"/>
              </a:rPr>
              <a:t>，氢化反应方程式为</a:t>
            </a:r>
            <a:r>
              <a:rPr lang="en-US" altLang="zh-CN" sz="2800" i="1" kern="100" dirty="0" err="1">
                <a:latin typeface="Times New Roman" pitchFamily="18" charset="0"/>
                <a:ea typeface="华文细黑"/>
                <a:cs typeface="Times New Roman" pitchFamily="18" charset="0"/>
              </a:rPr>
              <a:t>z</a:t>
            </a:r>
            <a:r>
              <a:rPr lang="en-US" altLang="zh-CN" sz="2800" kern="100" dirty="0" err="1">
                <a:latin typeface="IPAPANNEW"/>
                <a:ea typeface="华文细黑"/>
                <a:cs typeface="Times New Roman"/>
              </a:rPr>
              <a:t>MH</a:t>
            </a:r>
            <a:r>
              <a:rPr lang="en-US" altLang="zh-CN" sz="2800" i="1" kern="100" baseline="-25000" dirty="0" err="1">
                <a:latin typeface="Times New Roman" pitchFamily="18" charset="0"/>
                <a:ea typeface="华文细黑"/>
                <a:cs typeface="Times New Roman" pitchFamily="18" charset="0"/>
              </a:rPr>
              <a:t>x</a:t>
            </a:r>
            <a:r>
              <a:rPr lang="en-US" altLang="zh-CN" sz="2800" kern="100" dirty="0">
                <a:latin typeface="IPAPANNEW"/>
                <a:ea typeface="华文细黑"/>
                <a:cs typeface="Times New Roman"/>
              </a:rPr>
              <a:t>(s)</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H</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(g)</a:t>
            </a:r>
            <a:r>
              <a:rPr lang="en-US" altLang="zh-CN" sz="2800" kern="100" dirty="0">
                <a:latin typeface="Times New Roman"/>
                <a:ea typeface="华文细黑"/>
              </a:rPr>
              <a:t></a:t>
            </a:r>
            <a:r>
              <a:rPr lang="en-US" altLang="zh-CN" sz="2800" i="1" kern="100" dirty="0" err="1">
                <a:latin typeface="Times New Roman" pitchFamily="18" charset="0"/>
                <a:ea typeface="华文细黑"/>
                <a:cs typeface="Times New Roman" pitchFamily="18" charset="0"/>
              </a:rPr>
              <a:t>z</a:t>
            </a:r>
            <a:r>
              <a:rPr lang="en-US" altLang="zh-CN" sz="2800" kern="100" dirty="0" err="1">
                <a:latin typeface="IPAPANNEW"/>
                <a:ea typeface="华文细黑"/>
                <a:cs typeface="Times New Roman"/>
              </a:rPr>
              <a:t>MH</a:t>
            </a:r>
            <a:r>
              <a:rPr lang="en-US" altLang="zh-CN" sz="2800" i="1" kern="100" baseline="-25000" dirty="0" err="1">
                <a:latin typeface="Times New Roman" pitchFamily="18" charset="0"/>
                <a:ea typeface="华文细黑"/>
                <a:cs typeface="Times New Roman" pitchFamily="18" charset="0"/>
              </a:rPr>
              <a:t>y</a:t>
            </a:r>
            <a:r>
              <a:rPr lang="en-US" altLang="zh-CN" sz="2800" kern="100" dirty="0">
                <a:latin typeface="IPAPANNEW"/>
                <a:ea typeface="华文细黑"/>
                <a:cs typeface="Times New Roman"/>
              </a:rPr>
              <a:t>(s)</a:t>
            </a:r>
            <a:r>
              <a:rPr lang="zh-CN" altLang="zh-CN" sz="2800" kern="100" dirty="0">
                <a:latin typeface="IPAPANNEW"/>
                <a:ea typeface="华文细黑"/>
                <a:cs typeface="Times New Roman"/>
              </a:rPr>
              <a:t>　</a:t>
            </a:r>
            <a:r>
              <a:rPr lang="en-US" altLang="zh-CN" sz="2800" kern="100" dirty="0">
                <a:latin typeface="Times New Roman"/>
                <a:ea typeface="华文细黑"/>
              </a:rPr>
              <a:t>Δ</a:t>
            </a:r>
            <a:r>
              <a:rPr lang="en-US" altLang="zh-CN" sz="2800" i="1" kern="100" dirty="0">
                <a:latin typeface="IPAPANNEW"/>
                <a:ea typeface="华文细黑"/>
                <a:cs typeface="Times New Roman"/>
              </a:rPr>
              <a:t>H</a:t>
            </a:r>
            <a:r>
              <a:rPr lang="en-US" altLang="zh-CN" sz="2800" kern="100" baseline="-25000" dirty="0">
                <a:latin typeface="IPAPANNEW"/>
                <a:ea typeface="华文细黑"/>
                <a:cs typeface="Times New Roman"/>
              </a:rPr>
              <a:t>1</a:t>
            </a:r>
            <a:r>
              <a:rPr lang="en-US" altLang="zh-CN" sz="2800" kern="100" dirty="0">
                <a:latin typeface="IPAPANNEW"/>
                <a:ea typeface="华文细黑"/>
                <a:cs typeface="Times New Roman"/>
              </a:rPr>
              <a:t>(</a:t>
            </a:r>
            <a:r>
              <a:rPr lang="zh-CN" altLang="zh-CN" sz="2800" kern="100" dirty="0">
                <a:latin typeface="Times New Roman"/>
                <a:ea typeface="华文细黑"/>
                <a:cs typeface="宋体"/>
              </a:rPr>
              <a:t>Ⅰ</a:t>
            </a:r>
            <a:r>
              <a:rPr lang="en-US" altLang="zh-CN" sz="2800" kern="100" dirty="0">
                <a:latin typeface="IPAPANNEW"/>
                <a:ea typeface="华文细黑"/>
                <a:cs typeface="Times New Roman"/>
              </a:rPr>
              <a:t>)</a:t>
            </a:r>
            <a:r>
              <a:rPr lang="zh-CN" altLang="zh-CN" sz="2800" kern="100" dirty="0">
                <a:latin typeface="IPAPANNEW"/>
                <a:ea typeface="华文细黑"/>
                <a:cs typeface="Times New Roman"/>
              </a:rPr>
              <a:t>；在</a:t>
            </a:r>
            <a:r>
              <a:rPr lang="en-US" altLang="zh-CN" sz="2800" kern="100" dirty="0">
                <a:latin typeface="IPAPANNEW"/>
                <a:ea typeface="华文细黑"/>
                <a:cs typeface="Times New Roman"/>
              </a:rPr>
              <a:t>B</a:t>
            </a:r>
            <a:r>
              <a:rPr lang="zh-CN" altLang="zh-CN" sz="2800" kern="100" dirty="0">
                <a:latin typeface="IPAPANNEW"/>
                <a:ea typeface="华文细黑"/>
                <a:cs typeface="Times New Roman"/>
              </a:rPr>
              <a:t>点，氢化反应结束，进一步增大氢气压强，</a:t>
            </a:r>
            <a:r>
              <a:rPr lang="en-US" altLang="zh-CN" sz="2800" kern="100" dirty="0">
                <a:latin typeface="IPAPANNEW"/>
                <a:ea typeface="华文细黑"/>
                <a:cs typeface="Times New Roman"/>
              </a:rPr>
              <a:t>H/</a:t>
            </a:r>
            <a:r>
              <a:rPr lang="en-US" altLang="zh-CN" sz="2800" kern="100" dirty="0">
                <a:latin typeface="Times New Roman"/>
                <a:ea typeface="华文细黑"/>
              </a:rPr>
              <a:t>M</a:t>
            </a:r>
            <a:r>
              <a:rPr lang="zh-CN" altLang="zh-CN" sz="2800" kern="100" dirty="0">
                <a:latin typeface="Times New Roman"/>
                <a:ea typeface="华文细黑"/>
                <a:cs typeface="Times New Roman"/>
              </a:rPr>
              <a:t>几乎不变。反应</a:t>
            </a:r>
            <a:r>
              <a:rPr lang="en-US" altLang="zh-CN" sz="2800" kern="100" dirty="0">
                <a:latin typeface="Times New Roman"/>
                <a:ea typeface="华文细黑"/>
              </a:rPr>
              <a:t>(</a:t>
            </a:r>
            <a:r>
              <a:rPr lang="en-US" altLang="zh-CN" sz="2800" kern="100" dirty="0">
                <a:latin typeface="宋体"/>
                <a:ea typeface="华文细黑"/>
                <a:cs typeface="Times New Roman"/>
              </a:rPr>
              <a:t>Ⅰ</a:t>
            </a:r>
            <a:r>
              <a:rPr lang="en-US" altLang="zh-CN" sz="2800" kern="100" dirty="0">
                <a:latin typeface="Times New Roman"/>
                <a:ea typeface="华文细黑"/>
              </a:rPr>
              <a:t>)</a:t>
            </a:r>
            <a:r>
              <a:rPr lang="zh-CN" altLang="zh-CN" sz="2800" kern="100" dirty="0">
                <a:latin typeface="Times New Roman"/>
                <a:ea typeface="华文细黑"/>
                <a:cs typeface="Times New Roman"/>
              </a:rPr>
              <a:t>中</a:t>
            </a:r>
            <a:r>
              <a:rPr lang="en-US" altLang="zh-CN" sz="2800" i="1" kern="100" dirty="0">
                <a:latin typeface="Times New Roman"/>
                <a:ea typeface="华文细黑"/>
              </a:rPr>
              <a:t>z</a:t>
            </a:r>
            <a:r>
              <a:rPr lang="zh-CN" altLang="zh-CN" sz="2800" kern="100" dirty="0">
                <a:latin typeface="Times New Roman"/>
                <a:ea typeface="华文细黑"/>
                <a:cs typeface="Times New Roman"/>
              </a:rPr>
              <a:t>＝</a:t>
            </a:r>
            <a:r>
              <a:rPr lang="en-US" altLang="zh-CN" sz="2800" kern="100" dirty="0">
                <a:latin typeface="Times New Roman"/>
                <a:ea typeface="华文细黑"/>
              </a:rPr>
              <a:t>________(</a:t>
            </a:r>
            <a:r>
              <a:rPr lang="zh-CN" altLang="zh-CN" sz="2800" kern="100" dirty="0">
                <a:latin typeface="Times New Roman"/>
                <a:ea typeface="华文细黑"/>
                <a:cs typeface="Times New Roman"/>
              </a:rPr>
              <a:t>用含</a:t>
            </a:r>
            <a:r>
              <a:rPr lang="en-US" altLang="zh-CN" sz="2800" i="1" kern="100" dirty="0">
                <a:latin typeface="Times New Roman"/>
                <a:ea typeface="华文细黑"/>
              </a:rPr>
              <a:t>x</a:t>
            </a:r>
            <a:r>
              <a:rPr lang="zh-CN" altLang="zh-CN" sz="2800" kern="100" dirty="0">
                <a:latin typeface="Times New Roman"/>
                <a:ea typeface="华文细黑"/>
                <a:cs typeface="Times New Roman"/>
              </a:rPr>
              <a:t>和</a:t>
            </a:r>
            <a:r>
              <a:rPr lang="en-US" altLang="zh-CN" sz="2800" i="1" kern="100" dirty="0">
                <a:latin typeface="Times New Roman"/>
                <a:ea typeface="华文细黑"/>
              </a:rPr>
              <a:t>y</a:t>
            </a:r>
            <a:r>
              <a:rPr lang="zh-CN" altLang="zh-CN" sz="2800" kern="100" dirty="0">
                <a:latin typeface="Times New Roman"/>
                <a:ea typeface="华文细黑"/>
                <a:cs typeface="Times New Roman"/>
              </a:rPr>
              <a:t>的代数式表示</a:t>
            </a:r>
            <a:r>
              <a:rPr lang="en-US" altLang="zh-CN" sz="2800" kern="100" dirty="0">
                <a:latin typeface="Times New Roman"/>
                <a:ea typeface="华文细黑"/>
              </a:rPr>
              <a:t>)</a:t>
            </a:r>
            <a:r>
              <a:rPr lang="zh-CN" altLang="zh-CN" sz="2800" kern="100" dirty="0">
                <a:latin typeface="Times New Roman"/>
                <a:ea typeface="华文细黑"/>
                <a:cs typeface="Times New Roman"/>
              </a:rPr>
              <a:t>。温度为</a:t>
            </a:r>
            <a:r>
              <a:rPr lang="en-US" altLang="zh-CN" sz="2800" i="1" kern="100" dirty="0">
                <a:latin typeface="Times New Roman"/>
                <a:ea typeface="华文细黑"/>
              </a:rPr>
              <a:t>T</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时，</a:t>
            </a:r>
            <a:r>
              <a:rPr lang="en-US" altLang="zh-CN" sz="2800" kern="100" dirty="0">
                <a:latin typeface="Times New Roman"/>
                <a:ea typeface="华文细黑"/>
              </a:rPr>
              <a:t>2 g</a:t>
            </a:r>
            <a:r>
              <a:rPr lang="zh-CN" altLang="zh-CN" sz="2800" kern="100" dirty="0">
                <a:latin typeface="Times New Roman"/>
                <a:ea typeface="华文细黑"/>
                <a:cs typeface="Times New Roman"/>
              </a:rPr>
              <a:t>某合金</a:t>
            </a:r>
            <a:r>
              <a:rPr lang="en-US" altLang="zh-CN" sz="2800" kern="100" dirty="0">
                <a:latin typeface="Times New Roman"/>
                <a:ea typeface="华文细黑"/>
              </a:rPr>
              <a:t>4 min</a:t>
            </a:r>
            <a:r>
              <a:rPr lang="zh-CN" altLang="zh-CN" sz="2800" kern="100" dirty="0">
                <a:latin typeface="Times New Roman"/>
                <a:ea typeface="华文细黑"/>
                <a:cs typeface="Times New Roman"/>
              </a:rPr>
              <a:t>内吸收氢气</a:t>
            </a:r>
            <a:r>
              <a:rPr lang="en-US" altLang="zh-CN" sz="2800" kern="100" dirty="0">
                <a:latin typeface="Times New Roman"/>
                <a:ea typeface="华文细黑"/>
              </a:rPr>
              <a:t>240 mL</a:t>
            </a:r>
            <a:r>
              <a:rPr lang="zh-CN" altLang="zh-CN" sz="2800" kern="100" dirty="0">
                <a:latin typeface="Times New Roman"/>
                <a:ea typeface="华文细黑"/>
                <a:cs typeface="Times New Roman"/>
              </a:rPr>
              <a:t>，吸氢速率</a:t>
            </a:r>
            <a:r>
              <a:rPr lang="en-US" altLang="zh-CN" sz="2800" i="1" kern="100" dirty="0">
                <a:latin typeface="Book Antiqua"/>
                <a:ea typeface="华文细黑"/>
                <a:cs typeface="Times New Roman"/>
              </a:rPr>
              <a:t>v</a:t>
            </a:r>
            <a:r>
              <a:rPr lang="zh-CN" altLang="zh-CN" sz="2800" kern="100" dirty="0">
                <a:latin typeface="Times New Roman"/>
                <a:ea typeface="华文细黑"/>
                <a:cs typeface="Times New Roman"/>
              </a:rPr>
              <a:t>＝</a:t>
            </a:r>
            <a:r>
              <a:rPr lang="en-US" altLang="zh-CN" sz="2800" kern="100" dirty="0">
                <a:latin typeface="Times New Roman"/>
                <a:ea typeface="华文细黑"/>
              </a:rPr>
              <a:t>________ </a:t>
            </a:r>
            <a:r>
              <a:rPr lang="en-US" altLang="zh-CN" sz="2800" kern="100" dirty="0" err="1">
                <a:latin typeface="Times New Roman"/>
                <a:ea typeface="华文细黑"/>
              </a:rPr>
              <a:t>mL·g</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的焓变</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en-US" altLang="zh-CN" sz="2800" kern="100" dirty="0">
                <a:latin typeface="Times New Roman"/>
                <a:ea typeface="华文细黑"/>
              </a:rPr>
              <a:t>________0(</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en-US" altLang="zh-CN" sz="2800" kern="100" dirty="0">
                <a:latin typeface="Times New Roman"/>
                <a:ea typeface="华文细黑"/>
              </a:rPr>
              <a:t>&gt;</a:t>
            </a:r>
            <a:r>
              <a:rPr lang="en-US" altLang="zh-CN" sz="2800" kern="100" dirty="0">
                <a:latin typeface="宋体"/>
                <a:ea typeface="华文细黑"/>
                <a:cs typeface="Times New Roman"/>
              </a:rPr>
              <a:t>”“</a:t>
            </a:r>
            <a:r>
              <a:rPr lang="en-US" altLang="zh-CN" sz="2800" kern="100" dirty="0">
                <a:latin typeface="Times New Roman"/>
                <a:ea typeface="华文细黑"/>
              </a:rPr>
              <a:t>&lt;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en-US" altLang="zh-CN" sz="2800" kern="100" dirty="0">
                <a:latin typeface="Times New Roman"/>
                <a:ea typeface="华文细黑"/>
              </a:rPr>
              <a:t>)</a:t>
            </a:r>
            <a:r>
              <a:rPr lang="zh-CN" altLang="zh-CN" sz="2800" kern="100" dirty="0">
                <a:latin typeface="Times New Roman"/>
                <a:ea typeface="华文细黑"/>
                <a:cs typeface="Times New Roman"/>
              </a:rPr>
              <a:t>。</a:t>
            </a:r>
            <a:endParaRPr lang="zh-CN" altLang="en-US" sz="2800" dirty="0"/>
          </a:p>
        </p:txBody>
      </p:sp>
      <p:graphicFrame>
        <p:nvGraphicFramePr>
          <p:cNvPr id="2" name="对象 1"/>
          <p:cNvGraphicFramePr>
            <a:graphicFrameLocks noChangeAspect="1"/>
          </p:cNvGraphicFramePr>
          <p:nvPr>
            <p:extLst>
              <p:ext uri="{D42A27DB-BD31-4B8C-83A1-F6EECF244321}">
                <p14:modId xmlns:p14="http://schemas.microsoft.com/office/powerpoint/2010/main" val="2537926167"/>
              </p:ext>
            </p:extLst>
          </p:nvPr>
        </p:nvGraphicFramePr>
        <p:xfrm>
          <a:off x="6115050" y="2384301"/>
          <a:ext cx="1933575" cy="1009650"/>
        </p:xfrm>
        <a:graphic>
          <a:graphicData uri="http://schemas.openxmlformats.org/presentationml/2006/ole">
            <mc:AlternateContent xmlns:mc="http://schemas.openxmlformats.org/markup-compatibility/2006">
              <mc:Choice xmlns:v="urn:schemas-microsoft-com:vml" Requires="v">
                <p:oleObj spid="_x0000_s262181" name="Document" r:id="rId3" imgW="1939502" imgH="1016576" progId="Word.Document.8">
                  <p:embed/>
                </p:oleObj>
              </mc:Choice>
              <mc:Fallback>
                <p:oleObj name="Document" r:id="rId3" imgW="1939502" imgH="1016576" progId="Word.Document.8">
                  <p:embed/>
                  <p:pic>
                    <p:nvPicPr>
                      <p:cNvPr id="0" name=""/>
                      <p:cNvPicPr/>
                      <p:nvPr/>
                    </p:nvPicPr>
                    <p:blipFill>
                      <a:blip r:embed="rId4"/>
                      <a:stretch>
                        <a:fillRect/>
                      </a:stretch>
                    </p:blipFill>
                    <p:spPr>
                      <a:xfrm>
                        <a:off x="6115050" y="2384301"/>
                        <a:ext cx="1933575" cy="1009650"/>
                      </a:xfrm>
                      <a:prstGeom prst="rect">
                        <a:avLst/>
                      </a:prstGeom>
                    </p:spPr>
                  </p:pic>
                </p:oleObj>
              </mc:Fallback>
            </mc:AlternateContent>
          </a:graphicData>
        </a:graphic>
      </p:graphicFrame>
      <p:sp>
        <p:nvSpPr>
          <p:cNvPr id="13" name="Rectangle 21">
            <a:hlinkClick r:id="rId5"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6"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7"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8"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9"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10"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1" name="Rectangle 21">
            <a:hlinkClick r:id="rId11"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2" name="Rectangle 21">
            <a:hlinkClick r:id="rId12"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1" name="圆角矩形 30">
            <a:hlinkClick r:id="rId13"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3096471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715945" y="1329943"/>
            <a:ext cx="10839169" cy="2677656"/>
          </a:xfrm>
          <a:prstGeom prst="rect">
            <a:avLst/>
          </a:prstGeom>
        </p:spPr>
        <p:txBody>
          <a:bodyPr>
            <a:spAutoFit/>
          </a:bodyPr>
          <a:lstStyle/>
          <a:p>
            <a:pPr>
              <a:lnSpc>
                <a:spcPct val="150000"/>
              </a:lnSpc>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根据</a:t>
            </a:r>
            <a:r>
              <a:rPr lang="en-US" altLang="zh-CN" sz="2800" kern="100" dirty="0">
                <a:latin typeface="Times New Roman"/>
                <a:ea typeface="华文细黑"/>
              </a:rPr>
              <a:t>H</a:t>
            </a:r>
            <a:r>
              <a:rPr lang="zh-CN" altLang="zh-CN" sz="2800" kern="100" dirty="0">
                <a:latin typeface="Times New Roman"/>
                <a:ea typeface="华文细黑"/>
                <a:cs typeface="Times New Roman"/>
              </a:rPr>
              <a:t>原子守恒得</a:t>
            </a:r>
            <a:r>
              <a:rPr lang="en-US" altLang="zh-CN" sz="2800" i="1" kern="100" dirty="0" err="1">
                <a:latin typeface="Times New Roman"/>
                <a:ea typeface="华文细黑"/>
              </a:rPr>
              <a:t>zx</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zh-CN" altLang="zh-CN" sz="2800" kern="100" dirty="0">
                <a:latin typeface="Times New Roman"/>
                <a:ea typeface="华文细黑"/>
                <a:cs typeface="Times New Roman"/>
              </a:rPr>
              <a:t>＝</a:t>
            </a:r>
            <a:r>
              <a:rPr lang="en-US" altLang="zh-CN" sz="2800" i="1" kern="100" dirty="0" err="1">
                <a:latin typeface="Times New Roman"/>
                <a:ea typeface="华文细黑"/>
              </a:rPr>
              <a:t>zy</a:t>
            </a:r>
            <a:r>
              <a:rPr lang="zh-CN" altLang="zh-CN" sz="2800" kern="100" dirty="0">
                <a:latin typeface="Times New Roman"/>
                <a:ea typeface="华文细黑"/>
                <a:cs typeface="Times New Roman"/>
              </a:rPr>
              <a:t>，则</a:t>
            </a:r>
            <a:r>
              <a:rPr lang="en-US" altLang="zh-CN" sz="2800" i="1" kern="100" dirty="0">
                <a:latin typeface="Times New Roman"/>
                <a:ea typeface="华文细黑"/>
              </a:rPr>
              <a:t>z</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由题中所给数据可知吸氢速率</a:t>
            </a:r>
            <a:r>
              <a:rPr lang="en-US" altLang="zh-CN" sz="2800" i="1" kern="100" dirty="0">
                <a:latin typeface="Book Antiqua"/>
                <a:ea typeface="华文细黑"/>
                <a:cs typeface="Times New Roman"/>
              </a:rPr>
              <a:t>v</a:t>
            </a:r>
            <a:r>
              <a:rPr lang="zh-CN" altLang="zh-CN" sz="2800" kern="100" dirty="0">
                <a:latin typeface="Times New Roman"/>
                <a:ea typeface="华文细黑"/>
                <a:cs typeface="Times New Roman"/>
              </a:rPr>
              <a:t>＝</a:t>
            </a:r>
            <a:r>
              <a:rPr lang="en-US" altLang="zh-CN" sz="2800" kern="100" dirty="0">
                <a:latin typeface="Times New Roman"/>
                <a:ea typeface="华文细黑"/>
              </a:rPr>
              <a:t>240 mL÷2 g÷4 min</a:t>
            </a:r>
            <a:r>
              <a:rPr lang="zh-CN" altLang="zh-CN" sz="2800" kern="100" dirty="0">
                <a:latin typeface="Times New Roman"/>
                <a:ea typeface="华文细黑"/>
                <a:cs typeface="Times New Roman"/>
              </a:rPr>
              <a:t>＝</a:t>
            </a:r>
            <a:r>
              <a:rPr lang="en-US" altLang="zh-CN" sz="2800" kern="100" dirty="0">
                <a:latin typeface="Times New Roman"/>
                <a:ea typeface="华文细黑"/>
              </a:rPr>
              <a:t>30 </a:t>
            </a:r>
            <a:r>
              <a:rPr lang="en-US" altLang="zh-CN" sz="2800" kern="100" dirty="0" err="1">
                <a:latin typeface="Times New Roman"/>
                <a:ea typeface="华文细黑"/>
              </a:rPr>
              <a:t>mL·g</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。由图像可知，</a:t>
            </a:r>
            <a:r>
              <a:rPr lang="en-US" altLang="zh-CN" sz="2800" i="1" kern="100" dirty="0">
                <a:latin typeface="Times New Roman"/>
                <a:ea typeface="华文细黑"/>
              </a:rPr>
              <a:t>T</a:t>
            </a:r>
            <a:r>
              <a:rPr lang="en-US" altLang="zh-CN" sz="2800" kern="100" baseline="-25000" dirty="0">
                <a:latin typeface="Times New Roman"/>
                <a:ea typeface="华文细黑"/>
              </a:rPr>
              <a:t>1</a:t>
            </a:r>
            <a:r>
              <a:rPr lang="en-US" altLang="zh-CN" sz="2800" kern="100" dirty="0">
                <a:latin typeface="Times New Roman"/>
                <a:ea typeface="华文细黑"/>
              </a:rPr>
              <a:t>&lt;</a:t>
            </a:r>
            <a:r>
              <a:rPr lang="en-US" altLang="zh-CN" sz="2800" i="1" kern="100" dirty="0">
                <a:latin typeface="Times New Roman"/>
                <a:ea typeface="华文细黑"/>
              </a:rPr>
              <a:t>T</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，且</a:t>
            </a:r>
            <a:r>
              <a:rPr lang="en-US" altLang="zh-CN" sz="2800" i="1" kern="100" dirty="0">
                <a:latin typeface="Times New Roman"/>
                <a:ea typeface="华文细黑"/>
              </a:rPr>
              <a:t>T</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时氢气的压强大，说明升高温度平衡向生成氢气的方向移动，逆反应为吸热反应，所以正反应为放热反应，故</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baseline="-25000" dirty="0">
                <a:latin typeface="Times New Roman"/>
                <a:ea typeface="华文细黑"/>
              </a:rPr>
              <a:t>1</a:t>
            </a:r>
            <a:r>
              <a:rPr lang="en-US" altLang="zh-CN" sz="2800" kern="100" dirty="0">
                <a:latin typeface="Times New Roman"/>
                <a:ea typeface="华文细黑"/>
              </a:rPr>
              <a:t>&lt;0</a:t>
            </a:r>
            <a:r>
              <a:rPr lang="zh-CN" altLang="zh-CN" sz="2800" kern="100" dirty="0" smtClean="0">
                <a:latin typeface="Times New Roman"/>
                <a:ea typeface="华文细黑"/>
                <a:cs typeface="Times New Roman"/>
              </a:rPr>
              <a:t>。</a:t>
            </a:r>
            <a:endParaRPr lang="en-US" altLang="zh-CN" sz="2800" dirty="0" smtClean="0"/>
          </a:p>
        </p:txBody>
      </p:sp>
      <p:graphicFrame>
        <p:nvGraphicFramePr>
          <p:cNvPr id="6" name="对象 5"/>
          <p:cNvGraphicFramePr>
            <a:graphicFrameLocks noChangeAspect="1"/>
          </p:cNvGraphicFramePr>
          <p:nvPr>
            <p:extLst>
              <p:ext uri="{D42A27DB-BD31-4B8C-83A1-F6EECF244321}">
                <p14:modId xmlns:p14="http://schemas.microsoft.com/office/powerpoint/2010/main" val="20226576"/>
              </p:ext>
            </p:extLst>
          </p:nvPr>
        </p:nvGraphicFramePr>
        <p:xfrm>
          <a:off x="7307437" y="1269554"/>
          <a:ext cx="1082675" cy="1189038"/>
        </p:xfrm>
        <a:graphic>
          <a:graphicData uri="http://schemas.openxmlformats.org/presentationml/2006/ole">
            <mc:AlternateContent xmlns:mc="http://schemas.openxmlformats.org/markup-compatibility/2006">
              <mc:Choice xmlns:v="urn:schemas-microsoft-com:vml" Requires="v">
                <p:oleObj spid="_x0000_s265288" name="文档" r:id="rId3" imgW="1082738" imgH="1189182" progId="Word.Document.12">
                  <p:embed/>
                </p:oleObj>
              </mc:Choice>
              <mc:Fallback>
                <p:oleObj name="文档" r:id="rId3" imgW="1082738" imgH="1189182" progId="Word.Document.12">
                  <p:embed/>
                  <p:pic>
                    <p:nvPicPr>
                      <p:cNvPr id="0" name=""/>
                      <p:cNvPicPr/>
                      <p:nvPr/>
                    </p:nvPicPr>
                    <p:blipFill>
                      <a:blip r:embed="rId4"/>
                      <a:stretch>
                        <a:fillRect/>
                      </a:stretch>
                    </p:blipFill>
                    <p:spPr>
                      <a:xfrm>
                        <a:off x="7307437" y="1269554"/>
                        <a:ext cx="1082675" cy="118903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928875451"/>
              </p:ext>
            </p:extLst>
          </p:nvPr>
        </p:nvGraphicFramePr>
        <p:xfrm>
          <a:off x="2300611" y="4149874"/>
          <a:ext cx="7086600" cy="1181100"/>
        </p:xfrm>
        <a:graphic>
          <a:graphicData uri="http://schemas.openxmlformats.org/presentationml/2006/ole">
            <mc:AlternateContent xmlns:mc="http://schemas.openxmlformats.org/markup-compatibility/2006">
              <mc:Choice xmlns:v="urn:schemas-microsoft-com:vml" Requires="v">
                <p:oleObj spid="_x0000_s265289" name="文档" r:id="rId5" imgW="7090156" imgH="1192227" progId="Word.Document.12">
                  <p:embed/>
                </p:oleObj>
              </mc:Choice>
              <mc:Fallback>
                <p:oleObj name="文档" r:id="rId5" imgW="7090156" imgH="1192227" progId="Word.Document.12">
                  <p:embed/>
                  <p:pic>
                    <p:nvPicPr>
                      <p:cNvPr id="0" name="对象 5"/>
                      <p:cNvPicPr>
                        <a:picLocks noChangeAspect="1" noChangeArrowheads="1"/>
                      </p:cNvPicPr>
                      <p:nvPr/>
                    </p:nvPicPr>
                    <p:blipFill>
                      <a:blip r:embed="rId6"/>
                      <a:srcRect/>
                      <a:stretch>
                        <a:fillRect/>
                      </a:stretch>
                    </p:blipFill>
                    <p:spPr bwMode="auto">
                      <a:xfrm>
                        <a:off x="2300611" y="4149874"/>
                        <a:ext cx="70866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p:cNvSpPr/>
          <p:nvPr/>
        </p:nvSpPr>
        <p:spPr>
          <a:xfrm>
            <a:off x="711993" y="4346734"/>
            <a:ext cx="906017"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a:t>
            </a:r>
            <a:endParaRPr lang="zh-CN" altLang="en-US" sz="2800" dirty="0"/>
          </a:p>
        </p:txBody>
      </p:sp>
      <p:sp>
        <p:nvSpPr>
          <p:cNvPr id="17" name="Rectangle 21">
            <a:hlinkClick r:id="rId7"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8"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9"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10"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11"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12"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13"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14"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Tree>
    <p:extLst>
      <p:ext uri="{BB962C8B-B14F-4D97-AF65-F5344CB8AC3E}">
        <p14:creationId xmlns:p14="http://schemas.microsoft.com/office/powerpoint/2010/main" val="3953344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750"/>
                                        <p:tgtEl>
                                          <p:spTgt spid="6"/>
                                        </p:tgtEl>
                                      </p:cBhvr>
                                    </p:animEffect>
                                  </p:childTnLst>
                                </p:cTn>
                              </p:par>
                            </p:childTnLst>
                          </p:cTn>
                        </p:par>
                        <p:par>
                          <p:cTn id="11" fill="hold">
                            <p:stCondLst>
                              <p:cond delay="750"/>
                            </p:stCondLst>
                            <p:childTnLst>
                              <p:par>
                                <p:cTn id="12" presetID="3" presetClass="entr" presetSubtype="1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linds(horizontal)">
                                      <p:cBhvr>
                                        <p:cTn id="14" dur="750"/>
                                        <p:tgtEl>
                                          <p:spTgt spid="9"/>
                                        </p:tgtEl>
                                      </p:cBhvr>
                                    </p:animEffect>
                                  </p:childTnLst>
                                </p:cTn>
                              </p:par>
                              <p:par>
                                <p:cTn id="15" presetID="3" presetClass="entr" presetSubtype="1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7506" y="1053530"/>
            <a:ext cx="10793813" cy="3887731"/>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η</a:t>
            </a:r>
            <a:r>
              <a:rPr lang="zh-CN" altLang="zh-CN" sz="2800" kern="100" dirty="0">
                <a:latin typeface="Times New Roman"/>
                <a:ea typeface="华文细黑"/>
                <a:cs typeface="Times New Roman"/>
              </a:rPr>
              <a:t>表示单位质量贮氢合金在氢化反应阶段的最大吸氢量占其总吸氢量的比例，则温度为</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a:t>
            </a:r>
            <a:r>
              <a:rPr lang="en-US" altLang="zh-CN" sz="2800" i="1" kern="100" dirty="0">
                <a:latin typeface="Times New Roman"/>
                <a:ea typeface="华文细黑"/>
                <a:cs typeface="Courier New"/>
              </a:rPr>
              <a:t>η</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)________</a:t>
            </a:r>
            <a:r>
              <a:rPr lang="en-US" altLang="zh-CN" sz="2800" i="1" kern="100" dirty="0">
                <a:latin typeface="Times New Roman"/>
                <a:ea typeface="华文细黑"/>
                <a:cs typeface="Courier New"/>
              </a:rPr>
              <a:t>η</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&gt;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&lt;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。当反应</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处于图中</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点时，保持温度不变，向恒容体系中通入少量氢气，达到平衡后反应</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可能处于图中的</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点</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en-US" altLang="zh-CN" sz="2800" kern="100" dirty="0" err="1">
                <a:latin typeface="Times New Roman"/>
                <a:ea typeface="华文细黑"/>
                <a:cs typeface="Courier New"/>
              </a:rPr>
              <a:t>b</a:t>
            </a:r>
            <a:r>
              <a:rPr lang="en-US" altLang="zh-CN" sz="2800" kern="100" dirty="0" err="1">
                <a:latin typeface="宋体"/>
                <a:ea typeface="华文细黑"/>
                <a:cs typeface="Times New Roman"/>
              </a:rPr>
              <a:t>”“</a:t>
            </a:r>
            <a:r>
              <a:rPr lang="en-US" altLang="zh-CN" sz="2800" kern="100" dirty="0" err="1">
                <a:latin typeface="Times New Roman"/>
                <a:ea typeface="华文细黑"/>
                <a:cs typeface="Courier New"/>
              </a:rPr>
              <a:t>c</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，该贮氢合金可通过</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或</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的方式释放氢气。</a:t>
            </a:r>
            <a:endParaRPr lang="zh-CN" altLang="zh-CN" sz="1050" kern="100" dirty="0">
              <a:effectLst/>
              <a:latin typeface="宋体"/>
              <a:cs typeface="Courier New"/>
            </a:endParaRPr>
          </a:p>
        </p:txBody>
      </p:sp>
      <p:sp>
        <p:nvSpPr>
          <p:cNvPr id="12" name="Rectangle 21">
            <a:hlinkClick r:id="rId2"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Rectangle 21">
            <a:hlinkClick r:id="rId6"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9" name="Rectangle 21">
            <a:hlinkClick r:id="rId7"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0" name="Rectangle 21">
            <a:hlinkClick r:id="rId8"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1" name="Rectangle 21">
            <a:hlinkClick r:id="rId9"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0" name="圆角矩形 29">
            <a:hlinkClick r:id="rId1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66879457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694606" y="909514"/>
            <a:ext cx="10793813" cy="5262979"/>
          </a:xfrm>
          <a:prstGeom prst="rect">
            <a:avLst/>
          </a:prstGeom>
        </p:spPr>
        <p:txBody>
          <a:bodyPr>
            <a:spAutoFit/>
          </a:bodyPr>
          <a:lstStyle/>
          <a:p>
            <a:pPr>
              <a:lnSpc>
                <a:spcPct val="150000"/>
              </a:lnSpc>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由图像可知，固定横坐标不变，即氢原子与金属原子个数比相同时，</a:t>
            </a:r>
            <a:r>
              <a:rPr lang="en-US" altLang="zh-CN" sz="2800" i="1" kern="100" dirty="0">
                <a:latin typeface="Times New Roman"/>
                <a:ea typeface="华文细黑"/>
              </a:rPr>
              <a:t>T</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时氢气的压强大，说明吸氢能力弱，故</a:t>
            </a:r>
            <a:r>
              <a:rPr lang="en-US" altLang="zh-CN" sz="2800" i="1" kern="100" dirty="0">
                <a:latin typeface="Times New Roman"/>
                <a:ea typeface="华文细黑"/>
              </a:rPr>
              <a:t>η</a:t>
            </a:r>
            <a:r>
              <a:rPr lang="en-US" altLang="zh-CN" sz="2800" kern="100" dirty="0">
                <a:latin typeface="Times New Roman"/>
                <a:ea typeface="华文细黑"/>
              </a:rPr>
              <a:t>(</a:t>
            </a:r>
            <a:r>
              <a:rPr lang="en-US" altLang="zh-CN" sz="2800" i="1" kern="100" dirty="0">
                <a:latin typeface="Times New Roman"/>
                <a:ea typeface="华文细黑"/>
              </a:rPr>
              <a:t>T</a:t>
            </a:r>
            <a:r>
              <a:rPr lang="en-US" altLang="zh-CN" sz="2800" kern="100" baseline="-25000" dirty="0">
                <a:latin typeface="Times New Roman"/>
                <a:ea typeface="华文细黑"/>
              </a:rPr>
              <a:t>1</a:t>
            </a:r>
            <a:r>
              <a:rPr lang="en-US" altLang="zh-CN" sz="2800" kern="100" dirty="0">
                <a:latin typeface="Times New Roman"/>
                <a:ea typeface="华文细黑"/>
              </a:rPr>
              <a:t>)&gt; </a:t>
            </a:r>
            <a:r>
              <a:rPr lang="en-US" altLang="zh-CN" sz="2800" i="1" kern="100" dirty="0">
                <a:latin typeface="Times New Roman"/>
                <a:ea typeface="华文细黑"/>
              </a:rPr>
              <a:t>η</a:t>
            </a:r>
            <a:r>
              <a:rPr lang="en-US" altLang="zh-CN" sz="2800" kern="100" dirty="0">
                <a:latin typeface="Times New Roman"/>
                <a:ea typeface="华文细黑"/>
              </a:rPr>
              <a:t>(</a:t>
            </a:r>
            <a:r>
              <a:rPr lang="en-US" altLang="zh-CN" sz="2800" i="1" kern="100" dirty="0">
                <a:latin typeface="Times New Roman"/>
                <a:ea typeface="华文细黑"/>
              </a:rPr>
              <a:t>T</a:t>
            </a:r>
            <a:r>
              <a:rPr lang="en-US" altLang="zh-CN" sz="2800" kern="100" baseline="-25000" dirty="0">
                <a:latin typeface="Times New Roman"/>
                <a:ea typeface="华文细黑"/>
              </a:rPr>
              <a:t>2</a:t>
            </a:r>
            <a:r>
              <a:rPr lang="en-US" altLang="zh-CN" sz="2800" kern="100" dirty="0">
                <a:latin typeface="Times New Roman"/>
                <a:ea typeface="华文细黑"/>
              </a:rPr>
              <a:t>)</a:t>
            </a:r>
            <a:r>
              <a:rPr lang="zh-CN" altLang="zh-CN" sz="2800" kern="100" dirty="0">
                <a:latin typeface="Times New Roman"/>
                <a:ea typeface="华文细黑"/>
                <a:cs typeface="Times New Roman"/>
              </a:rPr>
              <a:t>。处于图中</a:t>
            </a:r>
            <a:r>
              <a:rPr lang="en-US" altLang="zh-CN" sz="2800" kern="100" dirty="0">
                <a:latin typeface="Times New Roman"/>
                <a:ea typeface="华文细黑"/>
              </a:rPr>
              <a:t>a</a:t>
            </a:r>
            <a:r>
              <a:rPr lang="zh-CN" altLang="zh-CN" sz="2800" kern="100" dirty="0">
                <a:latin typeface="Times New Roman"/>
                <a:ea typeface="华文细黑"/>
                <a:cs typeface="Times New Roman"/>
              </a:rPr>
              <a:t>点时，保持温度不变，向恒容体系中通入少量氢气，</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 </a:t>
            </a:r>
            <a:r>
              <a:rPr lang="zh-CN" altLang="zh-CN" sz="2800" kern="100" dirty="0">
                <a:latin typeface="Times New Roman"/>
                <a:ea typeface="华文细黑"/>
                <a:cs typeface="Times New Roman"/>
              </a:rPr>
              <a:t>浓度增大，平衡正向移动，一段时间后再次达到平衡，此时</a:t>
            </a:r>
            <a:r>
              <a:rPr lang="en-US" altLang="zh-CN" sz="2800" kern="100" dirty="0">
                <a:latin typeface="Times New Roman"/>
                <a:ea typeface="华文细黑"/>
              </a:rPr>
              <a:t>H/M</a:t>
            </a:r>
            <a:r>
              <a:rPr lang="zh-CN" altLang="zh-CN" sz="2800" kern="100" dirty="0">
                <a:latin typeface="Times New Roman"/>
                <a:ea typeface="华文细黑"/>
                <a:cs typeface="Times New Roman"/>
              </a:rPr>
              <a:t>增大，故可能处于图中的</a:t>
            </a:r>
            <a:r>
              <a:rPr lang="en-US" altLang="zh-CN" sz="2800" kern="100" dirty="0">
                <a:latin typeface="Times New Roman"/>
                <a:ea typeface="华文细黑"/>
              </a:rPr>
              <a:t>c</a:t>
            </a:r>
            <a:r>
              <a:rPr lang="zh-CN" altLang="zh-CN" sz="2800" kern="100" dirty="0">
                <a:latin typeface="Times New Roman"/>
                <a:ea typeface="华文细黑"/>
                <a:cs typeface="Times New Roman"/>
              </a:rPr>
              <a:t>点。由氢化反应方程式及图像可知，这是一个放热的气体体积减小的反应，根据平衡移动原理，要使平衡向左移动释放</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 </a:t>
            </a:r>
            <a:r>
              <a:rPr lang="zh-CN" altLang="zh-CN" sz="2800" kern="100" dirty="0">
                <a:latin typeface="Times New Roman"/>
                <a:ea typeface="华文细黑"/>
                <a:cs typeface="Times New Roman"/>
              </a:rPr>
              <a:t>，可改变的条件是升温或减压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&gt;</a:t>
            </a:r>
            <a:r>
              <a:rPr lang="zh-CN" altLang="zh-CN" sz="2800" kern="100" dirty="0">
                <a:solidFill>
                  <a:schemeClr val="accent6">
                    <a:lumMod val="75000"/>
                  </a:schemeClr>
                </a:solidFill>
                <a:latin typeface="Times New Roman"/>
                <a:ea typeface="华文细黑"/>
                <a:cs typeface="Times New Roman"/>
              </a:rPr>
              <a:t>　</a:t>
            </a:r>
            <a:r>
              <a:rPr lang="en-US" altLang="zh-CN" sz="2800" kern="100" dirty="0">
                <a:solidFill>
                  <a:schemeClr val="accent6">
                    <a:lumMod val="75000"/>
                  </a:schemeClr>
                </a:solidFill>
                <a:latin typeface="Times New Roman"/>
                <a:ea typeface="华文细黑"/>
                <a:cs typeface="Courier New"/>
              </a:rPr>
              <a:t>c</a:t>
            </a:r>
            <a:r>
              <a:rPr lang="zh-CN" altLang="zh-CN" sz="2800" kern="100" dirty="0">
                <a:solidFill>
                  <a:schemeClr val="accent6">
                    <a:lumMod val="75000"/>
                  </a:schemeClr>
                </a:solidFill>
                <a:latin typeface="Times New Roman"/>
                <a:ea typeface="华文细黑"/>
                <a:cs typeface="Times New Roman"/>
              </a:rPr>
              <a:t>　加热　</a:t>
            </a:r>
            <a:r>
              <a:rPr lang="zh-CN" altLang="zh-CN" sz="2800" kern="100" dirty="0" smtClean="0">
                <a:solidFill>
                  <a:schemeClr val="accent6">
                    <a:lumMod val="75000"/>
                  </a:schemeClr>
                </a:solidFill>
                <a:latin typeface="Times New Roman"/>
                <a:ea typeface="华文细黑"/>
                <a:cs typeface="Times New Roman"/>
              </a:rPr>
              <a:t>减压</a:t>
            </a:r>
            <a:endParaRPr lang="zh-CN" altLang="zh-CN" sz="1050" kern="100" dirty="0">
              <a:solidFill>
                <a:schemeClr val="accent6">
                  <a:lumMod val="75000"/>
                </a:schemeClr>
              </a:solidFill>
              <a:latin typeface="宋体"/>
              <a:cs typeface="Courier New"/>
            </a:endParaRPr>
          </a:p>
        </p:txBody>
      </p:sp>
      <p:sp>
        <p:nvSpPr>
          <p:cNvPr id="12" name="Rectangle 21">
            <a:hlinkClick r:id="rId2"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Rectangle 21">
            <a:hlinkClick r:id="rId6"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9" name="Rectangle 21">
            <a:hlinkClick r:id="rId7"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0" name="Rectangle 21">
            <a:hlinkClick r:id="rId8"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1" name="Rectangle 21">
            <a:hlinkClick r:id="rId9"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Tree>
    <p:extLst>
      <p:ext uri="{BB962C8B-B14F-4D97-AF65-F5344CB8AC3E}">
        <p14:creationId xmlns:p14="http://schemas.microsoft.com/office/powerpoint/2010/main" val="4290569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7506" y="1269554"/>
            <a:ext cx="10793813" cy="2677656"/>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贮氢合金</a:t>
            </a:r>
            <a:r>
              <a:rPr lang="en-US" altLang="zh-CN" sz="2800" kern="100" dirty="0">
                <a:latin typeface="Times New Roman"/>
                <a:ea typeface="华文细黑"/>
                <a:cs typeface="Courier New"/>
              </a:rPr>
              <a:t>ThNi</a:t>
            </a:r>
            <a:r>
              <a:rPr lang="en-US" altLang="zh-CN" sz="2800" kern="100" baseline="-25000" dirty="0">
                <a:latin typeface="Times New Roman"/>
                <a:ea typeface="华文细黑"/>
                <a:cs typeface="Courier New"/>
              </a:rPr>
              <a:t>5</a:t>
            </a:r>
            <a:r>
              <a:rPr lang="zh-CN" altLang="zh-CN" sz="2800" kern="100" dirty="0">
                <a:latin typeface="Times New Roman"/>
                <a:ea typeface="华文细黑"/>
                <a:cs typeface="Times New Roman"/>
              </a:rPr>
              <a:t>可催化由</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合成</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的反应，温度为</a:t>
            </a:r>
            <a:r>
              <a:rPr lang="en-US" altLang="zh-CN" sz="2800" i="1" kern="100" dirty="0">
                <a:latin typeface="Times New Roman"/>
                <a:ea typeface="华文细黑"/>
                <a:cs typeface="Courier New"/>
              </a:rPr>
              <a:t>T</a:t>
            </a:r>
            <a:r>
              <a:rPr lang="zh-CN" altLang="zh-CN" sz="2800" kern="100" dirty="0">
                <a:latin typeface="Times New Roman"/>
                <a:ea typeface="华文细黑"/>
                <a:cs typeface="Times New Roman"/>
              </a:rPr>
              <a:t>时，该反应的热化学方程式为</a:t>
            </a:r>
            <a:r>
              <a:rPr lang="en-US" altLang="zh-CN" sz="2800" kern="100" dirty="0">
                <a:latin typeface="Times New Roman"/>
                <a:ea typeface="华文细黑"/>
                <a:cs typeface="Courier New"/>
              </a:rPr>
              <a:t>________________</a:t>
            </a:r>
            <a:r>
              <a:rPr lang="zh-CN" altLang="zh-CN" sz="2800" kern="100" dirty="0">
                <a:latin typeface="Times New Roman"/>
                <a:ea typeface="华文细黑"/>
                <a:cs typeface="Times New Roman"/>
              </a:rPr>
              <a:t>。已知温度为</a:t>
            </a:r>
            <a:r>
              <a:rPr lang="en-US" altLang="zh-CN" sz="2800" i="1" kern="100" dirty="0">
                <a:latin typeface="Times New Roman"/>
                <a:ea typeface="华文细黑"/>
                <a:cs typeface="Courier New"/>
              </a:rPr>
              <a:t>T</a:t>
            </a:r>
            <a:r>
              <a:rPr lang="zh-CN" altLang="zh-CN" sz="2800" kern="100" dirty="0">
                <a:latin typeface="Times New Roman"/>
                <a:ea typeface="华文细黑"/>
                <a:cs typeface="Times New Roman"/>
              </a:rPr>
              <a:t>时：</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O(g)</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165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CO(g)</a:t>
            </a:r>
            <a:r>
              <a:rPr lang="zh-CN" altLang="zh-CN" sz="2800" kern="100" dirty="0">
                <a:latin typeface="Times New Roman"/>
                <a:ea typeface="华文细黑"/>
                <a:cs typeface="Times New Roman"/>
              </a:rPr>
              <a:t>＋</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O(g)</a:t>
            </a:r>
            <a:r>
              <a:rPr lang="en-US" altLang="zh-CN" sz="2800" kern="100" spc="-80" dirty="0">
                <a:latin typeface="Times New Roman"/>
                <a:ea typeface="华文细黑"/>
              </a:rPr>
              <a:t>==</a:t>
            </a:r>
            <a:r>
              <a:rPr lang="en-US" altLang="zh-CN" sz="2800" kern="100" dirty="0">
                <a:latin typeface="Times New Roman"/>
                <a:ea typeface="华文细黑"/>
              </a:rPr>
              <a:t>=CO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41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endParaRPr lang="zh-CN" altLang="en-US" sz="2800" dirty="0"/>
          </a:p>
        </p:txBody>
      </p:sp>
      <p:sp>
        <p:nvSpPr>
          <p:cNvPr id="12" name="Rectangle 21">
            <a:hlinkClick r:id="rId2"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7" name="Rectangle 21">
            <a:hlinkClick r:id="rId5"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8" name="Rectangle 21">
            <a:hlinkClick r:id="rId6"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9" name="Rectangle 21">
            <a:hlinkClick r:id="rId7"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0" name="Rectangle 21">
            <a:hlinkClick r:id="rId8"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1" name="Rectangle 21">
            <a:hlinkClick r:id="rId9"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0" name="圆角矩形 29">
            <a:hlinkClick r:id="rId10" action="ppaction://hlinksldjump"/>
          </p:cNvPr>
          <p:cNvSpPr/>
          <p:nvPr/>
        </p:nvSpPr>
        <p:spPr>
          <a:xfrm>
            <a:off x="991163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31" name="圆角矩形 30">
            <a:hlinkClick r:id="rId11"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35006973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059757293"/>
              </p:ext>
            </p:extLst>
          </p:nvPr>
        </p:nvGraphicFramePr>
        <p:xfrm>
          <a:off x="476250" y="1557586"/>
          <a:ext cx="11287125" cy="3171825"/>
        </p:xfrm>
        <a:graphic>
          <a:graphicData uri="http://schemas.openxmlformats.org/presentationml/2006/ole">
            <mc:AlternateContent xmlns:mc="http://schemas.openxmlformats.org/markup-compatibility/2006">
              <mc:Choice xmlns:v="urn:schemas-microsoft-com:vml" Requires="v">
                <p:oleObj spid="_x0000_s266313" name="Document" r:id="rId3" imgW="11289051" imgH="3176147" progId="Word.Document.8">
                  <p:embed/>
                </p:oleObj>
              </mc:Choice>
              <mc:Fallback>
                <p:oleObj name="Document" r:id="rId3" imgW="11289051" imgH="3176147" progId="Word.Document.8">
                  <p:embed/>
                  <p:pic>
                    <p:nvPicPr>
                      <p:cNvPr id="0" name=""/>
                      <p:cNvPicPr/>
                      <p:nvPr/>
                    </p:nvPicPr>
                    <p:blipFill>
                      <a:blip r:embed="rId4"/>
                      <a:stretch>
                        <a:fillRect/>
                      </a:stretch>
                    </p:blipFill>
                    <p:spPr>
                      <a:xfrm>
                        <a:off x="476250" y="1557586"/>
                        <a:ext cx="11287125" cy="3171825"/>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262009770"/>
              </p:ext>
            </p:extLst>
          </p:nvPr>
        </p:nvGraphicFramePr>
        <p:xfrm>
          <a:off x="559112" y="3577283"/>
          <a:ext cx="10229850" cy="933450"/>
        </p:xfrm>
        <a:graphic>
          <a:graphicData uri="http://schemas.openxmlformats.org/presentationml/2006/ole">
            <mc:AlternateContent xmlns:mc="http://schemas.openxmlformats.org/markup-compatibility/2006">
              <mc:Choice xmlns:v="urn:schemas-microsoft-com:vml" Requires="v">
                <p:oleObj spid="_x0000_s266314" name="Document" r:id="rId5" imgW="10232221" imgH="934458" progId="Word.Document.8">
                  <p:embed/>
                </p:oleObj>
              </mc:Choice>
              <mc:Fallback>
                <p:oleObj name="Document" r:id="rId5" imgW="10232221" imgH="934458" progId="Word.Document.8">
                  <p:embed/>
                  <p:pic>
                    <p:nvPicPr>
                      <p:cNvPr id="0" name="对象 1"/>
                      <p:cNvPicPr>
                        <a:picLocks noChangeAspect="1" noChangeArrowheads="1"/>
                      </p:cNvPicPr>
                      <p:nvPr/>
                    </p:nvPicPr>
                    <p:blipFill>
                      <a:blip r:embed="rId6"/>
                      <a:srcRect/>
                      <a:stretch>
                        <a:fillRect/>
                      </a:stretch>
                    </p:blipFill>
                    <p:spPr bwMode="auto">
                      <a:xfrm>
                        <a:off x="559112" y="3577283"/>
                        <a:ext cx="102298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Rectangle 21">
            <a:hlinkClick r:id="rId7"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8"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9"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10"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11"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12"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13"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14"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5"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663666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p:cNvSpPr txBox="1"/>
          <p:nvPr/>
        </p:nvSpPr>
        <p:spPr>
          <a:xfrm>
            <a:off x="3907484" y="2610411"/>
            <a:ext cx="4288353" cy="1323439"/>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smtClean="0">
                <a:ln>
                  <a:noFill/>
                </a:ln>
                <a:solidFill>
                  <a:sysClr val="window" lastClr="FFFFFF"/>
                </a:solidFill>
                <a:effectLst/>
                <a:uLnTx/>
                <a:uFillTx/>
                <a:latin typeface="微软雅黑"/>
                <a:ea typeface="微软雅黑"/>
              </a:rPr>
              <a:t>练出高分</a:t>
            </a:r>
            <a:endParaRPr kumimoji="0" lang="zh-CN" altLang="en-US" sz="8000" b="1" i="0" u="none" strike="noStrike" kern="0" cap="none" spc="0" normalizeH="0" baseline="0" noProof="0" dirty="0">
              <a:ln>
                <a:noFill/>
              </a:ln>
              <a:solidFill>
                <a:sysClr val="window" lastClr="FFFFFF"/>
              </a:solidFill>
              <a:effectLst/>
              <a:uLnTx/>
              <a:uFillTx/>
              <a:latin typeface="微软雅黑"/>
              <a:ea typeface="微软雅黑"/>
            </a:endParaRPr>
          </a:p>
        </p:txBody>
      </p:sp>
    </p:spTree>
    <p:extLst>
      <p:ext uri="{BB962C8B-B14F-4D97-AF65-F5344CB8AC3E}">
        <p14:creationId xmlns:p14="http://schemas.microsoft.com/office/powerpoint/2010/main" val="377117291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690062" y="837506"/>
            <a:ext cx="10658885" cy="4893647"/>
          </a:xfrm>
          <a:prstGeom prst="rect">
            <a:avLst/>
          </a:prstGeom>
        </p:spPr>
        <p:txBody>
          <a:bodyPr>
            <a:spAutoFit/>
          </a:bodyPr>
          <a:lstStyle/>
          <a:p>
            <a:pPr algn="just">
              <a:lnSpc>
                <a:spcPct val="150000"/>
              </a:lnSpc>
              <a:spcAft>
                <a:spcPts val="0"/>
              </a:spcAft>
              <a:tabLst>
                <a:tab pos="2070735" algn="l"/>
              </a:tabLst>
            </a:pPr>
            <a:r>
              <a:rPr lang="en-US" altLang="zh-CN" sz="2600" kern="100" dirty="0">
                <a:latin typeface="Times New Roman"/>
                <a:ea typeface="华文细黑"/>
                <a:cs typeface="Courier New"/>
              </a:rPr>
              <a:t>1</a:t>
            </a:r>
            <a:r>
              <a:rPr lang="en-US" altLang="zh-CN" sz="2600" kern="100" dirty="0" smtClean="0">
                <a:latin typeface="Times New Roman"/>
                <a:ea typeface="华文细黑"/>
                <a:cs typeface="Courier New"/>
              </a:rPr>
              <a:t>. </a:t>
            </a:r>
            <a:r>
              <a:rPr lang="zh-CN" altLang="zh-CN" sz="2600" kern="100" dirty="0" smtClean="0">
                <a:latin typeface="Times New Roman"/>
                <a:ea typeface="华文细黑"/>
                <a:cs typeface="Times New Roman"/>
              </a:rPr>
              <a:t>对</a:t>
            </a:r>
            <a:r>
              <a:rPr lang="zh-CN" altLang="zh-CN" sz="2600" kern="100" dirty="0">
                <a:latin typeface="Times New Roman"/>
                <a:ea typeface="华文细黑"/>
                <a:cs typeface="Times New Roman"/>
              </a:rPr>
              <a:t>可逆反应</a:t>
            </a:r>
            <a:r>
              <a:rPr lang="en-US" altLang="zh-CN" sz="2600" kern="100" dirty="0">
                <a:latin typeface="Times New Roman"/>
                <a:ea typeface="华文细黑"/>
                <a:cs typeface="Courier New"/>
              </a:rPr>
              <a:t>N</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 (g)</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3H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(g)</a:t>
            </a:r>
            <a:r>
              <a:rPr lang="en-US" altLang="zh-CN" sz="2600" kern="100" dirty="0">
                <a:latin typeface="ZBFH"/>
                <a:ea typeface="华文细黑"/>
                <a:cs typeface="Courier New"/>
              </a:rPr>
              <a:t></a:t>
            </a:r>
            <a:r>
              <a:rPr lang="en-US" altLang="zh-CN" sz="2600" kern="100" dirty="0">
                <a:latin typeface="Times New Roman"/>
                <a:ea typeface="华文细黑"/>
                <a:cs typeface="Courier New"/>
              </a:rPr>
              <a:t>2NH</a:t>
            </a:r>
            <a:r>
              <a:rPr lang="en-US" altLang="zh-CN" sz="2600" kern="100" baseline="-25000" dirty="0">
                <a:latin typeface="Times New Roman"/>
                <a:ea typeface="华文细黑"/>
                <a:cs typeface="Courier New"/>
              </a:rPr>
              <a:t>3</a:t>
            </a:r>
            <a:r>
              <a:rPr lang="en-US" altLang="zh-CN" sz="2600" kern="100" dirty="0">
                <a:latin typeface="Times New Roman"/>
                <a:ea typeface="华文细黑"/>
                <a:cs typeface="Courier New"/>
              </a:rPr>
              <a:t>(g)</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Δ</a:t>
            </a:r>
            <a:r>
              <a:rPr lang="en-US" altLang="zh-CN" sz="2600" i="1" kern="100" dirty="0">
                <a:latin typeface="Times New Roman"/>
                <a:ea typeface="华文细黑"/>
                <a:cs typeface="Courier New"/>
              </a:rPr>
              <a:t>H</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92.4 </a:t>
            </a:r>
            <a:r>
              <a:rPr lang="en-US" altLang="zh-CN" sz="2600" kern="100" dirty="0" err="1">
                <a:latin typeface="Times New Roman"/>
                <a:ea typeface="华文细黑"/>
                <a:cs typeface="Courier New"/>
              </a:rPr>
              <a:t>kJ·mol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cs typeface="Courier New"/>
              </a:rPr>
              <a:t>1</a:t>
            </a:r>
            <a:r>
              <a:rPr lang="zh-CN" altLang="zh-CN" sz="2600" kern="100" dirty="0">
                <a:latin typeface="Times New Roman"/>
                <a:ea typeface="华文细黑"/>
                <a:cs typeface="Times New Roman"/>
              </a:rPr>
              <a:t>，下列叙述正确的是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ct val="150000"/>
              </a:lnSpc>
              <a:spcAft>
                <a:spcPts val="0"/>
              </a:spcAft>
              <a:tabLst>
                <a:tab pos="2070735" algn="l"/>
              </a:tabLst>
            </a:pP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达到化学平衡时，若增加容器体积，则正反应速率减小，逆反应</a:t>
            </a:r>
            <a:r>
              <a:rPr lang="zh-CN" altLang="zh-CN" sz="2600" kern="100" dirty="0" smtClean="0">
                <a:latin typeface="Times New Roman"/>
                <a:ea typeface="华文细黑"/>
                <a:cs typeface="Times New Roman"/>
              </a:rPr>
              <a:t>速率</a:t>
            </a:r>
            <a:endParaRPr lang="en-US" altLang="zh-CN" sz="2600" kern="100" dirty="0" smtClean="0">
              <a:latin typeface="Times New Roman"/>
              <a:ea typeface="华文细黑"/>
              <a:cs typeface="Times New Roman"/>
            </a:endParaRPr>
          </a:p>
          <a:p>
            <a:pPr algn="just">
              <a:lnSpc>
                <a:spcPct val="150000"/>
              </a:lnSpc>
              <a:spcAft>
                <a:spcPts val="0"/>
              </a:spcAft>
              <a:tabLst>
                <a:tab pos="2070735" algn="l"/>
              </a:tabLst>
            </a:pPr>
            <a:r>
              <a:rPr lang="en-US" altLang="zh-CN" sz="2600" kern="100" dirty="0">
                <a:latin typeface="Times New Roman"/>
                <a:ea typeface="华文细黑"/>
                <a:cs typeface="Times New Roman"/>
              </a:rPr>
              <a:t> </a:t>
            </a:r>
            <a:r>
              <a:rPr lang="en-US" altLang="zh-CN" sz="2600" kern="100" dirty="0" smtClean="0">
                <a:latin typeface="Times New Roman"/>
                <a:ea typeface="华文细黑"/>
                <a:cs typeface="Times New Roman"/>
              </a:rPr>
              <a:t>  </a:t>
            </a:r>
            <a:r>
              <a:rPr lang="zh-CN" altLang="zh-CN" sz="2600" kern="100" dirty="0" smtClean="0">
                <a:latin typeface="Times New Roman"/>
                <a:ea typeface="华文细黑"/>
                <a:cs typeface="Times New Roman"/>
              </a:rPr>
              <a:t>增大</a:t>
            </a:r>
            <a:endParaRPr lang="zh-CN" altLang="zh-CN" sz="2600" kern="100" dirty="0">
              <a:latin typeface="宋体"/>
              <a:cs typeface="Courier New"/>
            </a:endParaRPr>
          </a:p>
          <a:p>
            <a:pPr algn="just">
              <a:lnSpc>
                <a:spcPct val="150000"/>
              </a:lnSpc>
              <a:spcAft>
                <a:spcPts val="0"/>
              </a:spcAft>
              <a:tabLst>
                <a:tab pos="2070735" algn="l"/>
              </a:tabLs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若单位时间内生成</a:t>
            </a:r>
            <a:r>
              <a:rPr lang="en-US" altLang="zh-CN" sz="2600" i="1" kern="100" dirty="0">
                <a:latin typeface="Times New Roman"/>
                <a:ea typeface="华文细黑"/>
                <a:cs typeface="Courier New"/>
              </a:rPr>
              <a:t>x</a:t>
            </a:r>
            <a:r>
              <a:rPr lang="en-US" altLang="zh-CN" sz="2600" kern="100" dirty="0">
                <a:latin typeface="Times New Roman"/>
                <a:ea typeface="华文细黑"/>
                <a:cs typeface="Courier New"/>
              </a:rPr>
              <a:t> </a:t>
            </a:r>
            <a:r>
              <a:rPr lang="en-US" altLang="zh-CN" sz="2600" kern="100" dirty="0" err="1">
                <a:latin typeface="Times New Roman"/>
                <a:ea typeface="华文细黑"/>
                <a:cs typeface="Courier New"/>
              </a:rPr>
              <a:t>mol</a:t>
            </a:r>
            <a:r>
              <a:rPr lang="en-US" altLang="zh-CN" sz="2600" kern="100" dirty="0">
                <a:latin typeface="Times New Roman"/>
                <a:ea typeface="华文细黑"/>
                <a:cs typeface="Courier New"/>
              </a:rPr>
              <a:t> N</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的同时，消耗</a:t>
            </a:r>
            <a:r>
              <a:rPr lang="en-US" altLang="zh-CN" sz="2600" kern="100" dirty="0">
                <a:latin typeface="Times New Roman"/>
                <a:ea typeface="华文细黑"/>
                <a:cs typeface="Courier New"/>
              </a:rPr>
              <a:t>2</a:t>
            </a:r>
            <a:r>
              <a:rPr lang="en-US" altLang="zh-CN" sz="2600" i="1" kern="100" dirty="0">
                <a:latin typeface="Times New Roman"/>
                <a:ea typeface="华文细黑"/>
                <a:cs typeface="Courier New"/>
              </a:rPr>
              <a:t>x</a:t>
            </a:r>
            <a:r>
              <a:rPr lang="en-US" altLang="zh-CN" sz="2600" kern="100" dirty="0">
                <a:latin typeface="Times New Roman"/>
                <a:ea typeface="华文细黑"/>
                <a:cs typeface="Courier New"/>
              </a:rPr>
              <a:t> </a:t>
            </a:r>
            <a:r>
              <a:rPr lang="en-US" altLang="zh-CN" sz="2600" kern="100" dirty="0" err="1">
                <a:latin typeface="Times New Roman"/>
                <a:ea typeface="华文细黑"/>
                <a:cs typeface="Courier New"/>
              </a:rPr>
              <a:t>mol</a:t>
            </a:r>
            <a:r>
              <a:rPr lang="en-US" altLang="zh-CN" sz="2600" kern="100" dirty="0">
                <a:latin typeface="Times New Roman"/>
                <a:ea typeface="华文细黑"/>
                <a:cs typeface="Courier New"/>
              </a:rPr>
              <a:t> 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，则反应达到</a:t>
            </a:r>
            <a:r>
              <a:rPr lang="zh-CN" altLang="zh-CN" sz="2600" kern="100" dirty="0" smtClean="0">
                <a:latin typeface="Times New Roman"/>
                <a:ea typeface="华文细黑"/>
                <a:cs typeface="Times New Roman"/>
              </a:rPr>
              <a:t>平衡</a:t>
            </a:r>
            <a:r>
              <a:rPr lang="en-US" altLang="zh-CN" sz="2600" kern="100" dirty="0" smtClean="0">
                <a:latin typeface="Times New Roman"/>
                <a:ea typeface="华文细黑"/>
                <a:cs typeface="Times New Roman"/>
              </a:rPr>
              <a:t>  </a:t>
            </a:r>
          </a:p>
          <a:p>
            <a:pPr algn="just">
              <a:lnSpc>
                <a:spcPct val="150000"/>
              </a:lnSpc>
              <a:spcAft>
                <a:spcPts val="0"/>
              </a:spcAft>
              <a:tabLst>
                <a:tab pos="2070735" algn="l"/>
              </a:tabLst>
            </a:pPr>
            <a:r>
              <a:rPr lang="en-US" altLang="zh-CN" sz="2600" kern="100" dirty="0">
                <a:latin typeface="Times New Roman"/>
                <a:ea typeface="华文细黑"/>
                <a:cs typeface="Times New Roman"/>
              </a:rPr>
              <a:t> </a:t>
            </a:r>
            <a:r>
              <a:rPr lang="en-US" altLang="zh-CN" sz="2600" kern="100" dirty="0" smtClean="0">
                <a:latin typeface="Times New Roman"/>
                <a:ea typeface="华文细黑"/>
                <a:cs typeface="Times New Roman"/>
              </a:rPr>
              <a:t>   </a:t>
            </a:r>
            <a:r>
              <a:rPr lang="zh-CN" altLang="zh-CN" sz="2600" kern="100" dirty="0" smtClean="0">
                <a:latin typeface="Times New Roman"/>
                <a:ea typeface="华文细黑"/>
                <a:cs typeface="Times New Roman"/>
              </a:rPr>
              <a:t>状态</a:t>
            </a:r>
            <a:endParaRPr lang="zh-CN" altLang="zh-CN" sz="2600" kern="100" dirty="0">
              <a:latin typeface="宋体"/>
              <a:cs typeface="Courier New"/>
            </a:endParaRPr>
          </a:p>
          <a:p>
            <a:pPr algn="just">
              <a:lnSpc>
                <a:spcPct val="150000"/>
              </a:lnSpc>
              <a:spcAft>
                <a:spcPts val="0"/>
              </a:spcAft>
              <a:tabLst>
                <a:tab pos="2070735" algn="l"/>
              </a:tabLst>
            </a:pP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达到化学平衡时，</a:t>
            </a:r>
            <a:r>
              <a:rPr lang="en-US" altLang="zh-CN" sz="2600" kern="100" dirty="0">
                <a:latin typeface="Times New Roman"/>
                <a:ea typeface="华文细黑"/>
                <a:cs typeface="Courier New"/>
              </a:rPr>
              <a:t>2</a:t>
            </a:r>
            <a:r>
              <a:rPr lang="en-US" altLang="zh-CN" sz="2600" i="1" kern="100" dirty="0">
                <a:latin typeface="Book Antiqua"/>
                <a:ea typeface="华文细黑"/>
                <a:cs typeface="Times New Roman"/>
              </a:rPr>
              <a:t>v</a:t>
            </a:r>
            <a:r>
              <a:rPr lang="zh-CN" altLang="zh-CN" sz="2600" kern="100" baseline="-25000" dirty="0">
                <a:latin typeface="Times New Roman"/>
                <a:ea typeface="华文细黑"/>
                <a:cs typeface="Times New Roman"/>
              </a:rPr>
              <a:t>正</a:t>
            </a:r>
            <a:r>
              <a:rPr lang="en-US" altLang="zh-CN" sz="2600" kern="100" dirty="0">
                <a:latin typeface="Times New Roman"/>
                <a:ea typeface="华文细黑"/>
                <a:cs typeface="Courier New"/>
              </a:rPr>
              <a:t>(H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3</a:t>
            </a:r>
            <a:r>
              <a:rPr lang="en-US" altLang="zh-CN" sz="2600" i="1" kern="100" dirty="0">
                <a:latin typeface="Book Antiqua"/>
                <a:ea typeface="华文细黑"/>
                <a:cs typeface="Times New Roman"/>
              </a:rPr>
              <a:t>v</a:t>
            </a:r>
            <a:r>
              <a:rPr lang="zh-CN" altLang="zh-CN" sz="2600" kern="100" baseline="-25000" dirty="0">
                <a:latin typeface="Times New Roman"/>
                <a:ea typeface="华文细黑"/>
                <a:cs typeface="Times New Roman"/>
              </a:rPr>
              <a:t>逆</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3</a:t>
            </a:r>
            <a:r>
              <a:rPr lang="en-US" altLang="zh-CN" sz="2600" kern="100" dirty="0">
                <a:latin typeface="Times New Roman"/>
                <a:ea typeface="华文细黑"/>
                <a:cs typeface="Courier New"/>
              </a:rPr>
              <a:t>)</a:t>
            </a:r>
            <a:endParaRPr lang="zh-CN" altLang="zh-CN" sz="2600" kern="100" dirty="0">
              <a:latin typeface="宋体"/>
              <a:cs typeface="Courier New"/>
            </a:endParaRPr>
          </a:p>
          <a:p>
            <a:pPr>
              <a:lnSpc>
                <a:spcPct val="150000"/>
              </a:lnSpc>
            </a:pPr>
            <a:r>
              <a:rPr lang="en-US" altLang="zh-CN" sz="2600" kern="100" dirty="0">
                <a:latin typeface="Times New Roman"/>
                <a:ea typeface="华文细黑"/>
              </a:rPr>
              <a:t>D.</a:t>
            </a:r>
            <a:r>
              <a:rPr lang="zh-CN" altLang="zh-CN" sz="2600" kern="100" dirty="0">
                <a:latin typeface="Times New Roman"/>
                <a:ea typeface="华文细黑"/>
                <a:cs typeface="Times New Roman"/>
              </a:rPr>
              <a:t>加入催化剂，正反应速率增大，逆反应速率不变</a:t>
            </a:r>
            <a:endParaRPr lang="zh-CN" altLang="zh-CN" sz="26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73600241"/>
              </p:ext>
            </p:extLst>
          </p:nvPr>
        </p:nvGraphicFramePr>
        <p:xfrm>
          <a:off x="5061917" y="930172"/>
          <a:ext cx="2257425" cy="838200"/>
        </p:xfrm>
        <a:graphic>
          <a:graphicData uri="http://schemas.openxmlformats.org/presentationml/2006/ole">
            <mc:AlternateContent xmlns:mc="http://schemas.openxmlformats.org/markup-compatibility/2006">
              <mc:Choice xmlns:v="urn:schemas-microsoft-com:vml" Requires="v">
                <p:oleObj spid="_x0000_s267304" name="Document" r:id="rId17" imgW="2263352" imgH="837138" progId="Word.Document.8">
                  <p:embed/>
                </p:oleObj>
              </mc:Choice>
              <mc:Fallback>
                <p:oleObj name="Document" r:id="rId17" imgW="2263352" imgH="837138" progId="Word.Document.8">
                  <p:embed/>
                  <p:pic>
                    <p:nvPicPr>
                      <p:cNvPr id="0" name="对象 2"/>
                      <p:cNvPicPr>
                        <a:picLocks noChangeAspect="1" noChangeArrowheads="1"/>
                      </p:cNvPicPr>
                      <p:nvPr/>
                    </p:nvPicPr>
                    <p:blipFill>
                      <a:blip r:embed="rId18"/>
                      <a:srcRect/>
                      <a:stretch>
                        <a:fillRect/>
                      </a:stretch>
                    </p:blipFill>
                    <p:spPr bwMode="auto">
                      <a:xfrm>
                        <a:off x="5061917" y="930172"/>
                        <a:ext cx="22574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774001" y="1269554"/>
            <a:ext cx="10793813" cy="3970318"/>
          </a:xfrm>
          <a:prstGeom prst="rect">
            <a:avLst/>
          </a:prstGeom>
        </p:spPr>
        <p:txBody>
          <a:bodyPr>
            <a:spAutoFit/>
          </a:bodyPr>
          <a:lstStyle/>
          <a:p>
            <a:pPr>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平衡浓度之比为</a:t>
            </a:r>
            <a:r>
              <a:rPr lang="en-US" altLang="zh-CN" sz="2800" kern="100" dirty="0">
                <a:latin typeface="Times New Roman"/>
                <a:ea typeface="华文细黑"/>
              </a:rPr>
              <a:t>1</a:t>
            </a:r>
            <a:r>
              <a:rPr lang="en-US" altLang="zh-CN" sz="2800" kern="100" dirty="0">
                <a:latin typeface="宋体"/>
                <a:ea typeface="华文细黑"/>
                <a:cs typeface="Times New Roman"/>
              </a:rPr>
              <a:t>∶</a:t>
            </a:r>
            <a:r>
              <a:rPr lang="en-US" altLang="zh-CN" sz="2800" kern="100" dirty="0">
                <a:latin typeface="Times New Roman"/>
                <a:ea typeface="华文细黑"/>
              </a:rPr>
              <a:t>3</a:t>
            </a:r>
            <a:r>
              <a:rPr lang="zh-CN" altLang="zh-CN" sz="2800" kern="100" dirty="0">
                <a:latin typeface="Times New Roman"/>
                <a:ea typeface="华文细黑"/>
                <a:cs typeface="Times New Roman"/>
              </a:rPr>
              <a:t>，转化浓度亦为</a:t>
            </a:r>
            <a:r>
              <a:rPr lang="en-US" altLang="zh-CN" sz="2800" kern="100" dirty="0">
                <a:latin typeface="Times New Roman"/>
                <a:ea typeface="华文细黑"/>
              </a:rPr>
              <a:t>1</a:t>
            </a:r>
            <a:r>
              <a:rPr lang="en-US" altLang="zh-CN" sz="2800" kern="100" dirty="0">
                <a:latin typeface="宋体"/>
                <a:ea typeface="华文细黑"/>
                <a:cs typeface="Times New Roman"/>
              </a:rPr>
              <a:t>∶</a:t>
            </a:r>
            <a:r>
              <a:rPr lang="en-US" altLang="zh-CN" sz="2800" kern="100" dirty="0">
                <a:latin typeface="Times New Roman"/>
                <a:ea typeface="华文细黑"/>
              </a:rPr>
              <a:t>3</a:t>
            </a:r>
            <a:r>
              <a:rPr lang="zh-CN" altLang="zh-CN" sz="2800" kern="100" dirty="0">
                <a:latin typeface="Times New Roman"/>
                <a:ea typeface="华文细黑"/>
                <a:cs typeface="Times New Roman"/>
              </a:rPr>
              <a:t>，故</a:t>
            </a:r>
            <a:r>
              <a:rPr lang="en-US" altLang="zh-CN" sz="2800" i="1" kern="100" dirty="0">
                <a:latin typeface="Times New Roman"/>
                <a:ea typeface="华文细黑"/>
              </a:rPr>
              <a:t>c</a:t>
            </a:r>
            <a:r>
              <a:rPr lang="en-US" altLang="zh-CN" sz="2800" kern="100" baseline="-25000" dirty="0">
                <a:latin typeface="Times New Roman"/>
                <a:ea typeface="华文细黑"/>
              </a:rPr>
              <a:t>1</a:t>
            </a:r>
            <a:r>
              <a:rPr lang="en-US" altLang="zh-CN" sz="2800" kern="100" dirty="0">
                <a:latin typeface="宋体"/>
                <a:ea typeface="华文细黑"/>
                <a:cs typeface="Times New Roman"/>
              </a:rPr>
              <a:t>∶</a:t>
            </a:r>
            <a:r>
              <a:rPr lang="en-US" altLang="zh-CN" sz="2800" i="1" kern="100" dirty="0">
                <a:latin typeface="Times New Roman"/>
                <a:ea typeface="华文细黑"/>
              </a:rPr>
              <a:t>c</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1</a:t>
            </a:r>
            <a:r>
              <a:rPr lang="en-US" altLang="zh-CN" sz="2800" kern="100" dirty="0">
                <a:latin typeface="宋体"/>
                <a:ea typeface="华文细黑"/>
                <a:cs typeface="Times New Roman"/>
              </a:rPr>
              <a:t>∶</a:t>
            </a:r>
            <a:r>
              <a:rPr lang="en-US" altLang="zh-CN" sz="2800" kern="100" dirty="0">
                <a:latin typeface="Times New Roman"/>
                <a:ea typeface="华文细黑"/>
              </a:rPr>
              <a:t>3</a:t>
            </a:r>
            <a:r>
              <a:rPr lang="zh-CN" altLang="zh-CN" sz="2800" kern="100" dirty="0">
                <a:latin typeface="Times New Roman"/>
                <a:ea typeface="华文细黑"/>
                <a:cs typeface="Times New Roman"/>
              </a:rPr>
              <a:t>，</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不正确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kern="100" dirty="0" smtClean="0">
                <a:latin typeface="Times New Roman"/>
                <a:ea typeface="华文细黑"/>
                <a:cs typeface="Times New Roman"/>
              </a:rPr>
              <a:t>平衡</a:t>
            </a:r>
            <a:r>
              <a:rPr lang="zh-CN" altLang="zh-CN" sz="2800" kern="100" dirty="0">
                <a:latin typeface="Times New Roman"/>
                <a:ea typeface="华文细黑"/>
                <a:cs typeface="Times New Roman"/>
              </a:rPr>
              <a:t>时</a:t>
            </a:r>
            <a:r>
              <a:rPr lang="en-US" altLang="zh-CN" sz="2800" kern="100" dirty="0">
                <a:latin typeface="Times New Roman"/>
                <a:ea typeface="华文细黑"/>
              </a:rPr>
              <a:t>Y</a:t>
            </a:r>
            <a:r>
              <a:rPr lang="zh-CN" altLang="zh-CN" sz="2800" kern="100" dirty="0">
                <a:latin typeface="Times New Roman"/>
                <a:ea typeface="华文细黑"/>
                <a:cs typeface="Times New Roman"/>
              </a:rPr>
              <a:t>生成表示逆反应速率，</a:t>
            </a:r>
            <a:r>
              <a:rPr lang="en-US" altLang="zh-CN" sz="2800" kern="100" dirty="0">
                <a:latin typeface="Times New Roman"/>
                <a:ea typeface="华文细黑"/>
              </a:rPr>
              <a:t>Z</a:t>
            </a:r>
            <a:r>
              <a:rPr lang="zh-CN" altLang="zh-CN" sz="2800" kern="100" dirty="0">
                <a:latin typeface="Times New Roman"/>
                <a:ea typeface="华文细黑"/>
                <a:cs typeface="Times New Roman"/>
              </a:rPr>
              <a:t>生成表示正反应速率且</a:t>
            </a:r>
            <a:r>
              <a:rPr lang="en-US" altLang="zh-CN" sz="2800" i="1" kern="100" dirty="0" err="1">
                <a:latin typeface="Book Antiqua"/>
                <a:ea typeface="华文细黑"/>
                <a:cs typeface="Times New Roman"/>
              </a:rPr>
              <a:t>v</a:t>
            </a:r>
            <a:r>
              <a:rPr lang="en-US" altLang="zh-CN" sz="2800" kern="100" baseline="-25000" dirty="0" err="1">
                <a:latin typeface="Times New Roman"/>
                <a:ea typeface="华文细黑"/>
              </a:rPr>
              <a:t>Y</a:t>
            </a:r>
            <a:r>
              <a:rPr lang="en-US" altLang="zh-CN" sz="2800" kern="100" dirty="0">
                <a:latin typeface="Times New Roman"/>
                <a:ea typeface="华文细黑"/>
              </a:rPr>
              <a:t>(</a:t>
            </a:r>
            <a:r>
              <a:rPr lang="zh-CN" altLang="zh-CN" sz="2800" kern="100" dirty="0">
                <a:latin typeface="Times New Roman"/>
                <a:ea typeface="华文细黑"/>
                <a:cs typeface="Times New Roman"/>
              </a:rPr>
              <a:t>生成</a:t>
            </a:r>
            <a:r>
              <a:rPr lang="en-US" altLang="zh-CN" sz="2800" kern="100" dirty="0">
                <a:latin typeface="Times New Roman"/>
                <a:ea typeface="华文细黑"/>
              </a:rPr>
              <a:t>)</a:t>
            </a:r>
            <a:r>
              <a:rPr lang="en-US" altLang="zh-CN" sz="2800" kern="100" dirty="0">
                <a:latin typeface="宋体"/>
                <a:ea typeface="华文细黑"/>
                <a:cs typeface="Times New Roman"/>
              </a:rPr>
              <a:t>∶</a:t>
            </a:r>
            <a:r>
              <a:rPr lang="en-US" altLang="zh-CN" sz="2800" i="1" kern="100" dirty="0" err="1">
                <a:latin typeface="Book Antiqua"/>
                <a:ea typeface="华文细黑"/>
                <a:cs typeface="Times New Roman"/>
              </a:rPr>
              <a:t>v</a:t>
            </a:r>
            <a:r>
              <a:rPr lang="en-US" altLang="zh-CN" sz="2800" kern="100" baseline="-25000" dirty="0" err="1">
                <a:latin typeface="Times New Roman"/>
                <a:ea typeface="华文细黑"/>
              </a:rPr>
              <a:t>Z</a:t>
            </a:r>
            <a:r>
              <a:rPr lang="en-US" altLang="zh-CN" sz="2800" kern="100" dirty="0">
                <a:latin typeface="Times New Roman"/>
                <a:ea typeface="华文细黑"/>
              </a:rPr>
              <a:t>(</a:t>
            </a:r>
            <a:r>
              <a:rPr lang="zh-CN" altLang="zh-CN" sz="2800" kern="100" dirty="0">
                <a:latin typeface="Times New Roman"/>
                <a:ea typeface="华文细黑"/>
                <a:cs typeface="Times New Roman"/>
              </a:rPr>
              <a:t>生成</a:t>
            </a:r>
            <a:r>
              <a:rPr lang="en-US" altLang="zh-CN" sz="2800" kern="100" dirty="0">
                <a:latin typeface="Times New Roman"/>
                <a:ea typeface="华文细黑"/>
              </a:rPr>
              <a:t>)</a:t>
            </a:r>
            <a:r>
              <a:rPr lang="zh-CN" altLang="zh-CN" sz="2800" kern="100" dirty="0">
                <a:latin typeface="Times New Roman"/>
                <a:ea typeface="华文细黑"/>
                <a:cs typeface="Times New Roman"/>
              </a:rPr>
              <a:t>应为</a:t>
            </a:r>
            <a:r>
              <a:rPr lang="en-US" altLang="zh-CN" sz="2800" kern="100" dirty="0">
                <a:latin typeface="Times New Roman"/>
                <a:ea typeface="华文细黑"/>
              </a:rPr>
              <a:t>3</a:t>
            </a:r>
            <a:r>
              <a:rPr lang="en-US" altLang="zh-CN" sz="2800" kern="100" dirty="0">
                <a:latin typeface="宋体"/>
                <a:ea typeface="华文细黑"/>
                <a:cs typeface="Times New Roman"/>
              </a:rPr>
              <a:t>∶</a:t>
            </a:r>
            <a:r>
              <a:rPr lang="en-US" altLang="zh-CN" sz="2800" kern="1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不正确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可逆反应的特点可知</a:t>
            </a:r>
            <a:r>
              <a:rPr lang="en-US" altLang="zh-CN" sz="2800" kern="100" dirty="0">
                <a:latin typeface="Times New Roman"/>
                <a:ea typeface="华文细黑"/>
              </a:rPr>
              <a:t>0&lt;</a:t>
            </a:r>
            <a:r>
              <a:rPr lang="en-US" altLang="zh-CN" sz="2800" i="1" kern="100" dirty="0">
                <a:latin typeface="Times New Roman"/>
                <a:ea typeface="华文细黑"/>
              </a:rPr>
              <a:t>c</a:t>
            </a:r>
            <a:r>
              <a:rPr lang="en-US" altLang="zh-CN" sz="2800" kern="100" baseline="-25000" dirty="0">
                <a:latin typeface="Times New Roman"/>
                <a:ea typeface="华文细黑"/>
              </a:rPr>
              <a:t>1</a:t>
            </a:r>
            <a:r>
              <a:rPr lang="en-US" altLang="zh-CN" sz="2800" kern="100" dirty="0">
                <a:latin typeface="Times New Roman"/>
                <a:ea typeface="华文细黑"/>
              </a:rPr>
              <a:t>&lt;0.14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tabLst>
                <a:tab pos="2070735" algn="l"/>
              </a:tabLst>
            </a:pPr>
            <a:r>
              <a:rPr lang="zh-CN" altLang="zh-CN" sz="2800" b="1" kern="100" dirty="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D</a:t>
            </a:r>
            <a:endParaRPr lang="zh-CN" altLang="zh-CN" sz="1000" b="1" kern="100" dirty="0">
              <a:solidFill>
                <a:schemeClr val="accent6">
                  <a:lumMod val="75000"/>
                </a:schemeClr>
              </a:solidFill>
              <a:latin typeface="宋体"/>
              <a:cs typeface="Courier New"/>
            </a:endParaRPr>
          </a:p>
        </p:txBody>
      </p:sp>
      <p:sp>
        <p:nvSpPr>
          <p:cNvPr id="3" name="Rectangle 21">
            <a:hlinkClick r:id="rId2" action="ppaction://hlinksldjump"/>
          </p:cNvPr>
          <p:cNvSpPr>
            <a:spLocks noChangeArrowheads="1"/>
          </p:cNvSpPr>
          <p:nvPr/>
        </p:nvSpPr>
        <p:spPr bwMode="auto">
          <a:xfrm>
            <a:off x="991163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41380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89184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13457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1237669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linds(horizontal)">
                                      <p:cBhvr>
                                        <p:cTn id="19" dur="75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矩形 19"/>
          <p:cNvSpPr/>
          <p:nvPr/>
        </p:nvSpPr>
        <p:spPr>
          <a:xfrm>
            <a:off x="551752" y="909514"/>
            <a:ext cx="11232086" cy="5293757"/>
          </a:xfrm>
          <a:prstGeom prst="rect">
            <a:avLst/>
          </a:prstGeom>
        </p:spPr>
        <p:txBody>
          <a:bodyPr>
            <a:spAutoFit/>
          </a:bodyPr>
          <a:lstStyle/>
          <a:p>
            <a:pPr>
              <a:lnSpc>
                <a:spcPct val="130000"/>
              </a:lnSpc>
            </a:pPr>
            <a:r>
              <a:rPr lang="zh-CN" altLang="zh-CN" sz="2600" b="1" kern="100" dirty="0" smtClean="0">
                <a:solidFill>
                  <a:srgbClr val="0000FF"/>
                </a:solidFill>
                <a:latin typeface="Times New Roman"/>
                <a:cs typeface="Times New Roman"/>
              </a:rPr>
              <a:t>解析</a:t>
            </a:r>
            <a:r>
              <a:rPr lang="zh-CN" altLang="zh-CN" sz="2600" b="1" kern="100" dirty="0">
                <a:solidFill>
                  <a:srgbClr val="0000FF"/>
                </a:solidFill>
                <a:latin typeface="Times New Roman"/>
                <a:cs typeface="Times New Roman"/>
              </a:rPr>
              <a:t>　</a:t>
            </a:r>
            <a:r>
              <a:rPr lang="en-US" altLang="zh-CN" sz="2600" kern="100" dirty="0">
                <a:latin typeface="Times New Roman"/>
                <a:ea typeface="华文细黑"/>
              </a:rPr>
              <a:t>A</a:t>
            </a:r>
            <a:r>
              <a:rPr lang="zh-CN" altLang="zh-CN" sz="2600" kern="100" dirty="0">
                <a:latin typeface="Times New Roman"/>
                <a:ea typeface="华文细黑"/>
                <a:cs typeface="Times New Roman"/>
              </a:rPr>
              <a:t>项，达到化学平衡时，若增加容器体积即减小压强，正逆反应速率都减小，故</a:t>
            </a:r>
            <a:r>
              <a:rPr lang="en-US" altLang="zh-CN" sz="2600" kern="100" dirty="0">
                <a:latin typeface="Times New Roman"/>
                <a:ea typeface="华文细黑"/>
              </a:rPr>
              <a:t>A</a:t>
            </a:r>
            <a:r>
              <a:rPr lang="zh-CN" altLang="zh-CN" sz="2600" kern="100" dirty="0">
                <a:latin typeface="Times New Roman"/>
                <a:ea typeface="华文细黑"/>
                <a:cs typeface="Times New Roman"/>
              </a:rPr>
              <a:t>错误</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nSpc>
                <a:spcPct val="130000"/>
              </a:lnSpc>
            </a:pPr>
            <a:r>
              <a:rPr lang="en-US" altLang="zh-CN" sz="2600" kern="100" dirty="0" smtClean="0">
                <a:latin typeface="Times New Roman"/>
                <a:ea typeface="华文细黑"/>
              </a:rPr>
              <a:t>B</a:t>
            </a:r>
            <a:r>
              <a:rPr lang="zh-CN" altLang="zh-CN" sz="2600" kern="100" dirty="0">
                <a:latin typeface="Times New Roman"/>
                <a:ea typeface="华文细黑"/>
                <a:cs typeface="Times New Roman"/>
              </a:rPr>
              <a:t>项，若单位时间内生成</a:t>
            </a:r>
            <a:r>
              <a:rPr lang="en-US" altLang="zh-CN" sz="2600" i="1" kern="100" dirty="0">
                <a:latin typeface="Times New Roman"/>
                <a:ea typeface="华文细黑"/>
              </a:rPr>
              <a:t>x</a:t>
            </a:r>
            <a:r>
              <a:rPr lang="en-US" altLang="zh-CN" sz="2600" kern="100" dirty="0">
                <a:latin typeface="Times New Roman"/>
                <a:ea typeface="华文细黑"/>
              </a:rPr>
              <a:t> </a:t>
            </a:r>
            <a:r>
              <a:rPr lang="en-US" altLang="zh-CN" sz="2600" kern="100" dirty="0" err="1">
                <a:latin typeface="Times New Roman"/>
                <a:ea typeface="华文细黑"/>
              </a:rPr>
              <a:t>mol</a:t>
            </a:r>
            <a:r>
              <a:rPr lang="en-US" altLang="zh-CN" sz="2600" kern="100" dirty="0">
                <a:latin typeface="Times New Roman"/>
                <a:ea typeface="华文细黑"/>
              </a:rPr>
              <a:t> N</a:t>
            </a:r>
            <a:r>
              <a:rPr lang="en-US" altLang="zh-CN" sz="2600" kern="100" baseline="-25000" dirty="0">
                <a:latin typeface="Times New Roman"/>
                <a:ea typeface="华文细黑"/>
              </a:rPr>
              <a:t>2</a:t>
            </a:r>
            <a:r>
              <a:rPr lang="zh-CN" altLang="zh-CN" sz="2600" kern="100" dirty="0">
                <a:latin typeface="Times New Roman"/>
                <a:ea typeface="华文细黑"/>
                <a:cs typeface="Times New Roman"/>
              </a:rPr>
              <a:t>的同时，消耗</a:t>
            </a:r>
            <a:r>
              <a:rPr lang="en-US" altLang="zh-CN" sz="2600" kern="100" dirty="0">
                <a:latin typeface="Times New Roman"/>
                <a:ea typeface="华文细黑"/>
              </a:rPr>
              <a:t>2</a:t>
            </a:r>
            <a:r>
              <a:rPr lang="en-US" altLang="zh-CN" sz="2600" i="1" kern="100" dirty="0">
                <a:latin typeface="Times New Roman"/>
                <a:ea typeface="华文细黑"/>
              </a:rPr>
              <a:t>x</a:t>
            </a:r>
            <a:r>
              <a:rPr lang="en-US" altLang="zh-CN" sz="2600" kern="100" dirty="0">
                <a:latin typeface="Times New Roman"/>
                <a:ea typeface="华文细黑"/>
              </a:rPr>
              <a:t> </a:t>
            </a:r>
            <a:r>
              <a:rPr lang="en-US" altLang="zh-CN" sz="2600" kern="100" dirty="0" err="1">
                <a:latin typeface="Times New Roman"/>
                <a:ea typeface="华文细黑"/>
              </a:rPr>
              <a:t>mol</a:t>
            </a:r>
            <a:r>
              <a:rPr lang="en-US" altLang="zh-CN" sz="2600" kern="100" dirty="0">
                <a:latin typeface="Times New Roman"/>
                <a:ea typeface="华文细黑"/>
              </a:rPr>
              <a:t> NH</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，表示的都是逆反应速率，无法判断正逆反应速率是否相等，故</a:t>
            </a:r>
            <a:r>
              <a:rPr lang="en-US" altLang="zh-CN" sz="2600" kern="100" dirty="0">
                <a:latin typeface="Times New Roman"/>
                <a:ea typeface="华文细黑"/>
              </a:rPr>
              <a:t>B</a:t>
            </a:r>
            <a:r>
              <a:rPr lang="zh-CN" altLang="zh-CN" sz="2600" kern="100" dirty="0">
                <a:latin typeface="Times New Roman"/>
                <a:ea typeface="华文细黑"/>
                <a:cs typeface="Times New Roman"/>
              </a:rPr>
              <a:t>错误</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nSpc>
                <a:spcPct val="130000"/>
              </a:lnSpc>
            </a:pPr>
            <a:r>
              <a:rPr lang="en-US" altLang="zh-CN" sz="2600" kern="100" dirty="0" smtClean="0">
                <a:latin typeface="Times New Roman"/>
                <a:ea typeface="华文细黑"/>
              </a:rPr>
              <a:t>C</a:t>
            </a:r>
            <a:r>
              <a:rPr lang="zh-CN" altLang="zh-CN" sz="2600" kern="100" dirty="0">
                <a:latin typeface="Times New Roman"/>
                <a:ea typeface="华文细黑"/>
                <a:cs typeface="Times New Roman"/>
              </a:rPr>
              <a:t>项，化学反应中反应速率之比等于化学计量数之比，根据化学方程式可知</a:t>
            </a:r>
            <a:r>
              <a:rPr lang="en-US" altLang="zh-CN" sz="2600" kern="100" dirty="0">
                <a:latin typeface="Times New Roman"/>
                <a:ea typeface="华文细黑"/>
              </a:rPr>
              <a:t>2</a:t>
            </a:r>
            <a:r>
              <a:rPr lang="en-US" altLang="zh-CN" sz="2600" i="1" kern="100" dirty="0">
                <a:latin typeface="Book Antiqua"/>
                <a:ea typeface="华文细黑"/>
                <a:cs typeface="Times New Roman"/>
              </a:rPr>
              <a:t>v</a:t>
            </a:r>
            <a:r>
              <a:rPr lang="zh-CN" altLang="zh-CN" sz="2600" kern="100" baseline="-25000" dirty="0">
                <a:latin typeface="Times New Roman"/>
                <a:ea typeface="华文细黑"/>
                <a:cs typeface="Times New Roman"/>
              </a:rPr>
              <a:t>正</a:t>
            </a:r>
            <a:r>
              <a:rPr lang="en-US" altLang="zh-CN" sz="2600" kern="100" dirty="0">
                <a:latin typeface="Times New Roman"/>
                <a:ea typeface="华文细黑"/>
              </a:rPr>
              <a:t>(H</a:t>
            </a:r>
            <a:r>
              <a:rPr lang="en-US" altLang="zh-CN" sz="2600" kern="100" baseline="-25000" dirty="0">
                <a:latin typeface="Times New Roman"/>
                <a:ea typeface="华文细黑"/>
              </a:rPr>
              <a:t>2</a:t>
            </a:r>
            <a:r>
              <a:rPr lang="en-US" altLang="zh-CN" sz="2600" kern="100" dirty="0">
                <a:latin typeface="Times New Roman"/>
                <a:ea typeface="华文细黑"/>
              </a:rPr>
              <a:t>)</a:t>
            </a:r>
            <a:r>
              <a:rPr lang="zh-CN" altLang="zh-CN" sz="2600" kern="100" dirty="0">
                <a:latin typeface="Times New Roman"/>
                <a:ea typeface="华文细黑"/>
                <a:cs typeface="Times New Roman"/>
              </a:rPr>
              <a:t>＝</a:t>
            </a:r>
            <a:r>
              <a:rPr lang="en-US" altLang="zh-CN" sz="2600" kern="100" dirty="0">
                <a:latin typeface="Times New Roman"/>
                <a:ea typeface="华文细黑"/>
              </a:rPr>
              <a:t>3</a:t>
            </a:r>
            <a:r>
              <a:rPr lang="en-US" altLang="zh-CN" sz="2600" i="1" kern="100" dirty="0">
                <a:latin typeface="Book Antiqua"/>
                <a:ea typeface="华文细黑"/>
                <a:cs typeface="Times New Roman"/>
              </a:rPr>
              <a:t>v</a:t>
            </a:r>
            <a:r>
              <a:rPr lang="zh-CN" altLang="zh-CN" sz="2600" kern="100" baseline="-25000" dirty="0">
                <a:latin typeface="Times New Roman"/>
                <a:ea typeface="华文细黑"/>
                <a:cs typeface="Times New Roman"/>
              </a:rPr>
              <a:t>正</a:t>
            </a:r>
            <a:r>
              <a:rPr lang="en-US" altLang="zh-CN" sz="2600" kern="100" dirty="0">
                <a:latin typeface="Times New Roman"/>
                <a:ea typeface="华文细黑"/>
              </a:rPr>
              <a:t>(NH</a:t>
            </a:r>
            <a:r>
              <a:rPr lang="en-US" altLang="zh-CN" sz="2600" kern="100" baseline="-25000" dirty="0">
                <a:latin typeface="Times New Roman"/>
                <a:ea typeface="华文细黑"/>
              </a:rPr>
              <a:t>3</a:t>
            </a:r>
            <a:r>
              <a:rPr lang="en-US" altLang="zh-CN" sz="2600" kern="100" dirty="0">
                <a:latin typeface="Times New Roman"/>
                <a:ea typeface="华文细黑"/>
              </a:rPr>
              <a:t>)</a:t>
            </a:r>
            <a:r>
              <a:rPr lang="zh-CN" altLang="zh-CN" sz="2600" kern="100" dirty="0">
                <a:latin typeface="Times New Roman"/>
                <a:ea typeface="华文细黑"/>
                <a:cs typeface="Times New Roman"/>
              </a:rPr>
              <a:t>，</a:t>
            </a:r>
            <a:r>
              <a:rPr lang="en-US" altLang="zh-CN" sz="2600" kern="100" dirty="0">
                <a:latin typeface="Times New Roman"/>
                <a:ea typeface="华文细黑"/>
              </a:rPr>
              <a:t>3</a:t>
            </a:r>
            <a:r>
              <a:rPr lang="en-US" altLang="zh-CN" sz="2600" i="1" kern="100" dirty="0">
                <a:latin typeface="Book Antiqua"/>
                <a:ea typeface="华文细黑"/>
                <a:cs typeface="Times New Roman"/>
              </a:rPr>
              <a:t>v</a:t>
            </a:r>
            <a:r>
              <a:rPr lang="zh-CN" altLang="zh-CN" sz="2600" kern="100" baseline="-25000" dirty="0">
                <a:latin typeface="Times New Roman"/>
                <a:ea typeface="华文细黑"/>
                <a:cs typeface="Times New Roman"/>
              </a:rPr>
              <a:t>正</a:t>
            </a:r>
            <a:r>
              <a:rPr lang="en-US" altLang="zh-CN" sz="2600" kern="100" dirty="0">
                <a:latin typeface="Times New Roman"/>
                <a:ea typeface="华文细黑"/>
              </a:rPr>
              <a:t>(NH</a:t>
            </a:r>
            <a:r>
              <a:rPr lang="en-US" altLang="zh-CN" sz="2600" kern="100" baseline="-25000" dirty="0">
                <a:latin typeface="Times New Roman"/>
                <a:ea typeface="华文细黑"/>
              </a:rPr>
              <a:t>3</a:t>
            </a:r>
            <a:r>
              <a:rPr lang="en-US" altLang="zh-CN" sz="2600" kern="100" dirty="0">
                <a:latin typeface="Times New Roman"/>
                <a:ea typeface="华文细黑"/>
              </a:rPr>
              <a:t>)</a:t>
            </a:r>
            <a:r>
              <a:rPr lang="zh-CN" altLang="zh-CN" sz="2600" kern="100" dirty="0">
                <a:latin typeface="Times New Roman"/>
                <a:ea typeface="华文细黑"/>
                <a:cs typeface="Times New Roman"/>
              </a:rPr>
              <a:t>＝</a:t>
            </a:r>
            <a:r>
              <a:rPr lang="en-US" altLang="zh-CN" sz="2600" kern="100" dirty="0">
                <a:latin typeface="Times New Roman"/>
                <a:ea typeface="华文细黑"/>
              </a:rPr>
              <a:t>3</a:t>
            </a:r>
            <a:r>
              <a:rPr lang="en-US" altLang="zh-CN" sz="2600" i="1" kern="100" dirty="0">
                <a:latin typeface="Book Antiqua"/>
                <a:ea typeface="华文细黑"/>
                <a:cs typeface="Times New Roman"/>
              </a:rPr>
              <a:t>v</a:t>
            </a:r>
            <a:r>
              <a:rPr lang="zh-CN" altLang="zh-CN" sz="2600" kern="100" baseline="-25000" dirty="0">
                <a:latin typeface="Times New Roman"/>
                <a:ea typeface="华文细黑"/>
                <a:cs typeface="Times New Roman"/>
              </a:rPr>
              <a:t>逆</a:t>
            </a:r>
            <a:r>
              <a:rPr lang="en-US" altLang="zh-CN" sz="2600" kern="100" dirty="0">
                <a:latin typeface="Times New Roman"/>
                <a:ea typeface="华文细黑"/>
              </a:rPr>
              <a:t>(NH</a:t>
            </a:r>
            <a:r>
              <a:rPr lang="en-US" altLang="zh-CN" sz="2600" kern="100" baseline="-25000" dirty="0">
                <a:latin typeface="Times New Roman"/>
                <a:ea typeface="华文细黑"/>
              </a:rPr>
              <a:t>3</a:t>
            </a:r>
            <a:r>
              <a:rPr lang="en-US" altLang="zh-CN" sz="2600" kern="100" dirty="0">
                <a:latin typeface="Times New Roman"/>
                <a:ea typeface="华文细黑"/>
              </a:rPr>
              <a:t>)</a:t>
            </a:r>
            <a:r>
              <a:rPr lang="zh-CN" altLang="zh-CN" sz="2600" kern="100" dirty="0">
                <a:latin typeface="Times New Roman"/>
                <a:ea typeface="华文细黑"/>
                <a:cs typeface="Times New Roman"/>
              </a:rPr>
              <a:t>，所以</a:t>
            </a:r>
            <a:r>
              <a:rPr lang="en-US" altLang="zh-CN" sz="2600" kern="100" dirty="0">
                <a:latin typeface="Times New Roman"/>
                <a:ea typeface="华文细黑"/>
              </a:rPr>
              <a:t>2</a:t>
            </a:r>
            <a:r>
              <a:rPr lang="en-US" altLang="zh-CN" sz="2600" i="1" kern="100" dirty="0">
                <a:latin typeface="Book Antiqua"/>
                <a:ea typeface="华文细黑"/>
                <a:cs typeface="Times New Roman"/>
              </a:rPr>
              <a:t>v</a:t>
            </a:r>
            <a:r>
              <a:rPr lang="zh-CN" altLang="zh-CN" sz="2600" kern="100" baseline="-25000" dirty="0">
                <a:latin typeface="Times New Roman"/>
                <a:ea typeface="华文细黑"/>
                <a:cs typeface="Times New Roman"/>
              </a:rPr>
              <a:t>正</a:t>
            </a:r>
            <a:r>
              <a:rPr lang="en-US" altLang="zh-CN" sz="2600" kern="100" dirty="0">
                <a:latin typeface="Times New Roman"/>
                <a:ea typeface="华文细黑"/>
              </a:rPr>
              <a:t>(H</a:t>
            </a:r>
            <a:r>
              <a:rPr lang="en-US" altLang="zh-CN" sz="2600" kern="100" baseline="-25000" dirty="0">
                <a:latin typeface="Times New Roman"/>
                <a:ea typeface="华文细黑"/>
              </a:rPr>
              <a:t>2</a:t>
            </a:r>
            <a:r>
              <a:rPr lang="en-US" altLang="zh-CN" sz="2600" kern="100" dirty="0">
                <a:latin typeface="Times New Roman"/>
                <a:ea typeface="华文细黑"/>
              </a:rPr>
              <a:t>)</a:t>
            </a:r>
            <a:r>
              <a:rPr lang="zh-CN" altLang="zh-CN" sz="2600" kern="100" dirty="0">
                <a:latin typeface="Times New Roman"/>
                <a:ea typeface="华文细黑"/>
                <a:cs typeface="Times New Roman"/>
              </a:rPr>
              <a:t>＝</a:t>
            </a:r>
            <a:r>
              <a:rPr lang="en-US" altLang="zh-CN" sz="2600" kern="100" dirty="0">
                <a:latin typeface="Times New Roman"/>
                <a:ea typeface="华文细黑"/>
              </a:rPr>
              <a:t>3</a:t>
            </a:r>
            <a:r>
              <a:rPr lang="en-US" altLang="zh-CN" sz="2600" i="1" kern="100" dirty="0">
                <a:latin typeface="Book Antiqua"/>
                <a:ea typeface="华文细黑"/>
                <a:cs typeface="Times New Roman"/>
              </a:rPr>
              <a:t>v</a:t>
            </a:r>
            <a:r>
              <a:rPr lang="zh-CN" altLang="zh-CN" sz="2600" kern="100" baseline="-25000" dirty="0">
                <a:latin typeface="Times New Roman"/>
                <a:ea typeface="华文细黑"/>
                <a:cs typeface="Times New Roman"/>
              </a:rPr>
              <a:t>逆</a:t>
            </a:r>
            <a:r>
              <a:rPr lang="en-US" altLang="zh-CN" sz="2600" kern="100" dirty="0">
                <a:latin typeface="Times New Roman"/>
                <a:ea typeface="华文细黑"/>
              </a:rPr>
              <a:t>(NH</a:t>
            </a:r>
            <a:r>
              <a:rPr lang="en-US" altLang="zh-CN" sz="2600" kern="100" baseline="-25000" dirty="0">
                <a:latin typeface="Times New Roman"/>
                <a:ea typeface="华文细黑"/>
              </a:rPr>
              <a:t>3</a:t>
            </a:r>
            <a:r>
              <a:rPr lang="en-US" altLang="zh-CN" sz="2600" kern="100" dirty="0">
                <a:latin typeface="Times New Roman"/>
                <a:ea typeface="华文细黑"/>
              </a:rPr>
              <a:t>)</a:t>
            </a:r>
            <a:r>
              <a:rPr lang="zh-CN" altLang="zh-CN" sz="2600" kern="100" dirty="0">
                <a:latin typeface="Times New Roman"/>
                <a:ea typeface="华文细黑"/>
                <a:cs typeface="Times New Roman"/>
              </a:rPr>
              <a:t>，故</a:t>
            </a:r>
            <a:r>
              <a:rPr lang="en-US" altLang="zh-CN" sz="2600" kern="100" dirty="0">
                <a:latin typeface="Times New Roman"/>
                <a:ea typeface="华文细黑"/>
              </a:rPr>
              <a:t>C</a:t>
            </a:r>
            <a:r>
              <a:rPr lang="zh-CN" altLang="zh-CN" sz="2600" kern="100" dirty="0">
                <a:latin typeface="Times New Roman"/>
                <a:ea typeface="华文细黑"/>
                <a:cs typeface="Times New Roman"/>
              </a:rPr>
              <a:t>正确</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nSpc>
                <a:spcPct val="130000"/>
              </a:lnSpc>
            </a:pPr>
            <a:r>
              <a:rPr lang="en-US" altLang="zh-CN" sz="2600" kern="100" dirty="0" smtClean="0">
                <a:latin typeface="Times New Roman"/>
                <a:ea typeface="华文细黑"/>
              </a:rPr>
              <a:t>D</a:t>
            </a:r>
            <a:r>
              <a:rPr lang="zh-CN" altLang="zh-CN" sz="2600" kern="100" dirty="0">
                <a:latin typeface="Times New Roman"/>
                <a:ea typeface="华文细黑"/>
                <a:cs typeface="Times New Roman"/>
              </a:rPr>
              <a:t>项，催化剂同等程度的改变正逆反应速率，所以加入催化剂，正反应速率增大，逆反应速率也同等程度增大，故</a:t>
            </a:r>
            <a:r>
              <a:rPr lang="en-US" altLang="zh-CN" sz="2600" kern="100" dirty="0">
                <a:latin typeface="Times New Roman"/>
                <a:ea typeface="华文细黑"/>
              </a:rPr>
              <a:t>D</a:t>
            </a:r>
            <a:r>
              <a:rPr lang="zh-CN" altLang="zh-CN" sz="2600" kern="100" dirty="0">
                <a:latin typeface="Times New Roman"/>
                <a:ea typeface="华文细黑"/>
                <a:cs typeface="Times New Roman"/>
              </a:rPr>
              <a:t>错误</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lvl="0" algn="just">
              <a:lnSpc>
                <a:spcPct val="130000"/>
              </a:lnSpc>
              <a:tabLst>
                <a:tab pos="2070735" algn="l"/>
              </a:tabLst>
            </a:pPr>
            <a:r>
              <a:rPr lang="zh-CN" altLang="zh-CN" sz="2600" b="1" kern="100" dirty="0">
                <a:solidFill>
                  <a:srgbClr val="0000FF"/>
                </a:solidFill>
                <a:latin typeface="Times New Roman"/>
                <a:cs typeface="Times New Roman"/>
              </a:rPr>
              <a:t>答案　</a:t>
            </a:r>
            <a:r>
              <a:rPr lang="en-US" altLang="zh-CN" sz="2600" b="1" kern="100" dirty="0" smtClean="0">
                <a:solidFill>
                  <a:schemeClr val="accent6">
                    <a:lumMod val="75000"/>
                  </a:schemeClr>
                </a:solidFill>
                <a:latin typeface="Times New Roman"/>
                <a:ea typeface="华文细黑"/>
                <a:cs typeface="Courier New"/>
              </a:rPr>
              <a:t>C</a:t>
            </a:r>
            <a:endParaRPr lang="zh-CN" altLang="zh-CN" sz="2600" b="1" kern="100" dirty="0">
              <a:solidFill>
                <a:schemeClr val="accent6">
                  <a:lumMod val="75000"/>
                </a:schemeClr>
              </a:solidFill>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8"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5"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6"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7"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335310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blinds(horizontal)">
                                      <p:cBhvr>
                                        <p:cTn id="7" dur="750"/>
                                        <p:tgtEl>
                                          <p:spTgt spid="2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Effect transition="in" filter="blinds(horizontal)">
                                      <p:cBhvr>
                                        <p:cTn id="11" dur="750"/>
                                        <p:tgtEl>
                                          <p:spTgt spid="2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blinds(horizontal)">
                                      <p:cBhvr>
                                        <p:cTn id="15" dur="750"/>
                                        <p:tgtEl>
                                          <p:spTgt spid="20">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animEffect transition="in" filter="blinds(horizontal)">
                                      <p:cBhvr>
                                        <p:cTn id="19" dur="750"/>
                                        <p:tgtEl>
                                          <p:spTgt spid="20">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animEffect transition="in" filter="blinds(horizontal)">
                                      <p:cBhvr>
                                        <p:cTn id="23" dur="75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84629" y="549474"/>
            <a:ext cx="10839169" cy="4534831"/>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rPr>
              <a:t>2</a:t>
            </a:r>
            <a:r>
              <a:rPr lang="en-US" altLang="zh-CN" sz="2800" kern="100" dirty="0" smtClean="0">
                <a:latin typeface="Times New Roman"/>
                <a:ea typeface="华文细黑"/>
              </a:rPr>
              <a:t>. </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恒容密闭容器中，可以作为</a:t>
            </a:r>
            <a:r>
              <a:rPr lang="en-US" altLang="zh-CN" sz="2800" kern="100" dirty="0">
                <a:latin typeface="Times New Roman"/>
                <a:ea typeface="华文细黑"/>
              </a:rPr>
              <a:t>2NO</a:t>
            </a:r>
            <a:r>
              <a:rPr lang="en-US" altLang="zh-CN" sz="2800" kern="100" baseline="-25000" dirty="0">
                <a:latin typeface="Times New Roman"/>
                <a:ea typeface="华文细黑"/>
              </a:rPr>
              <a:t>2</a:t>
            </a:r>
            <a:r>
              <a:rPr lang="en-US" altLang="zh-CN" sz="2800" kern="100" dirty="0">
                <a:latin typeface="Times New Roman"/>
                <a:ea typeface="华文细黑"/>
              </a:rPr>
              <a:t>(g)</a:t>
            </a:r>
            <a:r>
              <a:rPr lang="en-US" altLang="zh-CN" sz="2800" kern="100" dirty="0">
                <a:latin typeface="ZBFH"/>
                <a:ea typeface="华文细黑"/>
              </a:rPr>
              <a:t></a:t>
            </a:r>
            <a:r>
              <a:rPr lang="en-US" altLang="zh-CN" sz="2800" kern="100" dirty="0">
                <a:latin typeface="Times New Roman"/>
                <a:ea typeface="华文细黑"/>
              </a:rPr>
              <a:t>2NO(g)</a:t>
            </a:r>
            <a:r>
              <a:rPr lang="zh-CN" altLang="zh-CN" sz="2800" kern="100" dirty="0">
                <a:latin typeface="Times New Roman"/>
                <a:ea typeface="华文细黑"/>
                <a:cs typeface="Times New Roman"/>
              </a:rPr>
              <a:t>＋</a:t>
            </a:r>
            <a:r>
              <a:rPr lang="en-US" altLang="zh-CN" sz="2800" kern="100" dirty="0">
                <a:latin typeface="Times New Roman"/>
                <a:ea typeface="华文细黑"/>
              </a:rPr>
              <a:t>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达到平衡状态的标志是</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单位时间内生成</a:t>
            </a:r>
            <a:r>
              <a:rPr lang="en-US" altLang="zh-CN" sz="2800" i="1" kern="100" dirty="0">
                <a:latin typeface="Times New Roman"/>
                <a:ea typeface="华文细黑"/>
              </a:rPr>
              <a:t>n</a:t>
            </a:r>
            <a:r>
              <a:rPr lang="en-US" altLang="zh-CN" sz="2800" kern="100" dirty="0">
                <a:latin typeface="Times New Roman"/>
                <a:ea typeface="华文细黑"/>
              </a:rPr>
              <a:t> </a:t>
            </a:r>
            <a:r>
              <a:rPr lang="en-US" altLang="zh-CN" sz="2800" kern="100" dirty="0" err="1">
                <a:latin typeface="Times New Roman"/>
                <a:ea typeface="华文细黑"/>
              </a:rPr>
              <a:t>mol</a:t>
            </a:r>
            <a:r>
              <a:rPr lang="en-US" altLang="zh-CN" sz="2800" kern="100" dirty="0">
                <a:latin typeface="Times New Roman"/>
                <a:ea typeface="华文细黑"/>
              </a:rPr>
              <a:t> 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的同时生成</a:t>
            </a:r>
            <a:r>
              <a:rPr lang="en-US" altLang="zh-CN" sz="2800" kern="100" dirty="0">
                <a:latin typeface="Times New Roman"/>
                <a:ea typeface="华文细黑"/>
              </a:rPr>
              <a:t>2</a:t>
            </a:r>
            <a:r>
              <a:rPr lang="en-US" altLang="zh-CN" sz="2800" i="1" kern="100" dirty="0">
                <a:latin typeface="Times New Roman"/>
                <a:ea typeface="华文细黑"/>
              </a:rPr>
              <a:t>n</a:t>
            </a:r>
            <a:r>
              <a:rPr lang="en-US" altLang="zh-CN" sz="2800" kern="100" dirty="0">
                <a:latin typeface="Times New Roman"/>
                <a:ea typeface="华文细黑"/>
              </a:rPr>
              <a:t> </a:t>
            </a:r>
            <a:r>
              <a:rPr lang="en-US" altLang="zh-CN" sz="2800" kern="100" dirty="0" err="1">
                <a:latin typeface="Times New Roman"/>
                <a:ea typeface="华文细黑"/>
              </a:rPr>
              <a:t>mol</a:t>
            </a:r>
            <a:r>
              <a:rPr lang="en-US" altLang="zh-CN" sz="2800" kern="100" dirty="0">
                <a:latin typeface="Times New Roman"/>
                <a:ea typeface="华文细黑"/>
              </a:rPr>
              <a:t> NO</a:t>
            </a:r>
            <a:r>
              <a:rPr lang="en-US" altLang="zh-CN" sz="2800" kern="100" baseline="-25000" dirty="0">
                <a:latin typeface="Times New Roman"/>
                <a:ea typeface="华文细黑"/>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430780" algn="l"/>
              </a:tabLs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单位时间内生成</a:t>
            </a:r>
            <a:r>
              <a:rPr lang="en-US" altLang="zh-CN" sz="2800" i="1" kern="100" dirty="0">
                <a:latin typeface="Times New Roman"/>
                <a:ea typeface="华文细黑"/>
              </a:rPr>
              <a:t>n</a:t>
            </a:r>
            <a:r>
              <a:rPr lang="en-US" altLang="zh-CN" sz="2800" kern="100" dirty="0">
                <a:latin typeface="Times New Roman"/>
                <a:ea typeface="华文细黑"/>
              </a:rPr>
              <a:t> </a:t>
            </a:r>
            <a:r>
              <a:rPr lang="en-US" altLang="zh-CN" sz="2800" kern="100" dirty="0" err="1">
                <a:latin typeface="Times New Roman"/>
                <a:ea typeface="华文细黑"/>
              </a:rPr>
              <a:t>mol</a:t>
            </a:r>
            <a:r>
              <a:rPr lang="en-US" altLang="zh-CN" sz="2800" kern="100" dirty="0">
                <a:latin typeface="Times New Roman"/>
                <a:ea typeface="华文细黑"/>
              </a:rPr>
              <a:t> 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的同时生成</a:t>
            </a:r>
            <a:r>
              <a:rPr lang="en-US" altLang="zh-CN" sz="2800" kern="100" dirty="0">
                <a:latin typeface="Times New Roman"/>
                <a:ea typeface="华文细黑"/>
              </a:rPr>
              <a:t>2</a:t>
            </a:r>
            <a:r>
              <a:rPr lang="en-US" altLang="zh-CN" sz="2800" i="1" kern="100" dirty="0">
                <a:latin typeface="Times New Roman"/>
                <a:ea typeface="华文细黑"/>
              </a:rPr>
              <a:t>n</a:t>
            </a:r>
            <a:r>
              <a:rPr lang="en-US" altLang="zh-CN" sz="2800" kern="100" dirty="0">
                <a:latin typeface="Times New Roman"/>
                <a:ea typeface="华文细黑"/>
              </a:rPr>
              <a:t> </a:t>
            </a:r>
            <a:r>
              <a:rPr lang="en-US" altLang="zh-CN" sz="2800" kern="100" dirty="0" err="1">
                <a:latin typeface="Times New Roman"/>
                <a:ea typeface="华文细黑"/>
              </a:rPr>
              <a:t>mol</a:t>
            </a:r>
            <a:r>
              <a:rPr lang="en-US" altLang="zh-CN" sz="2800" kern="100" dirty="0">
                <a:latin typeface="Times New Roman"/>
                <a:ea typeface="华文细黑"/>
              </a:rPr>
              <a:t> NO</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混合气体的颜色不再改变；</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混合气体的密度不再改变的状态；</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混合气体的平均相对分子质量不再改变的状态；</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混合气体中</a:t>
            </a:r>
            <a:r>
              <a:rPr lang="en-US" altLang="zh-CN" sz="2800" kern="100" dirty="0">
                <a:latin typeface="Times New Roman"/>
                <a:ea typeface="华文细黑"/>
              </a:rPr>
              <a:t>NO</a:t>
            </a:r>
            <a:r>
              <a:rPr lang="zh-CN" altLang="zh-CN" sz="2800" kern="100" dirty="0">
                <a:latin typeface="Times New Roman"/>
                <a:ea typeface="华文细黑"/>
                <a:cs typeface="Times New Roman"/>
              </a:rPr>
              <a:t>与</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的物质的量之比保持恒定；</a:t>
            </a:r>
            <a:r>
              <a:rPr lang="en-US" altLang="zh-CN" sz="2800" kern="100" dirty="0">
                <a:latin typeface="宋体"/>
                <a:ea typeface="华文细黑"/>
                <a:cs typeface="Times New Roman"/>
              </a:rPr>
              <a:t>⑦</a:t>
            </a:r>
            <a:r>
              <a:rPr lang="zh-CN" altLang="zh-CN" sz="2800" kern="100" dirty="0">
                <a:latin typeface="Times New Roman"/>
                <a:ea typeface="华文细黑"/>
                <a:cs typeface="Times New Roman"/>
              </a:rPr>
              <a:t>混合气体中</a:t>
            </a:r>
            <a:r>
              <a:rPr lang="en-US" altLang="zh-CN" sz="2800" kern="100" dirty="0">
                <a:latin typeface="Times New Roman"/>
                <a:ea typeface="华文细黑"/>
              </a:rPr>
              <a:t>NO</a:t>
            </a:r>
            <a:r>
              <a:rPr lang="zh-CN" altLang="zh-CN" sz="2800" kern="100" dirty="0">
                <a:latin typeface="Times New Roman"/>
                <a:ea typeface="华文细黑"/>
                <a:cs typeface="Times New Roman"/>
              </a:rPr>
              <a:t>与</a:t>
            </a:r>
            <a:r>
              <a:rPr lang="en-US" altLang="zh-CN" sz="2800" kern="100" dirty="0">
                <a:latin typeface="Times New Roman"/>
                <a:ea typeface="华文细黑"/>
              </a:rPr>
              <a:t>NO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的物质的量之比保持恒定</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sp>
        <p:nvSpPr>
          <p:cNvPr id="50"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2069838699"/>
              </p:ext>
            </p:extLst>
          </p:nvPr>
        </p:nvGraphicFramePr>
        <p:xfrm>
          <a:off x="6984702" y="659582"/>
          <a:ext cx="2257425" cy="838200"/>
        </p:xfrm>
        <a:graphic>
          <a:graphicData uri="http://schemas.openxmlformats.org/presentationml/2006/ole">
            <mc:AlternateContent xmlns:mc="http://schemas.openxmlformats.org/markup-compatibility/2006">
              <mc:Choice xmlns:v="urn:schemas-microsoft-com:vml" Requires="v">
                <p:oleObj spid="_x0000_s268326" name="Document" r:id="rId17" imgW="2263352" imgH="837138" progId="Word.Document.8">
                  <p:embed/>
                </p:oleObj>
              </mc:Choice>
              <mc:Fallback>
                <p:oleObj name="Document" r:id="rId17" imgW="2263352" imgH="837138" progId="Word.Document.8">
                  <p:embed/>
                  <p:pic>
                    <p:nvPicPr>
                      <p:cNvPr id="0" name="对象 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84702" y="659582"/>
                        <a:ext cx="22574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609898" y="4988570"/>
            <a:ext cx="10901749" cy="1303177"/>
          </a:xfrm>
          <a:prstGeom prst="rect">
            <a:avLst/>
          </a:prstGeom>
        </p:spPr>
        <p:txBody>
          <a:bodyPr>
            <a:spAutoFit/>
          </a:bodyPr>
          <a:lstStyle/>
          <a:p>
            <a:pPr lvl="0" algn="just">
              <a:lnSpc>
                <a:spcPct val="150000"/>
              </a:lnSpc>
              <a:tabLst>
                <a:tab pos="2070735" algn="l"/>
              </a:tabLst>
            </a:pPr>
            <a:r>
              <a:rPr lang="en-US" altLang="zh-CN" sz="2800" kern="100" dirty="0">
                <a:solidFill>
                  <a:prstClr val="black"/>
                </a:solidFill>
                <a:latin typeface="Times New Roman"/>
                <a:ea typeface="华文细黑"/>
                <a:cs typeface="Courier New"/>
              </a:rPr>
              <a:t>A.</a:t>
            </a:r>
            <a:r>
              <a:rPr lang="en-US" altLang="zh-CN" sz="2800" kern="100" dirty="0">
                <a:solidFill>
                  <a:prstClr val="black"/>
                </a:solidFill>
                <a:latin typeface="宋体"/>
                <a:ea typeface="华文细黑"/>
                <a:cs typeface="Times New Roman"/>
              </a:rPr>
              <a:t>①③⑤⑦</a:t>
            </a:r>
            <a:r>
              <a:rPr lang="en-US" altLang="zh-CN" sz="2800" kern="100" dirty="0">
                <a:solidFill>
                  <a:prstClr val="black"/>
                </a:solidFill>
                <a:latin typeface="Times New Roman"/>
                <a:ea typeface="华文细黑"/>
                <a:cs typeface="Courier New"/>
              </a:rPr>
              <a:t>  				B.</a:t>
            </a:r>
            <a:r>
              <a:rPr lang="en-US" altLang="zh-CN" sz="2800" kern="100" dirty="0">
                <a:solidFill>
                  <a:prstClr val="black"/>
                </a:solidFill>
                <a:latin typeface="宋体"/>
                <a:ea typeface="华文细黑"/>
                <a:cs typeface="Times New Roman"/>
              </a:rPr>
              <a:t>②④⑤</a:t>
            </a:r>
            <a:endParaRPr lang="zh-CN" altLang="zh-CN" sz="1050" kern="100" dirty="0">
              <a:solidFill>
                <a:prstClr val="black"/>
              </a:solidFill>
              <a:latin typeface="宋体"/>
              <a:cs typeface="Courier New"/>
            </a:endParaRPr>
          </a:p>
          <a:p>
            <a:pPr lvl="0" algn="just">
              <a:lnSpc>
                <a:spcPct val="150000"/>
              </a:lnSpc>
              <a:tabLst>
                <a:tab pos="2070735" algn="l"/>
              </a:tabLst>
            </a:pPr>
            <a:r>
              <a:rPr lang="en-US" altLang="zh-CN" sz="2800" kern="100" dirty="0">
                <a:solidFill>
                  <a:prstClr val="black"/>
                </a:solidFill>
                <a:latin typeface="Times New Roman"/>
                <a:ea typeface="华文细黑"/>
                <a:cs typeface="Courier New"/>
              </a:rPr>
              <a:t>C.</a:t>
            </a:r>
            <a:r>
              <a:rPr lang="en-US" altLang="zh-CN" sz="2800" kern="100" dirty="0">
                <a:solidFill>
                  <a:prstClr val="black"/>
                </a:solidFill>
                <a:latin typeface="宋体"/>
                <a:ea typeface="华文细黑"/>
                <a:cs typeface="Times New Roman"/>
              </a:rPr>
              <a:t>①③④</a:t>
            </a:r>
            <a:r>
              <a:rPr lang="en-US" altLang="zh-CN" sz="2800" kern="100" dirty="0">
                <a:solidFill>
                  <a:prstClr val="black"/>
                </a:solidFill>
                <a:latin typeface="Times New Roman"/>
                <a:ea typeface="华文细黑"/>
                <a:cs typeface="Courier New"/>
              </a:rPr>
              <a:t>  				D.</a:t>
            </a:r>
            <a:r>
              <a:rPr lang="en-US" altLang="zh-CN" sz="2800" kern="100" dirty="0">
                <a:solidFill>
                  <a:prstClr val="black"/>
                </a:solidFill>
                <a:latin typeface="宋体"/>
                <a:ea typeface="华文细黑"/>
                <a:cs typeface="Times New Roman"/>
              </a:rPr>
              <a:t>①②③④⑤</a:t>
            </a:r>
            <a:endParaRPr lang="zh-CN" altLang="zh-CN" sz="1050" kern="100" dirty="0">
              <a:solidFill>
                <a:prstClr val="black"/>
              </a:solidFill>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5058423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94606" y="693490"/>
            <a:ext cx="10793813" cy="5909310"/>
          </a:xfrm>
          <a:prstGeom prst="rect">
            <a:avLst/>
          </a:prstGeom>
        </p:spPr>
        <p:txBody>
          <a:bodyPr>
            <a:spAutoFit/>
          </a:bodyPr>
          <a:lstStyle/>
          <a:p>
            <a:pPr>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单位时间内生成</a:t>
            </a:r>
            <a:r>
              <a:rPr lang="en-US" altLang="zh-CN" sz="2800" i="1" kern="100" dirty="0">
                <a:latin typeface="Times New Roman"/>
                <a:ea typeface="华文细黑"/>
              </a:rPr>
              <a:t>n</a:t>
            </a:r>
            <a:r>
              <a:rPr lang="en-US" altLang="zh-CN" sz="2800" kern="100" dirty="0">
                <a:latin typeface="Times New Roman"/>
                <a:ea typeface="华文细黑"/>
              </a:rPr>
              <a:t> </a:t>
            </a:r>
            <a:r>
              <a:rPr lang="en-US" altLang="zh-CN" sz="2800" kern="100" dirty="0" err="1">
                <a:latin typeface="Times New Roman"/>
                <a:ea typeface="华文细黑"/>
              </a:rPr>
              <a:t>mol</a:t>
            </a:r>
            <a:r>
              <a:rPr lang="en-US" altLang="zh-CN" sz="2800" kern="100" dirty="0">
                <a:latin typeface="Times New Roman"/>
                <a:ea typeface="华文细黑"/>
              </a:rPr>
              <a:t> 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的同时生成</a:t>
            </a:r>
            <a:r>
              <a:rPr lang="en-US" altLang="zh-CN" sz="2800" kern="100" dirty="0">
                <a:latin typeface="Times New Roman"/>
                <a:ea typeface="华文细黑"/>
              </a:rPr>
              <a:t>2</a:t>
            </a:r>
            <a:r>
              <a:rPr lang="en-US" altLang="zh-CN" sz="2800" i="1" kern="100" dirty="0">
                <a:latin typeface="Times New Roman"/>
                <a:ea typeface="华文细黑"/>
              </a:rPr>
              <a:t>n</a:t>
            </a:r>
            <a:r>
              <a:rPr lang="en-US" altLang="zh-CN" sz="2800" kern="100" dirty="0">
                <a:latin typeface="Times New Roman"/>
                <a:ea typeface="华文细黑"/>
              </a:rPr>
              <a:t> </a:t>
            </a:r>
            <a:r>
              <a:rPr lang="en-US" altLang="zh-CN" sz="2800" kern="100" dirty="0" err="1">
                <a:latin typeface="Times New Roman"/>
                <a:ea typeface="华文细黑"/>
              </a:rPr>
              <a:t>mol</a:t>
            </a:r>
            <a:r>
              <a:rPr lang="en-US" altLang="zh-CN" sz="2800" kern="100" dirty="0">
                <a:latin typeface="Times New Roman"/>
                <a:ea typeface="华文细黑"/>
              </a:rPr>
              <a:t> NO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证明正逆反应速率相等，达到了平衡，故正确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未体现正逆反应速率的关系，故错误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混合气体的颜色不再改变，证明二氧化氮的浓度不随着时间的变化而变化，反应达到了平衡，故正确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nSpc>
                <a:spcPct val="150000"/>
              </a:lnSpc>
            </a:pP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化学反应前后质量是守恒的，体积是不变的，混合气体的密度不变，故错误；</a:t>
            </a:r>
            <a:endParaRPr lang="en-US" altLang="zh-CN" sz="2800" kern="100" dirty="0">
              <a:solidFill>
                <a:prstClr val="black"/>
              </a:solidFill>
              <a:latin typeface="Times New Roman"/>
              <a:ea typeface="华文细黑"/>
              <a:cs typeface="Times New Roman"/>
            </a:endParaRPr>
          </a:p>
          <a:p>
            <a:pPr lvl="0">
              <a:lnSpc>
                <a:spcPct val="150000"/>
              </a:lnSpc>
            </a:pPr>
            <a:r>
              <a:rPr lang="en-US" altLang="zh-CN" sz="2800" kern="100" dirty="0">
                <a:solidFill>
                  <a:prstClr val="black"/>
                </a:solidFill>
                <a:latin typeface="宋体"/>
                <a:ea typeface="华文细黑"/>
                <a:cs typeface="Times New Roman"/>
              </a:rPr>
              <a:t>⑤</a:t>
            </a:r>
            <a:r>
              <a:rPr lang="zh-CN" altLang="zh-CN" sz="2800" kern="100" dirty="0">
                <a:solidFill>
                  <a:prstClr val="black"/>
                </a:solidFill>
                <a:latin typeface="Times New Roman"/>
                <a:ea typeface="华文细黑"/>
                <a:cs typeface="Times New Roman"/>
              </a:rPr>
              <a:t>化学反应前后物质的量变化，质量守恒，所以混合气体的平均相对分子质量变化，当达到了平衡状态，不再变化，故正确</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42650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50590" y="1658625"/>
            <a:ext cx="11010769" cy="3139321"/>
          </a:xfrm>
          <a:prstGeom prst="rect">
            <a:avLst/>
          </a:prstGeom>
        </p:spPr>
        <p:txBody>
          <a:bodyPr>
            <a:spAutoFit/>
          </a:bodyPr>
          <a:lstStyle/>
          <a:p>
            <a:pPr algn="just">
              <a:lnSpc>
                <a:spcPct val="150000"/>
              </a:lnSpc>
              <a:spcAft>
                <a:spcPts val="0"/>
              </a:spcAft>
              <a:tabLst>
                <a:tab pos="2070735" algn="l"/>
              </a:tabLst>
            </a:pPr>
            <a:r>
              <a:rPr lang="en-US" altLang="zh-CN" sz="2600" kern="100" dirty="0" smtClean="0">
                <a:latin typeface="宋体"/>
                <a:ea typeface="华文细黑"/>
                <a:cs typeface="Times New Roman"/>
              </a:rPr>
              <a:t>⑥</a:t>
            </a:r>
            <a:r>
              <a:rPr lang="zh-CN" altLang="zh-CN" sz="2600" kern="100" dirty="0">
                <a:latin typeface="Times New Roman"/>
                <a:ea typeface="华文细黑"/>
                <a:cs typeface="Times New Roman"/>
              </a:rPr>
              <a:t>如果反应开始只加入</a:t>
            </a:r>
            <a:r>
              <a:rPr lang="en-US" altLang="zh-CN" sz="2600" kern="100" dirty="0">
                <a:latin typeface="Times New Roman"/>
                <a:ea typeface="华文细黑"/>
                <a:cs typeface="Courier New"/>
              </a:rPr>
              <a:t>NO</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，混合气体中</a:t>
            </a:r>
            <a:r>
              <a:rPr lang="en-US" altLang="zh-CN" sz="2600" kern="100" dirty="0">
                <a:latin typeface="Times New Roman"/>
                <a:ea typeface="华文细黑"/>
                <a:cs typeface="Courier New"/>
              </a:rPr>
              <a:t>NO</a:t>
            </a:r>
            <a:r>
              <a:rPr lang="zh-CN" altLang="zh-CN" sz="2600" kern="100" dirty="0">
                <a:latin typeface="Times New Roman"/>
                <a:ea typeface="华文细黑"/>
                <a:cs typeface="Times New Roman"/>
              </a:rPr>
              <a:t>与</a:t>
            </a:r>
            <a:r>
              <a:rPr lang="en-US" altLang="zh-CN" sz="2600" kern="100" dirty="0">
                <a:latin typeface="Times New Roman"/>
                <a:ea typeface="华文细黑"/>
                <a:cs typeface="Courier New"/>
              </a:rPr>
              <a:t>O</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的物质的量之比保持恒定不能作为平衡的判断标志，故错误</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tabLst>
                <a:tab pos="2070735" algn="l"/>
              </a:tabLst>
            </a:pPr>
            <a:r>
              <a:rPr lang="en-US" altLang="zh-CN" sz="2600" kern="100" dirty="0" smtClean="0">
                <a:latin typeface="宋体"/>
                <a:ea typeface="华文细黑"/>
                <a:cs typeface="Times New Roman"/>
              </a:rPr>
              <a:t>⑦</a:t>
            </a:r>
            <a:r>
              <a:rPr lang="en-US" altLang="zh-CN" sz="2600" kern="100" dirty="0">
                <a:latin typeface="Times New Roman"/>
                <a:ea typeface="华文细黑"/>
                <a:cs typeface="Courier New"/>
              </a:rPr>
              <a:t>NO</a:t>
            </a:r>
            <a:r>
              <a:rPr lang="zh-CN" altLang="zh-CN" sz="2600" kern="100" dirty="0">
                <a:latin typeface="Times New Roman"/>
                <a:ea typeface="华文细黑"/>
                <a:cs typeface="Times New Roman"/>
              </a:rPr>
              <a:t>与</a:t>
            </a:r>
            <a:r>
              <a:rPr lang="en-US" altLang="zh-CN" sz="2600" kern="100" dirty="0">
                <a:latin typeface="Times New Roman"/>
                <a:ea typeface="华文细黑"/>
                <a:cs typeface="Courier New"/>
              </a:rPr>
              <a:t>NO</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的物质的量之比保持恒定，即它们的浓度保持恒定，证明化学反应的正逆反应速率相等，达到了平衡，故正确。故答案选</a:t>
            </a:r>
            <a:r>
              <a:rPr lang="en-US" altLang="zh-CN" sz="2600" kern="100" dirty="0">
                <a:latin typeface="Times New Roman"/>
                <a:ea typeface="华文细黑"/>
                <a:cs typeface="Courier New"/>
              </a:rPr>
              <a:t>A</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tabLst>
                <a:tab pos="2070735" algn="l"/>
              </a:tabLs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rPr>
              <a:t>A</a:t>
            </a:r>
            <a:endParaRPr lang="zh-CN" altLang="zh-CN" sz="2600" kern="100" dirty="0">
              <a:solidFill>
                <a:schemeClr val="accent6">
                  <a:lumMod val="75000"/>
                </a:schemeClr>
              </a:solidFill>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746724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6900" y="773422"/>
            <a:ext cx="11296938" cy="2031325"/>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rPr>
              <a:t>3.</a:t>
            </a:r>
            <a:r>
              <a:rPr lang="zh-CN" altLang="zh-CN" sz="2800" kern="100" dirty="0">
                <a:latin typeface="Times New Roman"/>
                <a:ea typeface="华文细黑"/>
                <a:cs typeface="Times New Roman"/>
              </a:rPr>
              <a:t>汽车净化的主要原理为</a:t>
            </a:r>
            <a:r>
              <a:rPr lang="en-US" altLang="zh-CN" sz="2800" kern="100" dirty="0">
                <a:latin typeface="Times New Roman"/>
                <a:ea typeface="华文细黑"/>
              </a:rPr>
              <a:t>2NO(g)</a:t>
            </a:r>
            <a:r>
              <a:rPr lang="zh-CN" altLang="zh-CN" sz="2800" kern="100" dirty="0">
                <a:latin typeface="Times New Roman"/>
                <a:ea typeface="华文细黑"/>
                <a:cs typeface="Times New Roman"/>
              </a:rPr>
              <a:t>＋</a:t>
            </a:r>
            <a:r>
              <a:rPr lang="en-US" altLang="zh-CN" sz="2800" kern="100" dirty="0">
                <a:latin typeface="Times New Roman"/>
                <a:ea typeface="华文细黑"/>
              </a:rPr>
              <a:t>2CO(g</a:t>
            </a:r>
            <a:r>
              <a:rPr lang="en-US" altLang="zh-CN" sz="2800" kern="100" dirty="0" smtClean="0">
                <a:latin typeface="Times New Roman"/>
                <a:ea typeface="华文细黑"/>
              </a:rPr>
              <a:t>)             2CO</a:t>
            </a:r>
            <a:r>
              <a:rPr lang="en-US" altLang="zh-CN" sz="2800" kern="100" baseline="-25000" dirty="0" smtClean="0">
                <a:latin typeface="Times New Roman"/>
                <a:ea typeface="华文细黑"/>
              </a:rPr>
              <a:t>2</a:t>
            </a:r>
            <a:r>
              <a:rPr lang="en-US" altLang="zh-CN" sz="2800" kern="100" dirty="0" smtClean="0">
                <a:latin typeface="Times New Roman"/>
                <a:ea typeface="华文细黑"/>
              </a:rPr>
              <a:t>(g</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N</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dirty="0">
                <a:latin typeface="Times New Roman"/>
                <a:ea typeface="华文细黑"/>
              </a:rPr>
              <a:t>&lt;0</a:t>
            </a:r>
            <a:r>
              <a:rPr lang="zh-CN" altLang="zh-CN" sz="2800" kern="100" dirty="0">
                <a:latin typeface="Times New Roman"/>
                <a:ea typeface="华文细黑"/>
                <a:cs typeface="Times New Roman"/>
              </a:rPr>
              <a:t>。若该反应在绝热、恒容的密闭体系中进行，下列示意图正确且能说明反应在进行到</a:t>
            </a:r>
            <a:r>
              <a:rPr lang="en-US" altLang="zh-CN" sz="2800" i="1" kern="100" dirty="0">
                <a:latin typeface="Times New Roman"/>
                <a:ea typeface="华文细黑"/>
              </a:rPr>
              <a:t>t</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时刻达到平衡状态的是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174158317"/>
              </p:ext>
            </p:extLst>
          </p:nvPr>
        </p:nvGraphicFramePr>
        <p:xfrm>
          <a:off x="7050990" y="693490"/>
          <a:ext cx="2066925" cy="1314450"/>
        </p:xfrm>
        <a:graphic>
          <a:graphicData uri="http://schemas.openxmlformats.org/presentationml/2006/ole">
            <mc:AlternateContent xmlns:mc="http://schemas.openxmlformats.org/markup-compatibility/2006">
              <mc:Choice xmlns:v="urn:schemas-microsoft-com:vml" Requires="v">
                <p:oleObj spid="_x0000_s193582" name="Document" r:id="rId17" imgW="2073000" imgH="1312883" progId="Word.Document.8">
                  <p:embed/>
                </p:oleObj>
              </mc:Choice>
              <mc:Fallback>
                <p:oleObj name="Document" r:id="rId17" imgW="2073000" imgH="1312883" progId="Word.Document.8">
                  <p:embed/>
                  <p:pic>
                    <p:nvPicPr>
                      <p:cNvPr id="0" name=""/>
                      <p:cNvPicPr/>
                      <p:nvPr/>
                    </p:nvPicPr>
                    <p:blipFill>
                      <a:blip r:embed="rId18"/>
                      <a:stretch>
                        <a:fillRect/>
                      </a:stretch>
                    </p:blipFill>
                    <p:spPr>
                      <a:xfrm>
                        <a:off x="7050990" y="693490"/>
                        <a:ext cx="2066925" cy="1314450"/>
                      </a:xfrm>
                      <a:prstGeom prst="rect">
                        <a:avLst/>
                      </a:prstGeom>
                    </p:spPr>
                  </p:pic>
                </p:oleObj>
              </mc:Fallback>
            </mc:AlternateContent>
          </a:graphicData>
        </a:graphic>
      </p:graphicFrame>
      <p:pic>
        <p:nvPicPr>
          <p:cNvPr id="193546" name="Picture 10" descr="HX383"/>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488723" y="2732739"/>
            <a:ext cx="4081197" cy="1573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7" name="Picture 11" descr="HX384"/>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542245" y="4562651"/>
            <a:ext cx="4065129" cy="155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2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1054646" y="1845618"/>
            <a:ext cx="9812557" cy="2677656"/>
          </a:xfrm>
          <a:prstGeom prst="rect">
            <a:avLst/>
          </a:prstGeom>
        </p:spPr>
        <p:txBody>
          <a:bodyPr>
            <a:spAutoFit/>
          </a:bodyPr>
          <a:lstStyle/>
          <a:p>
            <a:pPr>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由于是绝热、恒容密闭体系，随着反应的进行，体系的温度升高，</a:t>
            </a:r>
            <a:r>
              <a:rPr lang="en-US" altLang="zh-CN" sz="2800" i="1" kern="100" dirty="0">
                <a:latin typeface="Times New Roman"/>
                <a:ea typeface="华文细黑"/>
              </a:rPr>
              <a:t>K</a:t>
            </a:r>
            <a:r>
              <a:rPr lang="zh-CN" altLang="zh-CN" sz="2800" kern="100" dirty="0">
                <a:latin typeface="Times New Roman"/>
                <a:ea typeface="华文细黑"/>
                <a:cs typeface="Times New Roman"/>
              </a:rPr>
              <a:t>不断减小，当</a:t>
            </a:r>
            <a:r>
              <a:rPr lang="en-US" altLang="zh-CN" sz="2800" i="1" kern="100" dirty="0">
                <a:latin typeface="Times New Roman"/>
                <a:ea typeface="华文细黑"/>
              </a:rPr>
              <a:t>K</a:t>
            </a:r>
            <a:r>
              <a:rPr lang="zh-CN" altLang="zh-CN" sz="2800" kern="100" dirty="0">
                <a:latin typeface="Times New Roman"/>
                <a:ea typeface="华文细黑"/>
                <a:cs typeface="Times New Roman"/>
              </a:rPr>
              <a:t>不变时，即温度保持不变，该反应达到平衡状态</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tabLst>
                <a:tab pos="2070735" algn="l"/>
              </a:tabLs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B</a:t>
            </a:r>
            <a:endParaRPr lang="zh-CN" altLang="zh-CN" sz="2800" kern="100" dirty="0">
              <a:solidFill>
                <a:schemeClr val="accent6">
                  <a:lumMod val="75000"/>
                </a:schemeClr>
              </a:solidFill>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82572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8908" y="981522"/>
            <a:ext cx="11296938" cy="1384995"/>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rPr>
              <a:t>4</a:t>
            </a:r>
            <a:r>
              <a:rPr lang="en-US" altLang="zh-CN" sz="2800" kern="100" dirty="0" smtClean="0">
                <a:latin typeface="Times New Roman"/>
                <a:ea typeface="华文细黑"/>
              </a:rPr>
              <a:t>.</a:t>
            </a:r>
            <a:r>
              <a:rPr lang="zh-CN" altLang="en-US" sz="2800" kern="100" dirty="0" smtClean="0">
                <a:latin typeface="Times New Roman"/>
                <a:ea typeface="华文细黑"/>
              </a:rPr>
              <a:t>如</a:t>
            </a:r>
            <a:r>
              <a:rPr lang="zh-CN" altLang="zh-CN" sz="2800" kern="100" dirty="0" smtClean="0">
                <a:latin typeface="Times New Roman"/>
                <a:ea typeface="华文细黑"/>
                <a:cs typeface="Times New Roman"/>
              </a:rPr>
              <a:t>图</a:t>
            </a:r>
            <a:r>
              <a:rPr lang="zh-CN" altLang="zh-CN" sz="2800" kern="100" dirty="0">
                <a:latin typeface="Times New Roman"/>
                <a:ea typeface="华文细黑"/>
                <a:cs typeface="Times New Roman"/>
              </a:rPr>
              <a:t>是关于反应</a:t>
            </a:r>
            <a:r>
              <a:rPr lang="en-US" altLang="zh-CN" sz="2800" kern="100" dirty="0">
                <a:latin typeface="Times New Roman"/>
                <a:ea typeface="华文细黑"/>
              </a:rPr>
              <a:t>A</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3B</a:t>
            </a:r>
            <a:r>
              <a:rPr lang="en-US" altLang="zh-CN" sz="2800" kern="100" baseline="-25000" dirty="0">
                <a:latin typeface="Times New Roman"/>
                <a:ea typeface="华文细黑"/>
              </a:rPr>
              <a:t>2</a:t>
            </a:r>
            <a:r>
              <a:rPr lang="en-US" altLang="zh-CN" sz="2800" kern="100" dirty="0">
                <a:latin typeface="Times New Roman"/>
                <a:ea typeface="华文细黑"/>
              </a:rPr>
              <a:t>(g)</a:t>
            </a:r>
            <a:r>
              <a:rPr lang="en-US" altLang="zh-CN" sz="2800" kern="100" dirty="0">
                <a:latin typeface="ZBFH"/>
                <a:ea typeface="华文细黑"/>
              </a:rPr>
              <a:t></a:t>
            </a:r>
            <a:r>
              <a:rPr lang="en-US" altLang="zh-CN" sz="2800" kern="100" dirty="0">
                <a:latin typeface="Times New Roman"/>
                <a:ea typeface="华文细黑"/>
              </a:rPr>
              <a:t>2C(g)</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0</a:t>
            </a:r>
            <a:r>
              <a:rPr lang="zh-CN" altLang="zh-CN" sz="2800" kern="100" dirty="0">
                <a:latin typeface="Times New Roman"/>
                <a:ea typeface="华文细黑"/>
                <a:cs typeface="Times New Roman"/>
              </a:rPr>
              <a:t>的平衡移动图像，影响平衡移动的原因是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sp>
        <p:nvSpPr>
          <p:cNvPr id="48"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2953396261"/>
              </p:ext>
            </p:extLst>
          </p:nvPr>
        </p:nvGraphicFramePr>
        <p:xfrm>
          <a:off x="5724227" y="1125538"/>
          <a:ext cx="1235075" cy="1027113"/>
        </p:xfrm>
        <a:graphic>
          <a:graphicData uri="http://schemas.openxmlformats.org/presentationml/2006/ole">
            <mc:AlternateContent xmlns:mc="http://schemas.openxmlformats.org/markup-compatibility/2006">
              <mc:Choice xmlns:v="urn:schemas-microsoft-com:vml" Requires="v">
                <p:oleObj spid="_x0000_s195631" name="Document" r:id="rId17" imgW="1235308" imgH="1027364" progId="Word.Document.8">
                  <p:embed/>
                </p:oleObj>
              </mc:Choice>
              <mc:Fallback>
                <p:oleObj name="Document" r:id="rId17" imgW="1235308" imgH="1027364" progId="Word.Document.8">
                  <p:embed/>
                  <p:pic>
                    <p:nvPicPr>
                      <p:cNvPr id="0" name=""/>
                      <p:cNvPicPr/>
                      <p:nvPr/>
                    </p:nvPicPr>
                    <p:blipFill>
                      <a:blip r:embed="rId18"/>
                      <a:stretch>
                        <a:fillRect/>
                      </a:stretch>
                    </p:blipFill>
                    <p:spPr>
                      <a:xfrm>
                        <a:off x="5724227" y="1125538"/>
                        <a:ext cx="1235075" cy="1027113"/>
                      </a:xfrm>
                      <a:prstGeom prst="rect">
                        <a:avLst/>
                      </a:prstGeom>
                    </p:spPr>
                  </p:pic>
                </p:oleObj>
              </mc:Fallback>
            </mc:AlternateContent>
          </a:graphicData>
        </a:graphic>
      </p:graphicFrame>
      <p:pic>
        <p:nvPicPr>
          <p:cNvPr id="195594" name="Picture 10" descr="HX385"/>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804705" y="2649325"/>
            <a:ext cx="2777994"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30916" y="2493690"/>
            <a:ext cx="7372319" cy="2677656"/>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升高温度，同时加压</a:t>
            </a:r>
            <a:endParaRPr lang="zh-CN" altLang="zh-CN" sz="280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降低温度，同时</a:t>
            </a:r>
            <a:r>
              <a:rPr lang="zh-CN" altLang="zh-CN" sz="2800" kern="100" dirty="0" smtClean="0">
                <a:latin typeface="Times New Roman"/>
                <a:ea typeface="华文细黑"/>
                <a:cs typeface="Times New Roman"/>
              </a:rPr>
              <a:t>减压</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en-US" altLang="zh-CN" sz="2800" kern="100" dirty="0" smtClean="0">
                <a:latin typeface="Times New Roman"/>
                <a:ea typeface="华文细黑"/>
                <a:cs typeface="Courier New"/>
              </a:rPr>
              <a:t>C</a:t>
            </a:r>
            <a:r>
              <a:rPr lang="zh-CN" altLang="zh-CN" sz="2800" kern="100" dirty="0" smtClean="0">
                <a:latin typeface="Times New Roman"/>
                <a:ea typeface="华文细黑"/>
                <a:cs typeface="Times New Roman"/>
              </a:rPr>
              <a:t>增大反应</a:t>
            </a:r>
            <a:r>
              <a:rPr lang="zh-CN" altLang="zh-CN" sz="2800" kern="100" dirty="0">
                <a:latin typeface="Times New Roman"/>
                <a:ea typeface="华文细黑"/>
                <a:cs typeface="Times New Roman"/>
              </a:rPr>
              <a:t>物浓度，</a:t>
            </a:r>
            <a:r>
              <a:rPr lang="zh-CN" altLang="zh-CN" sz="2800" kern="100" dirty="0" smtClean="0">
                <a:latin typeface="Times New Roman"/>
                <a:ea typeface="华文细黑"/>
                <a:cs typeface="Times New Roman"/>
              </a:rPr>
              <a:t>同时</a:t>
            </a:r>
            <a:r>
              <a:rPr lang="zh-CN" altLang="zh-CN" sz="2800" kern="100" dirty="0">
                <a:latin typeface="Times New Roman"/>
                <a:ea typeface="华文细黑"/>
                <a:cs typeface="Times New Roman"/>
              </a:rPr>
              <a:t>使用催化剂</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增大反应物浓度，同时减小生成物浓度</a:t>
            </a:r>
            <a:endParaRPr lang="zh-CN" altLang="en-US" sz="2800" dirty="0"/>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2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22598" y="642690"/>
            <a:ext cx="10901751" cy="6053709"/>
          </a:xfrm>
          <a:prstGeom prst="rect">
            <a:avLst/>
          </a:prstGeom>
        </p:spPr>
        <p:txBody>
          <a:bodyPr>
            <a:spAutoFit/>
          </a:bodyPr>
          <a:lstStyle/>
          <a:p>
            <a:pPr>
              <a:lnSpc>
                <a:spcPct val="140000"/>
              </a:lnSpc>
            </a:pPr>
            <a:r>
              <a:rPr lang="zh-CN" altLang="zh-CN" sz="2800" b="1" kern="100" dirty="0" smtClean="0">
                <a:solidFill>
                  <a:srgbClr val="0000FF"/>
                </a:solidFill>
                <a:latin typeface="Times New Roman"/>
                <a:cs typeface="Times New Roman"/>
              </a:rPr>
              <a:t>解析　</a:t>
            </a:r>
            <a:r>
              <a:rPr lang="en-US" altLang="zh-CN" sz="2800" kern="100" dirty="0" smtClean="0">
                <a:latin typeface="Times New Roman"/>
                <a:ea typeface="华文细黑"/>
              </a:rPr>
              <a:t>A</a:t>
            </a:r>
            <a:r>
              <a:rPr lang="zh-CN" altLang="zh-CN" sz="2800" kern="100" dirty="0" smtClean="0">
                <a:latin typeface="Times New Roman"/>
                <a:ea typeface="华文细黑"/>
                <a:cs typeface="Times New Roman"/>
              </a:rPr>
              <a:t>项，升高温度，同时加压，正逆反应速率都增大，逆反应速率应在原速率的上方，故</a:t>
            </a:r>
            <a:r>
              <a:rPr lang="en-US" altLang="zh-CN" sz="2800" kern="100" dirty="0" smtClean="0">
                <a:latin typeface="Times New Roman"/>
                <a:ea typeface="华文细黑"/>
              </a:rPr>
              <a:t>A</a:t>
            </a:r>
            <a:r>
              <a:rPr lang="zh-CN" altLang="zh-CN" sz="2800" kern="100" dirty="0" smtClean="0">
                <a:latin typeface="Times New Roman"/>
                <a:ea typeface="华文细黑"/>
                <a:cs typeface="Times New Roman"/>
              </a:rPr>
              <a:t>错误；</a:t>
            </a:r>
            <a:endParaRPr lang="en-US" altLang="zh-CN" sz="2800" kern="100" dirty="0" smtClean="0">
              <a:latin typeface="Times New Roman"/>
              <a:ea typeface="华文细黑"/>
              <a:cs typeface="Times New Roman"/>
            </a:endParaRPr>
          </a:p>
          <a:p>
            <a:pPr>
              <a:lnSpc>
                <a:spcPct val="140000"/>
              </a:lnSpc>
            </a:pPr>
            <a:r>
              <a:rPr lang="en-US" altLang="zh-CN" sz="2800" kern="100" dirty="0" smtClean="0">
                <a:latin typeface="Times New Roman"/>
                <a:ea typeface="华文细黑"/>
              </a:rPr>
              <a:t>B</a:t>
            </a:r>
            <a:r>
              <a:rPr lang="zh-CN" altLang="zh-CN" sz="2800" kern="100" dirty="0" smtClean="0">
                <a:latin typeface="Times New Roman"/>
                <a:ea typeface="华文细黑"/>
                <a:cs typeface="Times New Roman"/>
              </a:rPr>
              <a:t>项，降低温度，同时减压正逆反应速率都降低，正反应速率应在原速率的下方，故</a:t>
            </a:r>
            <a:r>
              <a:rPr lang="en-US" altLang="zh-CN" sz="2800" kern="100" dirty="0" smtClean="0">
                <a:latin typeface="Times New Roman"/>
                <a:ea typeface="华文细黑"/>
              </a:rPr>
              <a:t>B</a:t>
            </a:r>
            <a:r>
              <a:rPr lang="zh-CN" altLang="zh-CN" sz="2800" kern="100" dirty="0" smtClean="0">
                <a:latin typeface="Times New Roman"/>
                <a:ea typeface="华文细黑"/>
                <a:cs typeface="Times New Roman"/>
              </a:rPr>
              <a:t>错误；</a:t>
            </a:r>
            <a:endParaRPr lang="en-US" altLang="zh-CN" sz="2800" kern="100" dirty="0" smtClean="0">
              <a:latin typeface="Times New Roman"/>
              <a:ea typeface="华文细黑"/>
              <a:cs typeface="Times New Roman"/>
            </a:endParaRPr>
          </a:p>
          <a:p>
            <a:pPr>
              <a:lnSpc>
                <a:spcPct val="140000"/>
              </a:lnSpc>
            </a:pPr>
            <a:r>
              <a:rPr lang="en-US" altLang="zh-CN" sz="2800" kern="100" dirty="0" smtClean="0">
                <a:latin typeface="Times New Roman"/>
                <a:ea typeface="华文细黑"/>
              </a:rPr>
              <a:t>C</a:t>
            </a:r>
            <a:r>
              <a:rPr lang="zh-CN" altLang="zh-CN" sz="2800" kern="100" dirty="0" smtClean="0">
                <a:latin typeface="Times New Roman"/>
                <a:ea typeface="华文细黑"/>
                <a:cs typeface="Times New Roman"/>
              </a:rPr>
              <a:t>项，增大反应物浓度，同时使用催化剂，正逆反应速率都增大，逆反应速率应在原速率的上方，但正反应速率增大更多，平衡向正反应方向移动，故</a:t>
            </a:r>
            <a:r>
              <a:rPr lang="en-US" altLang="zh-CN" sz="2800" kern="100" dirty="0" smtClean="0">
                <a:latin typeface="Times New Roman"/>
                <a:ea typeface="华文细黑"/>
              </a:rPr>
              <a:t>C</a:t>
            </a:r>
            <a:r>
              <a:rPr lang="zh-CN" altLang="zh-CN" sz="2800" kern="100" dirty="0" smtClean="0">
                <a:latin typeface="Times New Roman"/>
                <a:ea typeface="华文细黑"/>
                <a:cs typeface="Times New Roman"/>
              </a:rPr>
              <a:t>错误；</a:t>
            </a:r>
            <a:endParaRPr lang="en-US" altLang="zh-CN" sz="2800" kern="100" dirty="0" smtClean="0">
              <a:latin typeface="Times New Roman"/>
              <a:ea typeface="华文细黑"/>
              <a:cs typeface="Times New Roman"/>
            </a:endParaRPr>
          </a:p>
          <a:p>
            <a:pPr lvl="0">
              <a:lnSpc>
                <a:spcPct val="140000"/>
              </a:lnSpc>
            </a:pPr>
            <a:r>
              <a:rPr lang="en-US" altLang="zh-CN" sz="2800" kern="100" dirty="0">
                <a:solidFill>
                  <a:prstClr val="black"/>
                </a:solidFill>
                <a:latin typeface="Times New Roman"/>
                <a:ea typeface="华文细黑"/>
              </a:rPr>
              <a:t>D</a:t>
            </a:r>
            <a:r>
              <a:rPr lang="zh-CN" altLang="zh-CN" sz="2800" kern="100" dirty="0">
                <a:solidFill>
                  <a:prstClr val="black"/>
                </a:solidFill>
                <a:latin typeface="Times New Roman"/>
                <a:ea typeface="华文细黑"/>
                <a:cs typeface="Times New Roman"/>
              </a:rPr>
              <a:t>项，增大反应物浓度，同时减小生成物浓度，瞬间正反应速率增大，逆反应速率减小，平衡向正反应方向移动，图像符合，故</a:t>
            </a:r>
            <a:r>
              <a:rPr lang="en-US" altLang="zh-CN" sz="2800" kern="100" dirty="0">
                <a:solidFill>
                  <a:prstClr val="black"/>
                </a:solidFill>
                <a:latin typeface="Times New Roman"/>
                <a:ea typeface="华文细黑"/>
              </a:rPr>
              <a:t>D</a:t>
            </a:r>
            <a:r>
              <a:rPr lang="zh-CN" altLang="zh-CN" sz="2800" kern="100" dirty="0">
                <a:solidFill>
                  <a:prstClr val="black"/>
                </a:solidFill>
                <a:latin typeface="Times New Roman"/>
                <a:ea typeface="华文细黑"/>
                <a:cs typeface="Times New Roman"/>
              </a:rPr>
              <a:t>正确。</a:t>
            </a:r>
            <a:endParaRPr lang="en-US" altLang="zh-CN" sz="2800" kern="100" dirty="0">
              <a:solidFill>
                <a:prstClr val="black"/>
              </a:solidFill>
              <a:latin typeface="Times New Roman"/>
              <a:ea typeface="华文细黑"/>
              <a:cs typeface="Times New Roman"/>
            </a:endParaRPr>
          </a:p>
          <a:p>
            <a:pPr lvl="0" algn="just">
              <a:lnSpc>
                <a:spcPct val="140000"/>
              </a:lnSpc>
              <a:tabLst>
                <a:tab pos="2070735" algn="l"/>
              </a:tabLst>
            </a:pPr>
            <a:r>
              <a:rPr lang="zh-CN" altLang="zh-CN" sz="2800" b="1" kern="100" dirty="0">
                <a:solidFill>
                  <a:srgbClr val="0000FF"/>
                </a:solidFill>
                <a:latin typeface="Times New Roman"/>
                <a:cs typeface="Times New Roman"/>
              </a:rPr>
              <a:t>答案　</a:t>
            </a:r>
            <a:r>
              <a:rPr lang="en-US" altLang="zh-CN" sz="2800" b="1" kern="100" dirty="0" smtClean="0">
                <a:solidFill>
                  <a:srgbClr val="F79646">
                    <a:lumMod val="75000"/>
                  </a:srgbClr>
                </a:solidFill>
                <a:latin typeface="Times New Roman"/>
                <a:ea typeface="华文细黑"/>
                <a:cs typeface="Courier New"/>
              </a:rPr>
              <a:t>D</a:t>
            </a:r>
            <a:endParaRPr lang="zh-CN" altLang="zh-CN" sz="1050" b="1" kern="100" dirty="0">
              <a:solidFill>
                <a:srgbClr val="F79646">
                  <a:lumMod val="75000"/>
                </a:srgbClr>
              </a:solidFill>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27960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2260" y="981522"/>
            <a:ext cx="10947562" cy="2031325"/>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rPr>
              <a:t>5</a:t>
            </a:r>
            <a:r>
              <a:rPr lang="en-US" altLang="zh-CN" sz="2800" kern="100" dirty="0" smtClean="0">
                <a:latin typeface="Times New Roman"/>
                <a:ea typeface="华文细黑"/>
              </a:rPr>
              <a:t>. </a:t>
            </a:r>
            <a:r>
              <a:rPr lang="zh-CN" altLang="zh-CN" sz="2800" kern="100" dirty="0" smtClean="0">
                <a:latin typeface="Times New Roman"/>
                <a:ea typeface="华文细黑"/>
                <a:cs typeface="Times New Roman"/>
              </a:rPr>
              <a:t>某</a:t>
            </a:r>
            <a:r>
              <a:rPr lang="zh-CN" altLang="zh-CN" sz="2800" kern="100" dirty="0">
                <a:latin typeface="Times New Roman"/>
                <a:ea typeface="华文细黑"/>
                <a:cs typeface="Times New Roman"/>
              </a:rPr>
              <a:t>密闭容器中进行如下反应：</a:t>
            </a:r>
            <a:r>
              <a:rPr lang="en-US" altLang="zh-CN" sz="2800" kern="100" dirty="0">
                <a:latin typeface="Times New Roman"/>
                <a:ea typeface="华文细黑"/>
              </a:rPr>
              <a:t>X(g)</a:t>
            </a:r>
            <a:r>
              <a:rPr lang="zh-CN" altLang="zh-CN" sz="2800" kern="100" dirty="0">
                <a:latin typeface="Times New Roman"/>
                <a:ea typeface="华文细黑"/>
                <a:cs typeface="Times New Roman"/>
              </a:rPr>
              <a:t>＋</a:t>
            </a:r>
            <a:r>
              <a:rPr lang="en-US" altLang="zh-CN" sz="2800" kern="100" dirty="0">
                <a:latin typeface="Times New Roman"/>
                <a:ea typeface="华文细黑"/>
              </a:rPr>
              <a:t>2Y(g)</a:t>
            </a:r>
            <a:r>
              <a:rPr lang="en-US" altLang="zh-CN" sz="2800" kern="100" dirty="0">
                <a:latin typeface="ZBFH"/>
                <a:ea typeface="华文细黑"/>
              </a:rPr>
              <a:t> </a:t>
            </a:r>
            <a:r>
              <a:rPr lang="en-US" altLang="zh-CN" sz="2800" kern="100" dirty="0">
                <a:latin typeface="Times New Roman"/>
                <a:ea typeface="华文细黑"/>
              </a:rPr>
              <a:t>2Z(g)</a:t>
            </a:r>
            <a:r>
              <a:rPr lang="zh-CN" altLang="zh-CN" sz="2800" kern="100" dirty="0">
                <a:latin typeface="Times New Roman"/>
                <a:ea typeface="华文细黑"/>
                <a:cs typeface="Times New Roman"/>
              </a:rPr>
              <a:t>，若要使平衡时反应物总物质的量与生成物总物质的量相等，且用</a:t>
            </a:r>
            <a:r>
              <a:rPr lang="en-US" altLang="zh-CN" sz="2800" kern="100" dirty="0">
                <a:latin typeface="Times New Roman"/>
                <a:ea typeface="华文细黑"/>
              </a:rPr>
              <a:t>X</a:t>
            </a:r>
            <a:r>
              <a:rPr lang="zh-CN" altLang="zh-CN" sz="2800" kern="100" dirty="0">
                <a:latin typeface="Times New Roman"/>
                <a:ea typeface="华文细黑"/>
                <a:cs typeface="Times New Roman"/>
              </a:rPr>
              <a:t>、</a:t>
            </a:r>
            <a:r>
              <a:rPr lang="en-US" altLang="zh-CN" sz="2800" kern="100" dirty="0">
                <a:latin typeface="Times New Roman"/>
                <a:ea typeface="华文细黑"/>
              </a:rPr>
              <a:t>Y</a:t>
            </a:r>
            <a:r>
              <a:rPr lang="zh-CN" altLang="zh-CN" sz="2800" kern="100" dirty="0">
                <a:latin typeface="Times New Roman"/>
                <a:ea typeface="华文细黑"/>
                <a:cs typeface="Times New Roman"/>
              </a:rPr>
              <a:t>作反应物，则</a:t>
            </a:r>
            <a:r>
              <a:rPr lang="en-US" altLang="zh-CN" sz="2800" kern="100" dirty="0">
                <a:latin typeface="Times New Roman"/>
                <a:ea typeface="华文细黑"/>
              </a:rPr>
              <a:t>X</a:t>
            </a:r>
            <a:r>
              <a:rPr lang="zh-CN" altLang="zh-CN" sz="2800" kern="100" dirty="0">
                <a:latin typeface="Times New Roman"/>
                <a:ea typeface="华文细黑"/>
                <a:cs typeface="Times New Roman"/>
              </a:rPr>
              <a:t>、</a:t>
            </a:r>
            <a:r>
              <a:rPr lang="en-US" altLang="zh-CN" sz="2800" kern="100" dirty="0">
                <a:latin typeface="Times New Roman"/>
                <a:ea typeface="华文细黑"/>
              </a:rPr>
              <a:t>Y</a:t>
            </a:r>
            <a:r>
              <a:rPr lang="zh-CN" altLang="zh-CN" sz="2800" kern="100" dirty="0">
                <a:latin typeface="Times New Roman"/>
                <a:ea typeface="华文细黑"/>
                <a:cs typeface="Times New Roman"/>
              </a:rPr>
              <a:t>的初始物质的量之比的范围应满足</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sp>
        <p:nvSpPr>
          <p:cNvPr id="46"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4281252293"/>
              </p:ext>
            </p:extLst>
          </p:nvPr>
        </p:nvGraphicFramePr>
        <p:xfrm>
          <a:off x="7956475" y="1053530"/>
          <a:ext cx="1235075" cy="1027113"/>
        </p:xfrm>
        <a:graphic>
          <a:graphicData uri="http://schemas.openxmlformats.org/presentationml/2006/ole">
            <mc:AlternateContent xmlns:mc="http://schemas.openxmlformats.org/markup-compatibility/2006">
              <mc:Choice xmlns:v="urn:schemas-microsoft-com:vml" Requires="v">
                <p:oleObj spid="_x0000_s269388" name="Document" r:id="rId17" imgW="1235308" imgH="1027364" progId="Word.Document.8">
                  <p:embed/>
                </p:oleObj>
              </mc:Choice>
              <mc:Fallback>
                <p:oleObj name="Document" r:id="rId17" imgW="1235308" imgH="1027364" progId="Word.Document.8">
                  <p:embed/>
                  <p:pic>
                    <p:nvPicPr>
                      <p:cNvPr id="0" name="对象 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56475" y="1053530"/>
                        <a:ext cx="1235075"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755587869"/>
              </p:ext>
            </p:extLst>
          </p:nvPr>
        </p:nvGraphicFramePr>
        <p:xfrm>
          <a:off x="852957" y="3141762"/>
          <a:ext cx="6010275" cy="2933700"/>
        </p:xfrm>
        <a:graphic>
          <a:graphicData uri="http://schemas.openxmlformats.org/presentationml/2006/ole">
            <mc:AlternateContent xmlns:mc="http://schemas.openxmlformats.org/markup-compatibility/2006">
              <mc:Choice xmlns:v="urn:schemas-microsoft-com:vml" Requires="v">
                <p:oleObj spid="_x0000_s269389" name="Document" r:id="rId19" imgW="6014614" imgH="2947219" progId="Word.Document.8">
                  <p:embed/>
                </p:oleObj>
              </mc:Choice>
              <mc:Fallback>
                <p:oleObj name="Document" r:id="rId19" imgW="6014614" imgH="2947219" progId="Word.Document.8">
                  <p:embed/>
                  <p:pic>
                    <p:nvPicPr>
                      <p:cNvPr id="0" name="对象 1"/>
                      <p:cNvPicPr>
                        <a:picLocks noChangeAspect="1" noChangeArrowheads="1"/>
                      </p:cNvPicPr>
                      <p:nvPr/>
                    </p:nvPicPr>
                    <p:blipFill>
                      <a:blip r:embed="rId20"/>
                      <a:srcRect/>
                      <a:stretch>
                        <a:fillRect/>
                      </a:stretch>
                    </p:blipFill>
                    <p:spPr bwMode="auto">
                      <a:xfrm>
                        <a:off x="852957" y="3141762"/>
                        <a:ext cx="6010275"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2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03982" y="587574"/>
            <a:ext cx="6092825" cy="656846"/>
          </a:xfrm>
          <a:prstGeom prst="rect">
            <a:avLst/>
          </a:prstGeom>
        </p:spPr>
        <p:txBody>
          <a:bodyPr>
            <a:spAutoFit/>
          </a:bodyPr>
          <a:lstStyle/>
          <a:p>
            <a:pPr algn="just">
              <a:lnSpc>
                <a:spcPct val="150000"/>
              </a:lnSpc>
              <a:spcAft>
                <a:spcPts val="0"/>
              </a:spcAft>
              <a:tabLst>
                <a:tab pos="207073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设参加反应的</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的物质的量为</a:t>
            </a:r>
            <a:r>
              <a:rPr lang="en-US" altLang="zh-CN" sz="2800" i="1" kern="100" dirty="0">
                <a:latin typeface="Times New Roman"/>
                <a:ea typeface="华文细黑"/>
                <a:cs typeface="Courier New"/>
              </a:rPr>
              <a:t>n</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6" name="矩形 5"/>
          <p:cNvSpPr/>
          <p:nvPr/>
        </p:nvSpPr>
        <p:spPr>
          <a:xfrm>
            <a:off x="478582" y="1163638"/>
            <a:ext cx="6851556" cy="738664"/>
          </a:xfrm>
          <a:prstGeom prst="rect">
            <a:avLst/>
          </a:prstGeom>
        </p:spPr>
        <p:txBody>
          <a:bodyPr wrap="none">
            <a:spAutoFit/>
          </a:bodyPr>
          <a:lstStyle/>
          <a:p>
            <a:pPr algn="just">
              <a:lnSpc>
                <a:spcPct val="150000"/>
              </a:lnSpc>
              <a:spcAft>
                <a:spcPts val="0"/>
              </a:spcAft>
              <a:tabLst>
                <a:tab pos="2070735" algn="l"/>
              </a:tabLst>
            </a:pP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X(g)</a:t>
            </a:r>
            <a:r>
              <a:rPr lang="zh-CN" altLang="zh-CN" sz="2800" kern="100" dirty="0">
                <a:latin typeface="Times New Roman"/>
                <a:ea typeface="华文细黑"/>
                <a:cs typeface="Times New Roman"/>
              </a:rPr>
              <a:t>　＋　</a:t>
            </a:r>
            <a:r>
              <a:rPr lang="en-US" altLang="zh-CN" sz="2800" kern="100" dirty="0">
                <a:latin typeface="Times New Roman"/>
                <a:ea typeface="华文细黑"/>
                <a:cs typeface="Courier New"/>
              </a:rPr>
              <a:t>2Y(g)</a:t>
            </a:r>
            <a:r>
              <a:rPr lang="zh-CN" altLang="zh-CN" sz="2800" kern="100" dirty="0">
                <a:latin typeface="ZBFH"/>
                <a:ea typeface="华文细黑"/>
                <a:cs typeface="ZBFH"/>
              </a:rPr>
              <a:t>　</a:t>
            </a:r>
            <a:r>
              <a:rPr lang="en-US" altLang="zh-CN" sz="2800" kern="100" dirty="0" smtClean="0">
                <a:latin typeface="ZBFH"/>
                <a:ea typeface="华文细黑"/>
                <a:cs typeface="Courier New"/>
              </a:rPr>
              <a:t></a:t>
            </a:r>
            <a:r>
              <a:rPr lang="en-US" altLang="zh-CN" sz="2800" kern="100" dirty="0" smtClean="0">
                <a:latin typeface="Times New Roman"/>
                <a:ea typeface="华文细黑"/>
                <a:cs typeface="Courier New"/>
              </a:rPr>
              <a:t>2Z(g</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4237642491"/>
              </p:ext>
            </p:extLst>
          </p:nvPr>
        </p:nvGraphicFramePr>
        <p:xfrm>
          <a:off x="5039922" y="1235646"/>
          <a:ext cx="1235075" cy="1027113"/>
        </p:xfrm>
        <a:graphic>
          <a:graphicData uri="http://schemas.openxmlformats.org/presentationml/2006/ole">
            <mc:AlternateContent xmlns:mc="http://schemas.openxmlformats.org/markup-compatibility/2006">
              <mc:Choice xmlns:v="urn:schemas-microsoft-com:vml" Requires="v">
                <p:oleObj spid="_x0000_s270375" name="Document" r:id="rId3" imgW="1235308" imgH="1027364" progId="Word.Document.8">
                  <p:embed/>
                </p:oleObj>
              </mc:Choice>
              <mc:Fallback>
                <p:oleObj name="Document" r:id="rId3" imgW="1235308" imgH="1027364"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9922" y="1235646"/>
                        <a:ext cx="1235075"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p:cNvSpPr/>
          <p:nvPr/>
        </p:nvSpPr>
        <p:spPr>
          <a:xfrm>
            <a:off x="521744" y="1725841"/>
            <a:ext cx="10793813" cy="2031325"/>
          </a:xfrm>
          <a:prstGeom prst="rect">
            <a:avLst/>
          </a:prstGeom>
        </p:spPr>
        <p:txBody>
          <a:bodyPr>
            <a:spAutoFit/>
          </a:bodyPr>
          <a:lstStyle/>
          <a:p>
            <a:pPr algn="just">
              <a:lnSpc>
                <a:spcPct val="150000"/>
              </a:lnSpc>
              <a:spcAft>
                <a:spcPts val="0"/>
              </a:spcAft>
              <a:tabLst>
                <a:tab pos="2070735" algn="l"/>
              </a:tabLst>
            </a:pPr>
            <a:r>
              <a:rPr lang="zh-CN" altLang="zh-CN" sz="2800" kern="100" dirty="0">
                <a:latin typeface="Times New Roman"/>
                <a:ea typeface="华文细黑"/>
                <a:cs typeface="Times New Roman"/>
              </a:rPr>
              <a:t>开始</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y</a:t>
            </a:r>
            <a:r>
              <a:rPr lang="en-US" altLang="zh-CN" sz="2800" kern="100" dirty="0" smtClean="0">
                <a:latin typeface="Times New Roman"/>
                <a:ea typeface="华文细黑"/>
                <a:cs typeface="Courier New"/>
              </a:rPr>
              <a:t>                    0</a:t>
            </a:r>
            <a:endParaRPr lang="zh-CN" altLang="zh-CN" sz="2800" kern="100" dirty="0">
              <a:latin typeface="宋体"/>
              <a:cs typeface="Courier New"/>
            </a:endParaRPr>
          </a:p>
          <a:p>
            <a:pPr algn="just">
              <a:lnSpc>
                <a:spcPct val="150000"/>
              </a:lnSpc>
              <a:spcAft>
                <a:spcPts val="0"/>
              </a:spcAft>
              <a:tabLst>
                <a:tab pos="2070735" algn="l"/>
              </a:tabLst>
            </a:pPr>
            <a:r>
              <a:rPr lang="zh-CN" altLang="zh-CN" sz="2800" kern="100" dirty="0">
                <a:latin typeface="Times New Roman"/>
                <a:ea typeface="华文细黑"/>
                <a:cs typeface="Times New Roman"/>
              </a:rPr>
              <a:t>转化</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2</a:t>
            </a:r>
            <a:r>
              <a:rPr lang="en-US" altLang="zh-CN" sz="2800" i="1" kern="100" dirty="0" smtClean="0">
                <a:latin typeface="Times New Roman"/>
                <a:ea typeface="华文细黑"/>
                <a:cs typeface="Courier New"/>
              </a:rPr>
              <a:t>n</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2</a:t>
            </a:r>
            <a:r>
              <a:rPr lang="en-US" altLang="zh-CN" sz="2800" i="1" kern="100" dirty="0" err="1" smtClean="0">
                <a:latin typeface="Times New Roman"/>
                <a:ea typeface="华文细黑"/>
                <a:cs typeface="Courier New"/>
              </a:rPr>
              <a:t>n</a:t>
            </a:r>
            <a:endParaRPr lang="zh-CN" altLang="zh-CN" sz="2800" kern="100" dirty="0">
              <a:latin typeface="宋体"/>
              <a:cs typeface="Courier New"/>
            </a:endParaRPr>
          </a:p>
          <a:p>
            <a:pPr algn="just">
              <a:lnSpc>
                <a:spcPct val="150000"/>
              </a:lnSpc>
              <a:spcAft>
                <a:spcPts val="0"/>
              </a:spcAft>
              <a:tabLst>
                <a:tab pos="2070735" algn="l"/>
              </a:tabLst>
            </a:pPr>
            <a:r>
              <a:rPr lang="zh-CN" altLang="zh-CN" sz="2800" kern="100" dirty="0">
                <a:latin typeface="Times New Roman"/>
                <a:ea typeface="华文细黑"/>
                <a:cs typeface="Times New Roman"/>
              </a:rPr>
              <a:t>平衡</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2</a:t>
            </a:r>
            <a:r>
              <a:rPr lang="en-US" altLang="zh-CN" sz="2800" i="1" kern="100" dirty="0" err="1" smtClean="0">
                <a:latin typeface="Times New Roman"/>
                <a:ea typeface="华文细黑"/>
                <a:cs typeface="Courier New"/>
              </a:rPr>
              <a:t>n</a:t>
            </a:r>
            <a:endParaRPr lang="zh-CN" altLang="zh-CN" sz="2800" kern="100" dirty="0">
              <a:effectLst/>
              <a:latin typeface="宋体"/>
              <a:cs typeface="Courier New"/>
            </a:endParaRPr>
          </a:p>
        </p:txBody>
      </p:sp>
      <p:sp>
        <p:nvSpPr>
          <p:cNvPr id="21"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6"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7"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18"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矩形 34"/>
          <p:cNvSpPr/>
          <p:nvPr/>
        </p:nvSpPr>
        <p:spPr>
          <a:xfrm>
            <a:off x="511369" y="3672299"/>
            <a:ext cx="11343283" cy="3037498"/>
          </a:xfrm>
          <a:prstGeom prst="rect">
            <a:avLst/>
          </a:prstGeom>
        </p:spPr>
        <p:txBody>
          <a:bodyPr wrap="square">
            <a:spAutoFit/>
          </a:bodyPr>
          <a:lstStyle/>
          <a:p>
            <a:pPr algn="just">
              <a:lnSpc>
                <a:spcPct val="140000"/>
              </a:lnSpc>
              <a:spcAft>
                <a:spcPts val="0"/>
              </a:spcAft>
              <a:tabLst>
                <a:tab pos="2070735" algn="l"/>
              </a:tabLst>
            </a:pPr>
            <a:r>
              <a:rPr lang="zh-CN" altLang="zh-CN" sz="2800" kern="100" dirty="0">
                <a:latin typeface="Times New Roman"/>
                <a:ea typeface="华文细黑"/>
                <a:cs typeface="Times New Roman"/>
              </a:rPr>
              <a:t>平衡时反应物总物质的量与生成物总物质的量相等，所以有</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zh-CN" altLang="zh-CN" sz="2800" kern="100" dirty="0">
                <a:latin typeface="Times New Roman"/>
                <a:ea typeface="华文细黑"/>
                <a:cs typeface="Times New Roman"/>
              </a:rPr>
              <a:t>＋</a:t>
            </a:r>
            <a:r>
              <a:rPr lang="en-US" altLang="zh-CN" sz="2800" i="1" kern="100" dirty="0">
                <a:latin typeface="Times New Roman" pitchFamily="18" charset="0"/>
                <a:ea typeface="华文细黑"/>
                <a:cs typeface="Times New Roman" pitchFamily="18" charset="0"/>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n</a:t>
            </a:r>
            <a:r>
              <a:rPr lang="zh-CN" altLang="zh-CN" sz="2800" kern="100" dirty="0">
                <a:latin typeface="Times New Roman"/>
                <a:ea typeface="华文细黑"/>
                <a:cs typeface="Times New Roman"/>
              </a:rPr>
              <a:t>，解得</a:t>
            </a:r>
            <a:r>
              <a:rPr lang="en-US" altLang="zh-CN" sz="2800" i="1" kern="100" dirty="0">
                <a:latin typeface="Times New Roman"/>
                <a:ea typeface="华文细黑"/>
                <a:cs typeface="Courier New"/>
              </a:rPr>
              <a:t>n</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en-US" altLang="zh-CN" sz="2800" kern="100" dirty="0">
                <a:latin typeface="Times New Roman"/>
                <a:ea typeface="华文细黑"/>
                <a:cs typeface="Courier New"/>
              </a:rPr>
              <a:t>)</a:t>
            </a:r>
            <a:r>
              <a:rPr lang="en-US" altLang="zh-CN" sz="2800" kern="100" dirty="0">
                <a:latin typeface="IPAPANNEW"/>
                <a:ea typeface="华文细黑"/>
                <a:cs typeface="Times New Roman"/>
              </a:rPr>
              <a:t>/5</a:t>
            </a:r>
            <a:r>
              <a:rPr lang="zh-CN" altLang="zh-CN" sz="2800" kern="100" dirty="0">
                <a:latin typeface="IPAPANNEW"/>
                <a:ea typeface="华文细黑"/>
                <a:cs typeface="Times New Roman"/>
              </a:rPr>
              <a:t>，反应物不能完全反应，所以有</a:t>
            </a:r>
            <a:r>
              <a:rPr lang="en-US" altLang="zh-CN" sz="2800" i="1" kern="100" dirty="0">
                <a:latin typeface="Times New Roman" pitchFamily="18" charset="0"/>
                <a:ea typeface="华文细黑"/>
                <a:cs typeface="Times New Roman" pitchFamily="18" charset="0"/>
              </a:rPr>
              <a:t>x</a:t>
            </a:r>
            <a:r>
              <a:rPr lang="zh-CN" altLang="zh-CN" sz="2800" kern="100" dirty="0">
                <a:latin typeface="IPAPANNEW"/>
                <a:ea typeface="华文细黑"/>
                <a:cs typeface="Times New Roman"/>
              </a:rPr>
              <a:t>＞</a:t>
            </a:r>
            <a:r>
              <a:rPr lang="en-US" altLang="zh-CN" sz="2800" i="1" kern="100" dirty="0">
                <a:latin typeface="Times New Roman" pitchFamily="18" charset="0"/>
                <a:ea typeface="华文细黑"/>
                <a:cs typeface="Times New Roman" pitchFamily="18" charset="0"/>
              </a:rPr>
              <a:t>n</a:t>
            </a:r>
            <a:r>
              <a:rPr lang="zh-CN" altLang="zh-CN" sz="2800" kern="100" dirty="0">
                <a:latin typeface="IPAPANNEW"/>
                <a:ea typeface="华文细黑"/>
                <a:cs typeface="Times New Roman"/>
              </a:rPr>
              <a:t>，</a:t>
            </a:r>
            <a:r>
              <a:rPr lang="en-US" altLang="zh-CN" sz="2800" i="1" kern="100" dirty="0">
                <a:latin typeface="Times New Roman" pitchFamily="18" charset="0"/>
                <a:ea typeface="华文细黑"/>
                <a:cs typeface="Times New Roman" pitchFamily="18" charset="0"/>
              </a:rPr>
              <a:t>y</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2</a:t>
            </a:r>
            <a:r>
              <a:rPr lang="en-US" altLang="zh-CN" sz="2800" i="1" kern="100" dirty="0">
                <a:latin typeface="IPAPANNEW"/>
                <a:ea typeface="华文细黑"/>
                <a:cs typeface="Times New Roman"/>
              </a:rPr>
              <a:t>n</a:t>
            </a:r>
            <a:r>
              <a:rPr lang="en-US" altLang="zh-CN" sz="2800" kern="100" dirty="0">
                <a:latin typeface="IPAPANNEW"/>
                <a:ea typeface="华文细黑"/>
                <a:cs typeface="Times New Roman"/>
              </a:rPr>
              <a:t> </a:t>
            </a:r>
            <a:r>
              <a:rPr lang="zh-CN" altLang="zh-CN" sz="2800" kern="100" dirty="0">
                <a:latin typeface="IPAPANNEW"/>
                <a:ea typeface="华文细黑"/>
                <a:cs typeface="Times New Roman"/>
              </a:rPr>
              <a:t>，即：</a:t>
            </a:r>
            <a:r>
              <a:rPr lang="en-US" altLang="zh-CN" sz="2800" i="1" kern="100" dirty="0">
                <a:latin typeface="Times New Roman" pitchFamily="18" charset="0"/>
                <a:ea typeface="华文细黑"/>
                <a:cs typeface="Times New Roman" pitchFamily="18" charset="0"/>
              </a:rPr>
              <a:t>x</a:t>
            </a:r>
            <a:r>
              <a:rPr lang="zh-CN" altLang="zh-CN" sz="2800" kern="100" dirty="0">
                <a:latin typeface="IPAPANNEW"/>
                <a:ea typeface="华文细黑"/>
                <a:cs typeface="Times New Roman"/>
              </a:rPr>
              <a:t>＞</a:t>
            </a:r>
            <a:r>
              <a:rPr lang="en-US" altLang="zh-CN" sz="2800" kern="100" dirty="0">
                <a:latin typeface="IPAPANNEW"/>
                <a:ea typeface="华文细黑"/>
                <a:cs typeface="Times New Roman"/>
              </a:rPr>
              <a:t>(</a:t>
            </a:r>
            <a:r>
              <a:rPr lang="en-US" altLang="zh-CN" sz="2800" i="1" kern="100" dirty="0">
                <a:latin typeface="Times New Roman" pitchFamily="18" charset="0"/>
                <a:ea typeface="华文细黑"/>
                <a:cs typeface="Times New Roman" pitchFamily="18" charset="0"/>
              </a:rPr>
              <a:t>x</a:t>
            </a:r>
            <a:r>
              <a:rPr lang="zh-CN" altLang="zh-CN" sz="2800" kern="100" dirty="0">
                <a:latin typeface="IPAPANNEW"/>
                <a:ea typeface="华文细黑"/>
                <a:cs typeface="Times New Roman"/>
              </a:rPr>
              <a:t>＋</a:t>
            </a:r>
            <a:r>
              <a:rPr lang="en-US" altLang="zh-CN" sz="2800" i="1" kern="100" dirty="0">
                <a:latin typeface="Times New Roman" pitchFamily="18" charset="0"/>
                <a:ea typeface="华文细黑"/>
                <a:cs typeface="Times New Roman" pitchFamily="18" charset="0"/>
              </a:rPr>
              <a:t>y</a:t>
            </a:r>
            <a:r>
              <a:rPr lang="en-US" altLang="zh-CN" sz="2800" kern="100" dirty="0">
                <a:latin typeface="IPAPANNEW"/>
                <a:ea typeface="华文细黑"/>
                <a:cs typeface="Times New Roman"/>
              </a:rPr>
              <a:t>)/</a:t>
            </a:r>
            <a:r>
              <a:rPr lang="en-US" altLang="zh-CN" sz="2800" kern="100" dirty="0">
                <a:latin typeface="Times New Roman"/>
                <a:ea typeface="华文细黑"/>
                <a:cs typeface="Courier New"/>
              </a:rPr>
              <a:t>5</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y</a:t>
            </a:r>
            <a:r>
              <a:rPr lang="en-US" altLang="zh-CN" sz="2800" kern="100" dirty="0">
                <a:latin typeface="Times New Roman"/>
                <a:ea typeface="华文细黑"/>
                <a:cs typeface="Courier New"/>
              </a:rPr>
              <a:t>)</a:t>
            </a:r>
            <a:r>
              <a:rPr lang="en-US" altLang="zh-CN" sz="2800" kern="100" dirty="0">
                <a:latin typeface="IPAPANNEW"/>
                <a:ea typeface="华文细黑"/>
                <a:cs typeface="Times New Roman"/>
              </a:rPr>
              <a:t>/5</a:t>
            </a:r>
            <a:r>
              <a:rPr lang="zh-CN" altLang="zh-CN" sz="2800" kern="100" dirty="0">
                <a:latin typeface="宋体"/>
                <a:ea typeface="华文细黑"/>
                <a:cs typeface="宋体"/>
              </a:rPr>
              <a:t>②</a:t>
            </a:r>
            <a:r>
              <a:rPr lang="zh-CN" altLang="zh-CN" sz="2800" kern="100" dirty="0">
                <a:latin typeface="IPAPANNEW"/>
                <a:ea typeface="华文细黑"/>
                <a:cs typeface="Times New Roman"/>
              </a:rPr>
              <a:t>；</a:t>
            </a:r>
            <a:r>
              <a:rPr lang="zh-CN" altLang="zh-CN" sz="2800" kern="100" dirty="0">
                <a:latin typeface="宋体"/>
                <a:ea typeface="IPAPANNEW"/>
                <a:cs typeface="Times New Roman"/>
              </a:rPr>
              <a:t> </a:t>
            </a:r>
            <a:r>
              <a:rPr lang="zh-CN" altLang="zh-CN" sz="2800" kern="100" dirty="0">
                <a:latin typeface="IPAPANNEW"/>
                <a:ea typeface="华文细黑"/>
                <a:cs typeface="Times New Roman"/>
              </a:rPr>
              <a:t>解</a:t>
            </a:r>
            <a:r>
              <a:rPr lang="zh-CN" altLang="zh-CN" sz="2800" kern="100" dirty="0">
                <a:latin typeface="宋体"/>
                <a:ea typeface="华文细黑"/>
                <a:cs typeface="宋体"/>
              </a:rPr>
              <a:t>①</a:t>
            </a:r>
            <a:r>
              <a:rPr lang="zh-CN" altLang="zh-CN" sz="2800" kern="100" dirty="0">
                <a:latin typeface="IPAPANNEW"/>
                <a:ea typeface="华文细黑"/>
                <a:cs typeface="Times New Roman"/>
              </a:rPr>
              <a:t>得：</a:t>
            </a:r>
            <a:r>
              <a:rPr lang="en-US" altLang="zh-CN" sz="2800" i="1" kern="100" dirty="0">
                <a:latin typeface="Times New Roman" pitchFamily="18" charset="0"/>
                <a:ea typeface="华文细黑"/>
                <a:cs typeface="Times New Roman" pitchFamily="18" charset="0"/>
              </a:rPr>
              <a:t>x</a:t>
            </a:r>
            <a:r>
              <a:rPr lang="en-US" altLang="zh-CN" sz="2800" kern="100" dirty="0">
                <a:latin typeface="IPAPANNEW"/>
                <a:ea typeface="华文细黑"/>
                <a:cs typeface="Times New Roman"/>
              </a:rPr>
              <a:t>/</a:t>
            </a: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 1</a:t>
            </a:r>
            <a:r>
              <a:rPr lang="en-US" altLang="zh-CN" sz="2800" kern="100" dirty="0">
                <a:latin typeface="IPAPANNEW"/>
                <a:ea typeface="华文细黑"/>
                <a:cs typeface="Times New Roman"/>
              </a:rPr>
              <a:t>/4 </a:t>
            </a:r>
            <a:r>
              <a:rPr lang="zh-CN" altLang="zh-CN" sz="2800" kern="100" dirty="0">
                <a:latin typeface="IPAPANNEW"/>
                <a:ea typeface="华文细黑"/>
                <a:cs typeface="Times New Roman"/>
              </a:rPr>
              <a:t>，解</a:t>
            </a:r>
            <a:r>
              <a:rPr lang="zh-CN" altLang="zh-CN" sz="2800" kern="100" dirty="0">
                <a:latin typeface="宋体"/>
                <a:ea typeface="华文细黑"/>
                <a:cs typeface="宋体"/>
              </a:rPr>
              <a:t>②</a:t>
            </a:r>
            <a:r>
              <a:rPr lang="zh-CN" altLang="zh-CN" sz="2800" kern="100" dirty="0">
                <a:latin typeface="IPAPANNEW"/>
                <a:ea typeface="华文细黑"/>
                <a:cs typeface="Times New Roman"/>
              </a:rPr>
              <a:t>得</a:t>
            </a:r>
            <a:r>
              <a:rPr lang="en-US" altLang="zh-CN" sz="2800" i="1" kern="100" dirty="0">
                <a:latin typeface="Times New Roman" pitchFamily="18" charset="0"/>
                <a:ea typeface="华文细黑"/>
                <a:cs typeface="Times New Roman" pitchFamily="18" charset="0"/>
              </a:rPr>
              <a:t>x</a:t>
            </a:r>
            <a:r>
              <a:rPr lang="en-US" altLang="zh-CN" sz="2800" kern="100" dirty="0">
                <a:latin typeface="IPAPANNEW"/>
                <a:ea typeface="华文细黑"/>
                <a:cs typeface="Times New Roman"/>
              </a:rPr>
              <a:t>/</a:t>
            </a:r>
            <a:r>
              <a:rPr lang="en-US" altLang="zh-CN" sz="2800" i="1" kern="100" dirty="0">
                <a:latin typeface="Times New Roman" pitchFamily="18" charset="0"/>
                <a:ea typeface="华文细黑"/>
                <a:cs typeface="Times New Roman" pitchFamily="18" charset="0"/>
              </a:rPr>
              <a:t>y</a:t>
            </a:r>
            <a:r>
              <a:rPr lang="en-US" altLang="zh-CN" sz="2800" kern="100" dirty="0">
                <a:latin typeface="Times New Roman"/>
                <a:ea typeface="华文细黑"/>
                <a:cs typeface="Courier New"/>
              </a:rPr>
              <a:t>&lt; 3/2</a:t>
            </a:r>
            <a:r>
              <a:rPr lang="zh-CN" altLang="zh-CN" sz="2800" kern="100" dirty="0">
                <a:latin typeface="Times New Roman"/>
                <a:ea typeface="华文细黑"/>
                <a:cs typeface="Times New Roman"/>
              </a:rPr>
              <a:t>。故答案选</a:t>
            </a:r>
            <a:r>
              <a:rPr lang="en-US" altLang="zh-CN" sz="2800" kern="100" dirty="0">
                <a:latin typeface="Times New Roman"/>
                <a:ea typeface="华文细黑"/>
                <a:cs typeface="Courier New"/>
              </a:rPr>
              <a:t>D</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tabLst>
                <a:tab pos="2070735" algn="l"/>
              </a:tabLst>
            </a:pPr>
            <a:r>
              <a:rPr lang="zh-CN" altLang="zh-CN" sz="2800" b="1" kern="100" dirty="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cs typeface="Courier New"/>
              </a:rPr>
              <a:t>D</a:t>
            </a:r>
            <a:endParaRPr lang="zh-CN" altLang="zh-CN" sz="1050" b="1" kern="100" dirty="0">
              <a:solidFill>
                <a:schemeClr val="accent6">
                  <a:lumMod val="75000"/>
                </a:schemeClr>
              </a:solidFill>
              <a:latin typeface="宋体"/>
              <a:cs typeface="Courier New"/>
            </a:endParaRPr>
          </a:p>
        </p:txBody>
      </p:sp>
    </p:spTree>
    <p:extLst>
      <p:ext uri="{BB962C8B-B14F-4D97-AF65-F5344CB8AC3E}">
        <p14:creationId xmlns:p14="http://schemas.microsoft.com/office/powerpoint/2010/main" val="831070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750"/>
                                        <p:tgtEl>
                                          <p:spTgt spid="3"/>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750"/>
                                        <p:tgtEl>
                                          <p:spTgt spid="7"/>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linds(horizontal)">
                                      <p:cBhvr>
                                        <p:cTn id="14" dur="750"/>
                                        <p:tgtEl>
                                          <p:spTgt spid="6"/>
                                        </p:tgtEl>
                                      </p:cBhvr>
                                    </p:animEffect>
                                  </p:childTnLst>
                                </p:cTn>
                              </p:par>
                            </p:childTnLst>
                          </p:cTn>
                        </p:par>
                        <p:par>
                          <p:cTn id="15" fill="hold">
                            <p:stCondLst>
                              <p:cond delay="1500"/>
                            </p:stCondLst>
                            <p:childTnLst>
                              <p:par>
                                <p:cTn id="16" presetID="3" presetClass="entr" presetSubtype="1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750"/>
                                        <p:tgtEl>
                                          <p:spTgt spid="9"/>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35">
                                            <p:txEl>
                                              <p:pRg st="0" end="0"/>
                                            </p:txEl>
                                          </p:spTgt>
                                        </p:tgtEl>
                                        <p:attrNameLst>
                                          <p:attrName>style.visibility</p:attrName>
                                        </p:attrNameLst>
                                      </p:cBhvr>
                                      <p:to>
                                        <p:strVal val="visible"/>
                                      </p:to>
                                    </p:set>
                                    <p:animEffect transition="in" filter="blinds(horizontal)">
                                      <p:cBhvr>
                                        <p:cTn id="22" dur="750"/>
                                        <p:tgtEl>
                                          <p:spTgt spid="35">
                                            <p:txEl>
                                              <p:pRg st="0" end="0"/>
                                            </p:txEl>
                                          </p:spTgt>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35">
                                            <p:txEl>
                                              <p:pRg st="1" end="1"/>
                                            </p:txEl>
                                          </p:spTgt>
                                        </p:tgtEl>
                                        <p:attrNameLst>
                                          <p:attrName>style.visibility</p:attrName>
                                        </p:attrNameLst>
                                      </p:cBhvr>
                                      <p:to>
                                        <p:strVal val="visible"/>
                                      </p:to>
                                    </p:set>
                                    <p:animEffect transition="in" filter="blinds(horizontal)">
                                      <p:cBhvr>
                                        <p:cTn id="26" dur="750"/>
                                        <p:tgtEl>
                                          <p:spTgt spid="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0590" y="1236991"/>
            <a:ext cx="10942851" cy="3354740"/>
          </a:xfrm>
          <a:prstGeom prst="rect">
            <a:avLst/>
          </a:prstGeom>
        </p:spPr>
        <p:txBody>
          <a:bodyPr wrap="square" lIns="121898" tIns="60948" rIns="121898" bIns="60948">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．在密闭容器中进行反应：</a:t>
            </a:r>
            <a:r>
              <a:rPr lang="en-US" altLang="zh-CN" sz="2800" kern="100" dirty="0">
                <a:latin typeface="Times New Roman"/>
                <a:ea typeface="华文细黑"/>
                <a:cs typeface="Courier New"/>
              </a:rPr>
              <a:t>X</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dirty="0" smtClean="0">
                <a:latin typeface="Times New Roman"/>
                <a:ea typeface="华文细黑"/>
                <a:cs typeface="Courier New"/>
              </a:rPr>
              <a:t> 2Z(g</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X</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的起始浓度分别为</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，在一定条件下，当反应达到平衡时，各物质的浓度有可能是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Z</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0.3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Y</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0.4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C</a:t>
            </a:r>
            <a:r>
              <a:rPr lang="zh-CN" altLang="zh-CN" sz="2800" kern="100" dirty="0">
                <a:latin typeface="Times New Roman"/>
                <a:ea typeface="华文细黑"/>
                <a:cs typeface="Times New Roman"/>
              </a:rPr>
              <a:t>．</a:t>
            </a:r>
            <a:r>
              <a:rPr lang="en-US" altLang="zh-CN" sz="2800" kern="100" dirty="0">
                <a:latin typeface="Times New Roman"/>
                <a:ea typeface="华文细黑"/>
              </a:rPr>
              <a:t>X</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为</a:t>
            </a:r>
            <a:r>
              <a:rPr lang="en-US" altLang="zh-CN" sz="2800" kern="100" dirty="0">
                <a:latin typeface="Times New Roman"/>
                <a:ea typeface="华文细黑"/>
              </a:rPr>
              <a:t>0.2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  	</a:t>
            </a:r>
            <a:r>
              <a:rPr lang="en-US" altLang="zh-CN" sz="2800" kern="100" dirty="0" smtClean="0">
                <a:latin typeface="Times New Roman"/>
                <a:ea typeface="华文细黑"/>
              </a:rPr>
              <a:t>		 D</a:t>
            </a:r>
            <a:r>
              <a:rPr lang="zh-CN" altLang="zh-CN" sz="2800" kern="100" dirty="0">
                <a:latin typeface="Times New Roman"/>
                <a:ea typeface="华文细黑"/>
                <a:cs typeface="Times New Roman"/>
              </a:rPr>
              <a:t>．</a:t>
            </a:r>
            <a:r>
              <a:rPr lang="en-US" altLang="zh-CN" sz="2800" kern="100" dirty="0">
                <a:latin typeface="Times New Roman"/>
                <a:ea typeface="华文细黑"/>
              </a:rPr>
              <a:t>Z</a:t>
            </a:r>
            <a:r>
              <a:rPr lang="zh-CN" altLang="zh-CN" sz="2800" kern="100" dirty="0">
                <a:latin typeface="Times New Roman"/>
                <a:ea typeface="华文细黑"/>
                <a:cs typeface="Times New Roman"/>
              </a:rPr>
              <a:t>为</a:t>
            </a:r>
            <a:r>
              <a:rPr lang="en-US" altLang="zh-CN" sz="2800" kern="100" dirty="0">
                <a:latin typeface="Times New Roman"/>
                <a:ea typeface="华文细黑"/>
              </a:rPr>
              <a:t>0.4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endParaRPr lang="zh-CN" altLang="zh-CN" sz="11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629003631"/>
              </p:ext>
            </p:extLst>
          </p:nvPr>
        </p:nvGraphicFramePr>
        <p:xfrm>
          <a:off x="7183685" y="1413570"/>
          <a:ext cx="1647825" cy="1009650"/>
        </p:xfrm>
        <a:graphic>
          <a:graphicData uri="http://schemas.openxmlformats.org/presentationml/2006/ole">
            <mc:AlternateContent xmlns:mc="http://schemas.openxmlformats.org/markup-compatibility/2006">
              <mc:Choice xmlns:v="urn:schemas-microsoft-com:vml" Requires="v">
                <p:oleObj spid="_x0000_s212009" name="文档" r:id="rId3" imgW="1654154" imgH="1008306" progId="Word.Document.12">
                  <p:embed/>
                </p:oleObj>
              </mc:Choice>
              <mc:Fallback>
                <p:oleObj name="文档" r:id="rId3" imgW="1654154" imgH="1008306" progId="Word.Document.12">
                  <p:embed/>
                  <p:pic>
                    <p:nvPicPr>
                      <p:cNvPr id="0" name=""/>
                      <p:cNvPicPr/>
                      <p:nvPr/>
                    </p:nvPicPr>
                    <p:blipFill>
                      <a:blip r:embed="rId4"/>
                      <a:stretch>
                        <a:fillRect/>
                      </a:stretch>
                    </p:blipFill>
                    <p:spPr>
                      <a:xfrm>
                        <a:off x="7183685" y="1413570"/>
                        <a:ext cx="1647825" cy="1009650"/>
                      </a:xfrm>
                      <a:prstGeom prst="rect">
                        <a:avLst/>
                      </a:prstGeom>
                    </p:spPr>
                  </p:pic>
                </p:oleObj>
              </mc:Fallback>
            </mc:AlternateContent>
          </a:graphicData>
        </a:graphic>
      </p:graphicFrame>
      <p:sp>
        <p:nvSpPr>
          <p:cNvPr id="5" name="矩形 4"/>
          <p:cNvSpPr/>
          <p:nvPr/>
        </p:nvSpPr>
        <p:spPr>
          <a:xfrm>
            <a:off x="9035230" y="2493690"/>
            <a:ext cx="444352" cy="656846"/>
          </a:xfrm>
          <a:prstGeom prst="rect">
            <a:avLst/>
          </a:prstGeom>
        </p:spPr>
        <p:txBody>
          <a:bodyPr wrap="none">
            <a:spAutoFit/>
          </a:bodyPr>
          <a:lstStyle/>
          <a:p>
            <a:pPr algn="just">
              <a:lnSpc>
                <a:spcPct val="150000"/>
              </a:lnSpc>
              <a:spcAft>
                <a:spcPts val="0"/>
              </a:spcAft>
              <a:tabLst>
                <a:tab pos="2070735" algn="l"/>
              </a:tabLst>
            </a:pPr>
            <a:r>
              <a:rPr lang="en-US" altLang="zh-CN" sz="2800" b="1" kern="100" dirty="0" smtClean="0">
                <a:solidFill>
                  <a:schemeClr val="accent6">
                    <a:lumMod val="75000"/>
                  </a:schemeClr>
                </a:solidFill>
                <a:latin typeface="Times New Roman"/>
                <a:ea typeface="华文细黑"/>
                <a:cs typeface="Courier New"/>
              </a:rPr>
              <a:t>A</a:t>
            </a:r>
            <a:endParaRPr lang="zh-CN" altLang="zh-CN" sz="2800" b="1" kern="100" dirty="0">
              <a:solidFill>
                <a:schemeClr val="accent6">
                  <a:lumMod val="75000"/>
                </a:schemeClr>
              </a:solidFill>
              <a:effectLst/>
              <a:latin typeface="宋体"/>
              <a:cs typeface="Courier New"/>
            </a:endParaRPr>
          </a:p>
        </p:txBody>
      </p:sp>
      <p:sp>
        <p:nvSpPr>
          <p:cNvPr id="6" name="Rectangle 21">
            <a:hlinkClick r:id="rId5" action="ppaction://hlinksldjump"/>
          </p:cNvPr>
          <p:cNvSpPr>
            <a:spLocks noChangeArrowheads="1"/>
          </p:cNvSpPr>
          <p:nvPr/>
        </p:nvSpPr>
        <p:spPr bwMode="auto">
          <a:xfrm>
            <a:off x="991163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6" action="ppaction://hlinksldjump"/>
          </p:cNvPr>
          <p:cNvSpPr>
            <a:spLocks noChangeArrowheads="1"/>
          </p:cNvSpPr>
          <p:nvPr/>
        </p:nvSpPr>
        <p:spPr bwMode="auto">
          <a:xfrm>
            <a:off x="1041380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7" action="ppaction://hlinksldjump"/>
          </p:cNvPr>
          <p:cNvSpPr>
            <a:spLocks noChangeArrowheads="1"/>
          </p:cNvSpPr>
          <p:nvPr/>
        </p:nvSpPr>
        <p:spPr bwMode="auto">
          <a:xfrm>
            <a:off x="1089184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8" action="ppaction://hlinksldjump"/>
          </p:cNvPr>
          <p:cNvSpPr>
            <a:spLocks noChangeArrowheads="1"/>
          </p:cNvSpPr>
          <p:nvPr/>
        </p:nvSpPr>
        <p:spPr bwMode="auto">
          <a:xfrm>
            <a:off x="113457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5" grpId="0"/>
      <p:bldP spid="5"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8240" y="693490"/>
            <a:ext cx="11755638" cy="203132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6</a:t>
            </a:r>
            <a:r>
              <a:rPr lang="en-US" altLang="zh-CN" sz="2800" kern="100" dirty="0" smtClean="0">
                <a:latin typeface="Times New Roman"/>
                <a:ea typeface="华文细黑"/>
              </a:rPr>
              <a:t>. </a:t>
            </a:r>
            <a:r>
              <a:rPr lang="zh-CN" altLang="zh-CN" sz="2800" kern="100" dirty="0" smtClean="0">
                <a:latin typeface="Times New Roman"/>
                <a:ea typeface="华文细黑"/>
                <a:cs typeface="Times New Roman"/>
              </a:rPr>
              <a:t>已知</a:t>
            </a:r>
            <a:r>
              <a:rPr lang="zh-CN" altLang="zh-CN" sz="2800" kern="100" dirty="0">
                <a:latin typeface="Times New Roman"/>
                <a:ea typeface="华文细黑"/>
                <a:cs typeface="Times New Roman"/>
              </a:rPr>
              <a:t>：</a:t>
            </a:r>
            <a:r>
              <a:rPr lang="en-US" altLang="zh-CN" sz="2800" kern="100" dirty="0">
                <a:latin typeface="Times New Roman"/>
                <a:ea typeface="华文细黑"/>
              </a:rPr>
              <a:t>3CH</a:t>
            </a:r>
            <a:r>
              <a:rPr lang="en-US" altLang="zh-CN" sz="2800" kern="100" baseline="-25000" dirty="0">
                <a:latin typeface="Times New Roman"/>
                <a:ea typeface="华文细黑"/>
              </a:rPr>
              <a:t>4</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2N</a:t>
            </a:r>
            <a:r>
              <a:rPr lang="en-US" altLang="zh-CN" sz="2800" kern="100" baseline="-25000" dirty="0">
                <a:latin typeface="Times New Roman"/>
                <a:ea typeface="华文细黑"/>
              </a:rPr>
              <a:t>2</a:t>
            </a:r>
            <a:r>
              <a:rPr lang="en-US" altLang="zh-CN" sz="2800" kern="100" dirty="0">
                <a:latin typeface="Times New Roman"/>
                <a:ea typeface="华文细黑"/>
              </a:rPr>
              <a:t>(g)</a:t>
            </a:r>
            <a:r>
              <a:rPr lang="en-US" altLang="zh-CN" sz="2800" kern="100" dirty="0">
                <a:latin typeface="ZBFH"/>
                <a:ea typeface="华文细黑"/>
              </a:rPr>
              <a:t> </a:t>
            </a:r>
            <a:r>
              <a:rPr lang="en-US" altLang="zh-CN" sz="2800" kern="100" dirty="0">
                <a:latin typeface="Times New Roman"/>
                <a:ea typeface="华文细黑"/>
              </a:rPr>
              <a:t>3C(s)</a:t>
            </a:r>
            <a:r>
              <a:rPr lang="zh-CN" altLang="zh-CN" sz="2800" kern="100" dirty="0">
                <a:latin typeface="Times New Roman"/>
                <a:ea typeface="华文细黑"/>
                <a:cs typeface="Times New Roman"/>
              </a:rPr>
              <a:t>＋</a:t>
            </a:r>
            <a:r>
              <a:rPr lang="en-US" altLang="zh-CN" sz="2800" kern="100" dirty="0">
                <a:latin typeface="Times New Roman"/>
                <a:ea typeface="华文细黑"/>
              </a:rPr>
              <a:t>4NH</a:t>
            </a:r>
            <a:r>
              <a:rPr lang="en-US" altLang="zh-CN" sz="2800" kern="100" baseline="-25000" dirty="0">
                <a:latin typeface="Times New Roman"/>
                <a:ea typeface="华文细黑"/>
              </a:rPr>
              <a:t>3</a:t>
            </a:r>
            <a:r>
              <a:rPr lang="en-US" altLang="zh-CN" sz="2800" kern="100" dirty="0">
                <a:latin typeface="Times New Roman"/>
                <a:ea typeface="华文细黑"/>
              </a:rPr>
              <a:t>(g</a:t>
            </a:r>
            <a:r>
              <a:rPr lang="en-US" altLang="zh-CN" sz="2800" kern="100" dirty="0" smtClean="0">
                <a:latin typeface="Times New Roman"/>
                <a:ea typeface="华文细黑"/>
              </a:rPr>
              <a:t>)   </a:t>
            </a:r>
            <a:r>
              <a:rPr lang="zh-CN" altLang="zh-CN" sz="2800" kern="100" dirty="0" smtClean="0">
                <a:latin typeface="Times New Roman"/>
                <a:ea typeface="华文细黑"/>
                <a:cs typeface="Times New Roman"/>
              </a:rPr>
              <a:t> </a:t>
            </a:r>
            <a:r>
              <a:rPr lang="en-US" altLang="zh-CN" sz="2800" kern="100" dirty="0" smtClean="0">
                <a:latin typeface="Times New Roman"/>
                <a:ea typeface="华文细黑"/>
              </a:rPr>
              <a:t>Δ</a:t>
            </a:r>
            <a:r>
              <a:rPr lang="en-US" altLang="zh-CN" sz="2800" i="1" kern="100" dirty="0" smtClean="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0,700 </a:t>
            </a:r>
            <a:r>
              <a:rPr lang="en-US" altLang="zh-CN" sz="2800" kern="100" dirty="0">
                <a:latin typeface="宋体"/>
                <a:ea typeface="华文细黑"/>
                <a:cs typeface="Times New Roman"/>
              </a:rPr>
              <a:t>℃</a:t>
            </a:r>
            <a:r>
              <a:rPr lang="en-US" altLang="zh-CN" sz="2800" kern="100" dirty="0">
                <a:latin typeface="Times New Roman"/>
                <a:ea typeface="华文细黑"/>
              </a:rPr>
              <a:t> </a:t>
            </a:r>
            <a:r>
              <a:rPr lang="zh-CN" altLang="zh-CN" sz="2800" kern="100" dirty="0">
                <a:latin typeface="Times New Roman"/>
                <a:ea typeface="华文细黑"/>
                <a:cs typeface="Times New Roman"/>
              </a:rPr>
              <a:t>时，</a:t>
            </a:r>
            <a:r>
              <a:rPr lang="en-US" altLang="zh-CN" sz="2800" kern="100" dirty="0">
                <a:latin typeface="Times New Roman"/>
                <a:ea typeface="华文细黑"/>
              </a:rPr>
              <a:t>CH</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与</a:t>
            </a:r>
            <a:r>
              <a:rPr lang="en-US" altLang="zh-CN" sz="2800" kern="100" dirty="0">
                <a:latin typeface="Times New Roman"/>
                <a:ea typeface="华文细黑"/>
              </a:rPr>
              <a:t>N</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在不同物质的量之比</a:t>
            </a:r>
            <a:r>
              <a:rPr lang="en-US" altLang="zh-CN" sz="2800" kern="100" dirty="0" smtClean="0">
                <a:latin typeface="Times New Roman"/>
                <a:ea typeface="华文细黑"/>
              </a:rPr>
              <a:t>[          ]</a:t>
            </a:r>
            <a:r>
              <a:rPr lang="zh-CN" altLang="zh-CN" sz="2800" kern="100" dirty="0">
                <a:latin typeface="Times New Roman"/>
                <a:ea typeface="华文细黑"/>
                <a:cs typeface="Times New Roman"/>
              </a:rPr>
              <a:t>时</a:t>
            </a:r>
            <a:r>
              <a:rPr lang="en-US" altLang="zh-CN" sz="2800" kern="100" dirty="0">
                <a:latin typeface="Times New Roman"/>
                <a:ea typeface="华文细黑"/>
              </a:rPr>
              <a:t>CH</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的平衡转化率如图所示。下列说法正确的是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600" kern="100" dirty="0">
              <a:latin typeface="宋体"/>
              <a:cs typeface="Courier New"/>
            </a:endParaRPr>
          </a:p>
        </p:txBody>
      </p:sp>
      <p:sp>
        <p:nvSpPr>
          <p:cNvPr id="47"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523465556"/>
              </p:ext>
            </p:extLst>
          </p:nvPr>
        </p:nvGraphicFramePr>
        <p:xfrm>
          <a:off x="701445" y="2788049"/>
          <a:ext cx="10601325" cy="3600450"/>
        </p:xfrm>
        <a:graphic>
          <a:graphicData uri="http://schemas.openxmlformats.org/presentationml/2006/ole">
            <mc:AlternateContent xmlns:mc="http://schemas.openxmlformats.org/markup-compatibility/2006">
              <mc:Choice xmlns:v="urn:schemas-microsoft-com:vml" Requires="v">
                <p:oleObj spid="_x0000_s271466" name="Document" r:id="rId17" imgW="10603569" imgH="3605522" progId="Word.Document.8">
                  <p:embed/>
                </p:oleObj>
              </mc:Choice>
              <mc:Fallback>
                <p:oleObj name="Document" r:id="rId17" imgW="10603569" imgH="3605522" progId="Word.Document.8">
                  <p:embed/>
                  <p:pic>
                    <p:nvPicPr>
                      <p:cNvPr id="0" name="对象 6"/>
                      <p:cNvPicPr>
                        <a:picLocks noChangeAspect="1" noChangeArrowheads="1"/>
                      </p:cNvPicPr>
                      <p:nvPr/>
                    </p:nvPicPr>
                    <p:blipFill>
                      <a:blip r:embed="rId18"/>
                      <a:srcRect/>
                      <a:stretch>
                        <a:fillRect/>
                      </a:stretch>
                    </p:blipFill>
                    <p:spPr bwMode="auto">
                      <a:xfrm>
                        <a:off x="701445" y="2788049"/>
                        <a:ext cx="1060132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71364" name="Picture 4" descr="HX386"/>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903518" y="2863648"/>
            <a:ext cx="2981096" cy="295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对象 3"/>
          <p:cNvGraphicFramePr>
            <a:graphicFrameLocks noChangeAspect="1"/>
          </p:cNvGraphicFramePr>
          <p:nvPr>
            <p:extLst>
              <p:ext uri="{D42A27DB-BD31-4B8C-83A1-F6EECF244321}">
                <p14:modId xmlns:p14="http://schemas.microsoft.com/office/powerpoint/2010/main" val="3043136382"/>
              </p:ext>
            </p:extLst>
          </p:nvPr>
        </p:nvGraphicFramePr>
        <p:xfrm>
          <a:off x="4222998" y="1269554"/>
          <a:ext cx="1447800" cy="1038225"/>
        </p:xfrm>
        <a:graphic>
          <a:graphicData uri="http://schemas.openxmlformats.org/presentationml/2006/ole">
            <mc:AlternateContent xmlns:mc="http://schemas.openxmlformats.org/markup-compatibility/2006">
              <mc:Choice xmlns:v="urn:schemas-microsoft-com:vml" Requires="v">
                <p:oleObj spid="_x0000_s271467" name="Document" r:id="rId20" imgW="1454086" imgH="1036714" progId="Word.Document.8">
                  <p:embed/>
                </p:oleObj>
              </mc:Choice>
              <mc:Fallback>
                <p:oleObj name="Document" r:id="rId20" imgW="1454086" imgH="1036714" progId="Word.Document.8">
                  <p:embed/>
                  <p:pic>
                    <p:nvPicPr>
                      <p:cNvPr id="0" name="对象 1"/>
                      <p:cNvPicPr>
                        <a:picLocks noChangeAspect="1" noChangeArrowheads="1"/>
                      </p:cNvPicPr>
                      <p:nvPr/>
                    </p:nvPicPr>
                    <p:blipFill>
                      <a:blip r:embed="rId21"/>
                      <a:srcRect/>
                      <a:stretch>
                        <a:fillRect/>
                      </a:stretch>
                    </p:blipFill>
                    <p:spPr bwMode="auto">
                      <a:xfrm>
                        <a:off x="4222998" y="1269554"/>
                        <a:ext cx="1447800"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378812165"/>
              </p:ext>
            </p:extLst>
          </p:nvPr>
        </p:nvGraphicFramePr>
        <p:xfrm>
          <a:off x="4586889" y="818506"/>
          <a:ext cx="1235075" cy="1027112"/>
        </p:xfrm>
        <a:graphic>
          <a:graphicData uri="http://schemas.openxmlformats.org/presentationml/2006/ole">
            <mc:AlternateContent xmlns:mc="http://schemas.openxmlformats.org/markup-compatibility/2006">
              <mc:Choice xmlns:v="urn:schemas-microsoft-com:vml" Requires="v">
                <p:oleObj spid="_x0000_s271468" name="Document" r:id="rId22" imgW="1235308" imgH="1027364" progId="Word.Document.8">
                  <p:embed/>
                </p:oleObj>
              </mc:Choice>
              <mc:Fallback>
                <p:oleObj name="Document" r:id="rId22" imgW="1235308" imgH="1027364" progId="Word.Document.8">
                  <p:embed/>
                  <p:pic>
                    <p:nvPicPr>
                      <p:cNvPr id="0" name="对象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586889" y="818506"/>
                        <a:ext cx="1235075" cy="102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3" name="圆角矩形 22">
            <a:hlinkClick r:id="rId24"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159678442"/>
              </p:ext>
            </p:extLst>
          </p:nvPr>
        </p:nvGraphicFramePr>
        <p:xfrm>
          <a:off x="783928" y="1269554"/>
          <a:ext cx="10183813" cy="2222500"/>
        </p:xfrm>
        <a:graphic>
          <a:graphicData uri="http://schemas.openxmlformats.org/presentationml/2006/ole">
            <mc:AlternateContent xmlns:mc="http://schemas.openxmlformats.org/markup-compatibility/2006">
              <mc:Choice xmlns:v="urn:schemas-microsoft-com:vml" Requires="v">
                <p:oleObj spid="_x0000_s272421" name="Document" r:id="rId3" imgW="10184363" imgH="2225827" progId="Word.Document.8">
                  <p:embed/>
                </p:oleObj>
              </mc:Choice>
              <mc:Fallback>
                <p:oleObj name="Document" r:id="rId3" imgW="10184363" imgH="2225827" progId="Word.Document.8">
                  <p:embed/>
                  <p:pic>
                    <p:nvPicPr>
                      <p:cNvPr id="0" name=""/>
                      <p:cNvPicPr/>
                      <p:nvPr/>
                    </p:nvPicPr>
                    <p:blipFill>
                      <a:blip r:embed="rId4"/>
                      <a:stretch>
                        <a:fillRect/>
                      </a:stretch>
                    </p:blipFill>
                    <p:spPr>
                      <a:xfrm>
                        <a:off x="783928" y="1269554"/>
                        <a:ext cx="10183813" cy="2222500"/>
                      </a:xfrm>
                      <a:prstGeom prst="rect">
                        <a:avLst/>
                      </a:prstGeom>
                    </p:spPr>
                  </p:pic>
                </p:oleObj>
              </mc:Fallback>
            </mc:AlternateContent>
          </a:graphicData>
        </a:graphic>
      </p:graphicFrame>
      <p:sp>
        <p:nvSpPr>
          <p:cNvPr id="6" name="矩形 5"/>
          <p:cNvSpPr/>
          <p:nvPr/>
        </p:nvSpPr>
        <p:spPr>
          <a:xfrm>
            <a:off x="697506" y="2781722"/>
            <a:ext cx="10793813" cy="2599751"/>
          </a:xfrm>
          <a:prstGeom prst="rect">
            <a:avLst/>
          </a:prstGeom>
        </p:spPr>
        <p:txBody>
          <a:bodyPr>
            <a:spAutoFit/>
          </a:bodyPr>
          <a:lstStyle/>
          <a:p>
            <a:pPr>
              <a:lnSpc>
                <a:spcPct val="150000"/>
              </a:lnSpc>
            </a:pPr>
            <a:r>
              <a:rPr lang="en-US" altLang="zh-CN" sz="2800" kern="100" dirty="0">
                <a:latin typeface="Times New Roman"/>
                <a:ea typeface="华文细黑"/>
              </a:rPr>
              <a:t>B</a:t>
            </a:r>
            <a:r>
              <a:rPr lang="zh-CN" altLang="zh-CN" sz="2800" kern="100" dirty="0">
                <a:latin typeface="Times New Roman"/>
                <a:ea typeface="华文细黑"/>
                <a:cs typeface="Times New Roman"/>
              </a:rPr>
              <a:t>项，</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0</a:t>
            </a:r>
            <a:r>
              <a:rPr lang="zh-CN" altLang="zh-CN" sz="2800" kern="100" dirty="0">
                <a:latin typeface="Times New Roman"/>
                <a:ea typeface="华文细黑"/>
                <a:cs typeface="Times New Roman"/>
              </a:rPr>
              <a:t>，该反应是吸热反应，升高温度平衡正向移动，</a:t>
            </a:r>
            <a:r>
              <a:rPr lang="en-US" altLang="zh-CN" sz="2800" kern="100" dirty="0">
                <a:latin typeface="Times New Roman"/>
                <a:ea typeface="华文细黑"/>
              </a:rPr>
              <a:t>NH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的体积分数会增大，故</a:t>
            </a:r>
            <a:r>
              <a:rPr lang="en-US" altLang="zh-CN" sz="2800" kern="100" dirty="0">
                <a:latin typeface="Times New Roman"/>
                <a:ea typeface="华文细黑"/>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C</a:t>
            </a:r>
            <a:r>
              <a:rPr lang="zh-CN" altLang="zh-CN" sz="2800" kern="100" dirty="0">
                <a:latin typeface="Times New Roman"/>
                <a:ea typeface="华文细黑"/>
                <a:cs typeface="Times New Roman"/>
              </a:rPr>
              <a:t>项，</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两点的温度相同，平衡常数只与温度有关，则平衡常数不变，故</a:t>
            </a:r>
            <a:r>
              <a:rPr lang="en-US" altLang="zh-CN" sz="2800" kern="100" dirty="0">
                <a:latin typeface="Times New Roman"/>
                <a:ea typeface="华文细黑"/>
              </a:rPr>
              <a:t>C</a:t>
            </a:r>
            <a:r>
              <a:rPr lang="zh-CN" altLang="zh-CN" sz="2800" kern="100" dirty="0">
                <a:latin typeface="Times New Roman"/>
                <a:ea typeface="华文细黑"/>
                <a:cs typeface="Times New Roman"/>
              </a:rPr>
              <a:t>错误；</a:t>
            </a:r>
            <a:endParaRPr lang="zh-CN" altLang="en-US" sz="2800" dirty="0"/>
          </a:p>
        </p:txBody>
      </p:sp>
      <p:sp>
        <p:nvSpPr>
          <p:cNvPr id="19"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472928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blinds(horizontal)">
                                      <p:cBhvr>
                                        <p:cTn id="11" dur="750"/>
                                        <p:tgtEl>
                                          <p:spTgt spid="6">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blinds(horizontal)">
                                      <p:cBhvr>
                                        <p:cTn id="15" dur="75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31377290"/>
              </p:ext>
            </p:extLst>
          </p:nvPr>
        </p:nvGraphicFramePr>
        <p:xfrm>
          <a:off x="742022" y="1197546"/>
          <a:ext cx="10183813" cy="2222500"/>
        </p:xfrm>
        <a:graphic>
          <a:graphicData uri="http://schemas.openxmlformats.org/presentationml/2006/ole">
            <mc:AlternateContent xmlns:mc="http://schemas.openxmlformats.org/markup-compatibility/2006">
              <mc:Choice xmlns:v="urn:schemas-microsoft-com:vml" Requires="v">
                <p:oleObj spid="_x0000_s273482" name="Document" r:id="rId3" imgW="10184363" imgH="2228711" progId="Word.Document.8">
                  <p:embed/>
                </p:oleObj>
              </mc:Choice>
              <mc:Fallback>
                <p:oleObj name="Document" r:id="rId3" imgW="10184363" imgH="2228711" progId="Word.Document.8">
                  <p:embed/>
                  <p:pic>
                    <p:nvPicPr>
                      <p:cNvPr id="0" name=""/>
                      <p:cNvPicPr/>
                      <p:nvPr/>
                    </p:nvPicPr>
                    <p:blipFill>
                      <a:blip r:embed="rId4"/>
                      <a:stretch>
                        <a:fillRect/>
                      </a:stretch>
                    </p:blipFill>
                    <p:spPr>
                      <a:xfrm>
                        <a:off x="742022" y="1197546"/>
                        <a:ext cx="10183813" cy="22225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761102682"/>
              </p:ext>
            </p:extLst>
          </p:nvPr>
        </p:nvGraphicFramePr>
        <p:xfrm>
          <a:off x="2495425" y="2853730"/>
          <a:ext cx="10296525" cy="1333500"/>
        </p:xfrm>
        <a:graphic>
          <a:graphicData uri="http://schemas.openxmlformats.org/presentationml/2006/ole">
            <mc:AlternateContent xmlns:mc="http://schemas.openxmlformats.org/markup-compatibility/2006">
              <mc:Choice xmlns:v="urn:schemas-microsoft-com:vml" Requires="v">
                <p:oleObj spid="_x0000_s273483" name="Document" r:id="rId5" imgW="10298790" imgH="1335352" progId="Word.Document.8">
                  <p:embed/>
                </p:oleObj>
              </mc:Choice>
              <mc:Fallback>
                <p:oleObj name="Document" r:id="rId5" imgW="10298790" imgH="1335352" progId="Word.Document.8">
                  <p:embed/>
                  <p:pic>
                    <p:nvPicPr>
                      <p:cNvPr id="0" name="对象 1"/>
                      <p:cNvPicPr>
                        <a:picLocks noChangeAspect="1" noChangeArrowheads="1"/>
                      </p:cNvPicPr>
                      <p:nvPr/>
                    </p:nvPicPr>
                    <p:blipFill>
                      <a:blip r:embed="rId6"/>
                      <a:srcRect/>
                      <a:stretch>
                        <a:fillRect/>
                      </a:stretch>
                    </p:blipFill>
                    <p:spPr bwMode="auto">
                      <a:xfrm>
                        <a:off x="2495425" y="2853730"/>
                        <a:ext cx="102965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694606" y="3712534"/>
            <a:ext cx="7904123" cy="2031325"/>
          </a:xfrm>
          <a:prstGeom prst="rect">
            <a:avLst/>
          </a:prstGeom>
        </p:spPr>
        <p:txBody>
          <a:bodyPr>
            <a:spAutoFit/>
          </a:bodyPr>
          <a:lstStyle/>
          <a:p>
            <a:pPr algn="just">
              <a:lnSpc>
                <a:spcPct val="150000"/>
              </a:lnSpc>
              <a:spcAft>
                <a:spcPts val="0"/>
              </a:spcAft>
              <a:tabLst>
                <a:tab pos="2070735" algn="l"/>
              </a:tabLst>
            </a:pPr>
            <a:r>
              <a:rPr lang="zh-CN" altLang="zh-CN" sz="2800" kern="100" dirty="0">
                <a:latin typeface="Times New Roman"/>
                <a:ea typeface="华文细黑"/>
                <a:cs typeface="Times New Roman"/>
              </a:rPr>
              <a:t>开始</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3        </a:t>
            </a:r>
            <a:r>
              <a:rPr lang="en-US" altLang="zh-CN" sz="2800" kern="100" dirty="0" smtClean="0">
                <a:latin typeface="Times New Roman"/>
                <a:ea typeface="华文细黑"/>
                <a:cs typeface="Courier New"/>
              </a:rPr>
              <a:t>       4                                  0</a:t>
            </a:r>
            <a:endParaRPr lang="zh-CN" altLang="zh-CN" sz="2800" kern="100" dirty="0">
              <a:latin typeface="宋体"/>
              <a:cs typeface="Courier New"/>
            </a:endParaRPr>
          </a:p>
          <a:p>
            <a:pPr algn="just">
              <a:lnSpc>
                <a:spcPct val="150000"/>
              </a:lnSpc>
              <a:spcAft>
                <a:spcPts val="0"/>
              </a:spcAft>
              <a:tabLst>
                <a:tab pos="2070735" algn="l"/>
              </a:tabLst>
            </a:pPr>
            <a:r>
              <a:rPr lang="zh-CN" altLang="zh-CN" sz="2800" kern="100" dirty="0">
                <a:latin typeface="Times New Roman"/>
                <a:ea typeface="华文细黑"/>
                <a:cs typeface="Times New Roman"/>
              </a:rPr>
              <a:t>转化</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0.66     </a:t>
            </a:r>
            <a:r>
              <a:rPr lang="en-US" altLang="zh-CN" sz="2800" kern="100" dirty="0" smtClean="0">
                <a:latin typeface="Times New Roman"/>
                <a:ea typeface="华文细黑"/>
                <a:cs typeface="Courier New"/>
              </a:rPr>
              <a:t>     0.44                             0.88</a:t>
            </a:r>
            <a:endParaRPr lang="zh-CN" altLang="zh-CN" sz="2800" kern="100" dirty="0">
              <a:latin typeface="宋体"/>
              <a:cs typeface="Courier New"/>
            </a:endParaRPr>
          </a:p>
          <a:p>
            <a:pPr algn="just">
              <a:lnSpc>
                <a:spcPct val="150000"/>
              </a:lnSpc>
              <a:spcAft>
                <a:spcPts val="0"/>
              </a:spcAft>
              <a:tabLst>
                <a:tab pos="2070735" algn="l"/>
              </a:tabLst>
            </a:pPr>
            <a:r>
              <a:rPr lang="zh-CN" altLang="zh-CN" sz="2800" kern="100" dirty="0">
                <a:latin typeface="Times New Roman"/>
                <a:ea typeface="华文细黑"/>
                <a:cs typeface="Times New Roman"/>
              </a:rPr>
              <a:t>平衡</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2.34     </a:t>
            </a:r>
            <a:r>
              <a:rPr lang="en-US" altLang="zh-CN" sz="2800" kern="100" dirty="0" smtClean="0">
                <a:latin typeface="Times New Roman"/>
                <a:ea typeface="华文细黑"/>
                <a:cs typeface="Courier New"/>
              </a:rPr>
              <a:t>     3.56                             0.88</a:t>
            </a:r>
            <a:endParaRPr lang="zh-CN" altLang="zh-CN" sz="2800" kern="100" dirty="0">
              <a:effectLst/>
              <a:latin typeface="宋体"/>
              <a:cs typeface="Courier New"/>
            </a:endParaRPr>
          </a:p>
        </p:txBody>
      </p:sp>
      <p:sp>
        <p:nvSpPr>
          <p:cNvPr id="20" name="Rectangle 21">
            <a:hlinkClick r:id="rId7"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8"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9"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10"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11"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2"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3"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4"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5"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6"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7"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8"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9"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20"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4146566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750"/>
                                        <p:tgtEl>
                                          <p:spTgt spid="3"/>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4081736977"/>
              </p:ext>
            </p:extLst>
          </p:nvPr>
        </p:nvGraphicFramePr>
        <p:xfrm>
          <a:off x="742022" y="2061642"/>
          <a:ext cx="10183813" cy="2222500"/>
        </p:xfrm>
        <a:graphic>
          <a:graphicData uri="http://schemas.openxmlformats.org/presentationml/2006/ole">
            <mc:AlternateContent xmlns:mc="http://schemas.openxmlformats.org/markup-compatibility/2006">
              <mc:Choice xmlns:v="urn:schemas-microsoft-com:vml" Requires="v">
                <p:oleObj spid="_x0000_s274467" name="Document" r:id="rId3" imgW="10184363" imgH="2231955" progId="Word.Document.8">
                  <p:embed/>
                </p:oleObj>
              </mc:Choice>
              <mc:Fallback>
                <p:oleObj name="Document" r:id="rId3" imgW="10184363" imgH="2231955" progId="Word.Document.8">
                  <p:embed/>
                  <p:pic>
                    <p:nvPicPr>
                      <p:cNvPr id="0" name=""/>
                      <p:cNvPicPr/>
                      <p:nvPr/>
                    </p:nvPicPr>
                    <p:blipFill>
                      <a:blip r:embed="rId4"/>
                      <a:stretch>
                        <a:fillRect/>
                      </a:stretch>
                    </p:blipFill>
                    <p:spPr>
                      <a:xfrm>
                        <a:off x="742022" y="2061642"/>
                        <a:ext cx="10183813" cy="2222500"/>
                      </a:xfrm>
                      <a:prstGeom prst="rect">
                        <a:avLst/>
                      </a:prstGeom>
                    </p:spPr>
                  </p:pic>
                </p:oleObj>
              </mc:Fallback>
            </mc:AlternateContent>
          </a:graphicData>
        </a:graphic>
      </p:graphicFrame>
      <p:sp>
        <p:nvSpPr>
          <p:cNvPr id="5" name="矩形 4"/>
          <p:cNvSpPr/>
          <p:nvPr/>
        </p:nvSpPr>
        <p:spPr>
          <a:xfrm>
            <a:off x="694606" y="3933850"/>
            <a:ext cx="7904123" cy="656846"/>
          </a:xfrm>
          <a:prstGeom prst="rect">
            <a:avLst/>
          </a:prstGeom>
        </p:spPr>
        <p:txBody>
          <a:bodyPr>
            <a:spAutoFit/>
          </a:bodyPr>
          <a:lstStyle/>
          <a:p>
            <a:pPr algn="just">
              <a:lnSpc>
                <a:spcPct val="150000"/>
              </a:lnSpc>
              <a:spcAft>
                <a:spcPts val="0"/>
              </a:spcAft>
              <a:tabLst>
                <a:tab pos="2070735" algn="l"/>
              </a:tabLs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rPr>
              <a:t>B</a:t>
            </a:r>
            <a:endParaRPr lang="zh-CN" altLang="zh-CN" sz="2800" kern="100" dirty="0">
              <a:solidFill>
                <a:schemeClr val="accent6">
                  <a:lumMod val="75000"/>
                </a:schemeClr>
              </a:solidFill>
              <a:effectLst/>
              <a:latin typeface="宋体"/>
              <a:cs typeface="Courier New"/>
            </a:endParaRPr>
          </a:p>
        </p:txBody>
      </p:sp>
      <p:sp>
        <p:nvSpPr>
          <p:cNvPr id="6" name="矩形 5"/>
          <p:cNvSpPr/>
          <p:nvPr/>
        </p:nvSpPr>
        <p:spPr>
          <a:xfrm>
            <a:off x="622598" y="3060980"/>
            <a:ext cx="1500732" cy="656846"/>
          </a:xfrm>
          <a:prstGeom prst="rect">
            <a:avLst/>
          </a:prstGeom>
        </p:spPr>
        <p:txBody>
          <a:bodyPr wrap="none">
            <a:spAutoFit/>
          </a:bodyPr>
          <a:lstStyle/>
          <a:p>
            <a:pPr algn="just">
              <a:lnSpc>
                <a:spcPct val="150000"/>
              </a:lnSpc>
              <a:spcAft>
                <a:spcPts val="0"/>
              </a:spcAft>
              <a:tabLst>
                <a:tab pos="2070735" algn="l"/>
              </a:tabLst>
            </a:pPr>
            <a:r>
              <a:rPr lang="zh-CN" altLang="zh-CN" sz="2800" kern="100" dirty="0">
                <a:latin typeface="Times New Roman"/>
                <a:ea typeface="华文细黑"/>
                <a:cs typeface="Times New Roman"/>
              </a:rPr>
              <a:t>故选</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20"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6"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7"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8"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113726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750"/>
                                        <p:tgtEl>
                                          <p:spTgt spid="6"/>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5592" y="693490"/>
            <a:ext cx="11344407" cy="2031325"/>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7</a:t>
            </a:r>
            <a:r>
              <a:rPr lang="en-US" altLang="zh-CN" sz="2800" kern="100" dirty="0" smtClean="0">
                <a:latin typeface="Times New Roman"/>
                <a:ea typeface="华文细黑"/>
              </a:rPr>
              <a:t>. </a:t>
            </a:r>
            <a:r>
              <a:rPr lang="zh-CN" altLang="zh-CN" sz="2800" kern="100" dirty="0" smtClean="0">
                <a:latin typeface="Times New Roman"/>
                <a:ea typeface="华文细黑"/>
                <a:cs typeface="Times New Roman"/>
              </a:rPr>
              <a:t>在</a:t>
            </a:r>
            <a:r>
              <a:rPr lang="zh-CN" altLang="zh-CN" sz="2800" kern="100" dirty="0">
                <a:latin typeface="Times New Roman"/>
                <a:ea typeface="华文细黑"/>
                <a:cs typeface="Times New Roman"/>
              </a:rPr>
              <a:t>一定条件下，将</a:t>
            </a:r>
            <a:r>
              <a:rPr lang="en-US" altLang="zh-CN" sz="2800" kern="100" dirty="0">
                <a:latin typeface="Times New Roman"/>
                <a:ea typeface="华文细黑"/>
              </a:rPr>
              <a:t>A</a:t>
            </a:r>
            <a:r>
              <a:rPr lang="zh-CN" altLang="zh-CN" sz="2800" kern="100" dirty="0">
                <a:latin typeface="Times New Roman"/>
                <a:ea typeface="华文细黑"/>
                <a:cs typeface="Times New Roman"/>
              </a:rPr>
              <a:t>和</a:t>
            </a:r>
            <a:r>
              <a:rPr lang="en-US" altLang="zh-CN" sz="2800" kern="100" dirty="0">
                <a:latin typeface="Times New Roman"/>
                <a:ea typeface="华文细黑"/>
              </a:rPr>
              <a:t>B</a:t>
            </a:r>
            <a:r>
              <a:rPr lang="zh-CN" altLang="zh-CN" sz="2800" kern="100" dirty="0">
                <a:latin typeface="Times New Roman"/>
                <a:ea typeface="华文细黑"/>
                <a:cs typeface="Times New Roman"/>
              </a:rPr>
              <a:t>各</a:t>
            </a:r>
            <a:r>
              <a:rPr lang="en-US" altLang="zh-CN" sz="2800" kern="100" dirty="0">
                <a:latin typeface="Times New Roman"/>
                <a:ea typeface="华文细黑"/>
              </a:rPr>
              <a:t>0.32 </a:t>
            </a:r>
            <a:r>
              <a:rPr lang="en-US" altLang="zh-CN" sz="2800" kern="100" dirty="0" err="1">
                <a:latin typeface="Times New Roman"/>
                <a:ea typeface="华文细黑"/>
              </a:rPr>
              <a:t>mol</a:t>
            </a:r>
            <a:r>
              <a:rPr lang="zh-CN" altLang="zh-CN" sz="2800" kern="100" dirty="0">
                <a:latin typeface="Times New Roman"/>
                <a:ea typeface="华文细黑"/>
                <a:cs typeface="Times New Roman"/>
              </a:rPr>
              <a:t>充入</a:t>
            </a:r>
            <a:r>
              <a:rPr lang="en-US" altLang="zh-CN" sz="2800" kern="100" dirty="0">
                <a:latin typeface="Times New Roman"/>
                <a:ea typeface="华文细黑"/>
              </a:rPr>
              <a:t>10 L</a:t>
            </a:r>
            <a:r>
              <a:rPr lang="zh-CN" altLang="zh-CN" sz="2800" kern="100" dirty="0">
                <a:latin typeface="Times New Roman"/>
                <a:ea typeface="华文细黑"/>
                <a:cs typeface="Times New Roman"/>
              </a:rPr>
              <a:t>恒容密闭容器中，发生反应：</a:t>
            </a:r>
            <a:r>
              <a:rPr lang="en-US" altLang="zh-CN" sz="2800" kern="100" dirty="0">
                <a:latin typeface="Times New Roman"/>
                <a:ea typeface="华文细黑"/>
              </a:rPr>
              <a:t>A(g)</a:t>
            </a:r>
            <a:r>
              <a:rPr lang="zh-CN" altLang="zh-CN" sz="2800" kern="100" dirty="0">
                <a:latin typeface="Times New Roman"/>
                <a:ea typeface="华文细黑"/>
                <a:cs typeface="Times New Roman"/>
              </a:rPr>
              <a:t>＋</a:t>
            </a:r>
            <a:r>
              <a:rPr lang="en-US" altLang="zh-CN" sz="2800" kern="100" dirty="0">
                <a:latin typeface="Times New Roman"/>
                <a:ea typeface="华文细黑"/>
              </a:rPr>
              <a:t>B(g)</a:t>
            </a:r>
            <a:r>
              <a:rPr lang="en-US" altLang="zh-CN" sz="2800" kern="100" dirty="0">
                <a:latin typeface="ZBFH"/>
                <a:ea typeface="华文细黑"/>
              </a:rPr>
              <a:t> </a:t>
            </a:r>
            <a:r>
              <a:rPr lang="en-US" altLang="zh-CN" sz="2800" kern="100" dirty="0">
                <a:latin typeface="Times New Roman"/>
                <a:ea typeface="华文细黑"/>
              </a:rPr>
              <a:t>2C(g)</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dirty="0">
                <a:latin typeface="Times New Roman"/>
                <a:ea typeface="华文细黑"/>
              </a:rPr>
              <a:t>&lt;0</a:t>
            </a:r>
            <a:r>
              <a:rPr lang="zh-CN" altLang="zh-CN" sz="2800" kern="100" dirty="0">
                <a:latin typeface="Times New Roman"/>
                <a:ea typeface="华文细黑"/>
                <a:cs typeface="Times New Roman"/>
              </a:rPr>
              <a:t>，反应过程中测定的数据如下表，下列说法正确的是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sp>
        <p:nvSpPr>
          <p:cNvPr id="46"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780459084"/>
              </p:ext>
            </p:extLst>
          </p:nvPr>
        </p:nvGraphicFramePr>
        <p:xfrm>
          <a:off x="3142878" y="1437689"/>
          <a:ext cx="1054100" cy="593725"/>
        </p:xfrm>
        <a:graphic>
          <a:graphicData uri="http://schemas.openxmlformats.org/presentationml/2006/ole">
            <mc:AlternateContent xmlns:mc="http://schemas.openxmlformats.org/markup-compatibility/2006">
              <mc:Choice xmlns:v="urn:schemas-microsoft-com:vml" Requires="v">
                <p:oleObj spid="_x0000_s197679" name="Document" r:id="rId17" imgW="1054312" imgH="593692" progId="Word.Document.8">
                  <p:embed/>
                </p:oleObj>
              </mc:Choice>
              <mc:Fallback>
                <p:oleObj name="Document" r:id="rId17" imgW="1054312" imgH="593692" progId="Word.Document.8">
                  <p:embed/>
                  <p:pic>
                    <p:nvPicPr>
                      <p:cNvPr id="0" name=""/>
                      <p:cNvPicPr/>
                      <p:nvPr/>
                    </p:nvPicPr>
                    <p:blipFill>
                      <a:blip r:embed="rId18"/>
                      <a:stretch>
                        <a:fillRect/>
                      </a:stretch>
                    </p:blipFill>
                    <p:spPr>
                      <a:xfrm>
                        <a:off x="3142878" y="1437689"/>
                        <a:ext cx="1054100" cy="593725"/>
                      </a:xfrm>
                      <a:prstGeom prst="rect">
                        <a:avLst/>
                      </a:prstGeom>
                    </p:spPr>
                  </p:pic>
                </p:oleObj>
              </mc:Fallback>
            </mc:AlternateContent>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4263786287"/>
              </p:ext>
            </p:extLst>
          </p:nvPr>
        </p:nvGraphicFramePr>
        <p:xfrm>
          <a:off x="1414685" y="3002268"/>
          <a:ext cx="8496944" cy="2042811"/>
        </p:xfrm>
        <a:graphic>
          <a:graphicData uri="http://schemas.openxmlformats.org/drawingml/2006/table">
            <a:tbl>
              <a:tblPr/>
              <a:tblGrid>
                <a:gridCol w="2334359"/>
                <a:gridCol w="1232517"/>
                <a:gridCol w="1232517"/>
                <a:gridCol w="1232517"/>
                <a:gridCol w="1232517"/>
                <a:gridCol w="1232517"/>
              </a:tblGrid>
              <a:tr h="577110">
                <a:tc>
                  <a:txBody>
                    <a:bodyPr/>
                    <a:lstStyle/>
                    <a:p>
                      <a:pPr algn="ctr">
                        <a:lnSpc>
                          <a:spcPct val="150000"/>
                        </a:lnSpc>
                        <a:spcAft>
                          <a:spcPts val="0"/>
                        </a:spcAft>
                        <a:tabLst>
                          <a:tab pos="2070735" algn="l"/>
                        </a:tabLst>
                      </a:pPr>
                      <a:r>
                        <a:rPr lang="en-US" sz="2800" i="1" kern="100">
                          <a:effectLst/>
                          <a:latin typeface="Times New Roman"/>
                          <a:ea typeface="华文细黑"/>
                          <a:cs typeface="Courier New"/>
                        </a:rPr>
                        <a:t>t</a:t>
                      </a:r>
                      <a:r>
                        <a:rPr lang="en-US" sz="2800" kern="100">
                          <a:effectLst/>
                          <a:latin typeface="Times New Roman"/>
                          <a:ea typeface="华文细黑"/>
                          <a:cs typeface="Courier New"/>
                        </a:rPr>
                        <a:t>/min</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800" kern="100">
                          <a:effectLst/>
                          <a:latin typeface="Times New Roman"/>
                          <a:ea typeface="华文细黑"/>
                          <a:cs typeface="Courier New"/>
                        </a:rPr>
                        <a:t>0</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800" kern="100">
                          <a:effectLst/>
                          <a:latin typeface="Times New Roman"/>
                          <a:ea typeface="华文细黑"/>
                          <a:cs typeface="Courier New"/>
                        </a:rPr>
                        <a:t>2</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800" kern="100">
                          <a:effectLst/>
                          <a:latin typeface="Times New Roman"/>
                          <a:ea typeface="华文细黑"/>
                          <a:cs typeface="Courier New"/>
                        </a:rPr>
                        <a:t>4</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800" kern="100">
                          <a:effectLst/>
                          <a:latin typeface="Times New Roman"/>
                          <a:ea typeface="华文细黑"/>
                          <a:cs typeface="Courier New"/>
                        </a:rPr>
                        <a:t>7</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800" kern="100">
                          <a:effectLst/>
                          <a:latin typeface="Times New Roman"/>
                          <a:ea typeface="华文细黑"/>
                          <a:cs typeface="Courier New"/>
                        </a:rPr>
                        <a:t>9</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02731">
                <a:tc>
                  <a:txBody>
                    <a:bodyPr/>
                    <a:lstStyle/>
                    <a:p>
                      <a:pPr algn="ctr">
                        <a:lnSpc>
                          <a:spcPct val="150000"/>
                        </a:lnSpc>
                        <a:spcAft>
                          <a:spcPts val="0"/>
                        </a:spcAft>
                        <a:tabLst>
                          <a:tab pos="2070735" algn="l"/>
                        </a:tabLst>
                      </a:pPr>
                      <a:r>
                        <a:rPr lang="en-US" sz="2800" i="1" kern="100">
                          <a:effectLst/>
                          <a:latin typeface="Times New Roman"/>
                          <a:ea typeface="华文细黑"/>
                          <a:cs typeface="Courier New"/>
                        </a:rPr>
                        <a:t>n</a:t>
                      </a:r>
                      <a:r>
                        <a:rPr lang="en-US" sz="2800" kern="100">
                          <a:effectLst/>
                          <a:latin typeface="Times New Roman"/>
                          <a:ea typeface="华文细黑"/>
                          <a:cs typeface="Courier New"/>
                        </a:rPr>
                        <a:t>(B)/mol</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800" kern="100">
                          <a:effectLst/>
                          <a:latin typeface="Times New Roman"/>
                          <a:ea typeface="华文细黑"/>
                          <a:cs typeface="Courier New"/>
                        </a:rPr>
                        <a:t>0.32</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800" kern="100">
                          <a:effectLst/>
                          <a:latin typeface="Times New Roman"/>
                          <a:ea typeface="华文细黑"/>
                          <a:cs typeface="Courier New"/>
                        </a:rPr>
                        <a:t>0.24</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800" kern="100">
                          <a:effectLst/>
                          <a:latin typeface="Times New Roman"/>
                          <a:ea typeface="华文细黑"/>
                          <a:cs typeface="Courier New"/>
                        </a:rPr>
                        <a:t>0.22</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800" kern="100">
                          <a:effectLst/>
                          <a:latin typeface="Times New Roman"/>
                          <a:ea typeface="华文细黑"/>
                          <a:cs typeface="Courier New"/>
                        </a:rPr>
                        <a:t>0.20</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800" kern="100" dirty="0">
                          <a:effectLst/>
                          <a:latin typeface="Times New Roman"/>
                          <a:ea typeface="华文细黑"/>
                          <a:cs typeface="Courier New"/>
                        </a:rPr>
                        <a:t>0.20</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3419" y="1125538"/>
            <a:ext cx="10686944" cy="3970318"/>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反应前</a:t>
            </a:r>
            <a:r>
              <a:rPr lang="en-US" altLang="zh-CN" sz="2800" kern="100" dirty="0">
                <a:latin typeface="Times New Roman"/>
                <a:ea typeface="华文细黑"/>
                <a:cs typeface="Courier New"/>
              </a:rPr>
              <a:t>2 min</a:t>
            </a:r>
            <a:r>
              <a:rPr lang="zh-CN" altLang="zh-CN" sz="2800" kern="100" dirty="0">
                <a:latin typeface="Times New Roman"/>
                <a:ea typeface="华文细黑"/>
                <a:cs typeface="Times New Roman"/>
              </a:rPr>
              <a:t>的平均速率</a:t>
            </a:r>
            <a:r>
              <a:rPr lang="en-US" altLang="zh-CN" sz="2800" i="1" kern="100" dirty="0">
                <a:latin typeface="Book Antiqua"/>
                <a:ea typeface="华文细黑"/>
                <a:cs typeface="Times New Roman"/>
              </a:rPr>
              <a:t>v</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0.004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其他条件不变，降低温度，反应达到新平衡前</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逆</a:t>
            </a:r>
            <a:r>
              <a:rPr lang="en-US" altLang="zh-CN" sz="2800" kern="100" dirty="0">
                <a:latin typeface="Times New Roman"/>
                <a:ea typeface="华文细黑"/>
                <a:cs typeface="Courier New"/>
              </a:rPr>
              <a:t>&gt;</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正</a:t>
            </a:r>
            <a:endParaRPr lang="zh-CN" altLang="zh-CN" sz="105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其他条件不变，起始时向容器中充入</a:t>
            </a:r>
            <a:r>
              <a:rPr lang="en-US" altLang="zh-CN" sz="2800" kern="100" dirty="0">
                <a:latin typeface="Times New Roman"/>
                <a:ea typeface="华文细黑"/>
                <a:cs typeface="Courier New"/>
              </a:rPr>
              <a:t>0.64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0.64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B</a:t>
            </a:r>
            <a:r>
              <a:rPr lang="zh-CN" altLang="zh-CN" sz="2800" kern="100" dirty="0">
                <a:latin typeface="Times New Roman"/>
                <a:ea typeface="华文细黑"/>
                <a:cs typeface="Times New Roman"/>
              </a:rPr>
              <a:t>，</a:t>
            </a:r>
            <a:r>
              <a:rPr lang="zh-CN" altLang="zh-CN" sz="2800" kern="100" dirty="0" smtClean="0">
                <a:latin typeface="Times New Roman"/>
                <a:ea typeface="华文细黑"/>
                <a:cs typeface="Times New Roman"/>
              </a:rPr>
              <a:t>平</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衡</a:t>
            </a:r>
            <a:r>
              <a:rPr lang="zh-CN" altLang="zh-CN" sz="2800" kern="100" dirty="0">
                <a:latin typeface="Times New Roman"/>
                <a:ea typeface="华文细黑"/>
                <a:cs typeface="Times New Roman"/>
              </a:rPr>
              <a:t>时</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(C)&lt;0.48mol</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其他条件不变，向平衡体系中再充入</a:t>
            </a:r>
            <a:r>
              <a:rPr lang="en-US" altLang="zh-CN" sz="2800" kern="100" dirty="0">
                <a:latin typeface="Times New Roman"/>
                <a:ea typeface="华文细黑"/>
              </a:rPr>
              <a:t>0.32 </a:t>
            </a:r>
            <a:r>
              <a:rPr lang="en-US" altLang="zh-CN" sz="2800" kern="100" dirty="0" err="1">
                <a:latin typeface="Times New Roman"/>
                <a:ea typeface="华文细黑"/>
              </a:rPr>
              <a:t>mol</a:t>
            </a:r>
            <a:r>
              <a:rPr lang="en-US" altLang="zh-CN" sz="2800" kern="100" dirty="0">
                <a:latin typeface="Times New Roman"/>
                <a:ea typeface="华文细黑"/>
              </a:rPr>
              <a:t> A</a:t>
            </a:r>
            <a:r>
              <a:rPr lang="zh-CN" altLang="zh-CN" sz="2800" kern="100" dirty="0">
                <a:latin typeface="Times New Roman"/>
                <a:ea typeface="华文细黑"/>
                <a:cs typeface="Times New Roman"/>
              </a:rPr>
              <a:t>，再次平衡时，</a:t>
            </a:r>
            <a:r>
              <a:rPr lang="en-US" altLang="zh-CN" sz="2800" kern="100" dirty="0" smtClean="0">
                <a:latin typeface="Times New Roman"/>
                <a:ea typeface="华文细黑"/>
              </a:rPr>
              <a:t>B</a:t>
            </a:r>
          </a:p>
          <a:p>
            <a:pPr>
              <a:lnSpc>
                <a:spcPct val="150000"/>
              </a:lnSpc>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转化率增大</a:t>
            </a:r>
            <a:endParaRPr lang="zh-CN" altLang="zh-CN" sz="2800" kern="100" dirty="0">
              <a:solidFill>
                <a:schemeClr val="accent6">
                  <a:lumMod val="75000"/>
                </a:schemeClr>
              </a:solidFill>
              <a:latin typeface="Times New Roman"/>
              <a:ea typeface="华文细黑"/>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75537942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0" name="对象 19"/>
          <p:cNvGraphicFramePr>
            <a:graphicFrameLocks noChangeAspect="1"/>
          </p:cNvGraphicFramePr>
          <p:nvPr>
            <p:extLst>
              <p:ext uri="{D42A27DB-BD31-4B8C-83A1-F6EECF244321}">
                <p14:modId xmlns:p14="http://schemas.microsoft.com/office/powerpoint/2010/main" val="248272890"/>
              </p:ext>
            </p:extLst>
          </p:nvPr>
        </p:nvGraphicFramePr>
        <p:xfrm>
          <a:off x="529145" y="1485578"/>
          <a:ext cx="11134725" cy="1838325"/>
        </p:xfrm>
        <a:graphic>
          <a:graphicData uri="http://schemas.openxmlformats.org/presentationml/2006/ole">
            <mc:AlternateContent xmlns:mc="http://schemas.openxmlformats.org/markup-compatibility/2006">
              <mc:Choice xmlns:v="urn:schemas-microsoft-com:vml" Requires="v">
                <p:oleObj spid="_x0000_s284708" name="Document" r:id="rId3" imgW="11136482" imgH="1840795" progId="Word.Document.8">
                  <p:embed/>
                </p:oleObj>
              </mc:Choice>
              <mc:Fallback>
                <p:oleObj name="Document" r:id="rId3" imgW="11136482" imgH="1840795" progId="Word.Document.8">
                  <p:embed/>
                  <p:pic>
                    <p:nvPicPr>
                      <p:cNvPr id="0" name=""/>
                      <p:cNvPicPr/>
                      <p:nvPr/>
                    </p:nvPicPr>
                    <p:blipFill>
                      <a:blip r:embed="rId4"/>
                      <a:stretch>
                        <a:fillRect/>
                      </a:stretch>
                    </p:blipFill>
                    <p:spPr>
                      <a:xfrm>
                        <a:off x="529145" y="1485578"/>
                        <a:ext cx="11134725" cy="1838325"/>
                      </a:xfrm>
                      <a:prstGeom prst="rect">
                        <a:avLst/>
                      </a:prstGeom>
                    </p:spPr>
                  </p:pic>
                </p:oleObj>
              </mc:Fallback>
            </mc:AlternateContent>
          </a:graphicData>
        </a:graphic>
      </p:graphicFrame>
      <p:sp>
        <p:nvSpPr>
          <p:cNvPr id="21" name="矩形 20"/>
          <p:cNvSpPr/>
          <p:nvPr/>
        </p:nvSpPr>
        <p:spPr>
          <a:xfrm>
            <a:off x="485969" y="2421682"/>
            <a:ext cx="10793813" cy="2031325"/>
          </a:xfrm>
          <a:prstGeom prst="rect">
            <a:avLst/>
          </a:prstGeom>
        </p:spPr>
        <p:txBody>
          <a:bodyPr>
            <a:spAutoFit/>
          </a:bodyPr>
          <a:lstStyle/>
          <a:p>
            <a:pPr>
              <a:lnSpc>
                <a:spcPct val="150000"/>
              </a:lnSpc>
            </a:pPr>
            <a:r>
              <a:rPr lang="en-US" altLang="zh-CN" sz="2800" kern="100" dirty="0">
                <a:latin typeface="Times New Roman"/>
                <a:ea typeface="华文细黑"/>
              </a:rPr>
              <a:t>B</a:t>
            </a:r>
            <a:r>
              <a:rPr lang="zh-CN" altLang="zh-CN" sz="2800" kern="100" dirty="0">
                <a:latin typeface="Times New Roman"/>
                <a:ea typeface="华文细黑"/>
                <a:cs typeface="Times New Roman"/>
              </a:rPr>
              <a:t>项</a:t>
            </a:r>
            <a:r>
              <a:rPr lang="zh-CN" altLang="zh-CN" sz="2800" kern="100" dirty="0" smtClean="0">
                <a:latin typeface="Times New Roman"/>
                <a:ea typeface="华文细黑"/>
                <a:cs typeface="Times New Roman"/>
              </a:rPr>
              <a:t>，降温</a:t>
            </a:r>
            <a:r>
              <a:rPr lang="zh-CN" altLang="zh-CN" sz="2800" kern="100" dirty="0">
                <a:latin typeface="Times New Roman"/>
                <a:ea typeface="华文细黑"/>
                <a:cs typeface="Times New Roman"/>
              </a:rPr>
              <a:t>，平衡右移，则</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正</a:t>
            </a:r>
            <a:r>
              <a:rPr lang="zh-CN" altLang="zh-CN" sz="2800" kern="100" dirty="0">
                <a:latin typeface="Times New Roman"/>
                <a:ea typeface="华文细黑"/>
                <a:cs typeface="Times New Roman"/>
              </a:rPr>
              <a:t>应大于</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逆</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C</a:t>
            </a:r>
            <a:r>
              <a:rPr lang="zh-CN" altLang="zh-CN" sz="2800" kern="100" dirty="0">
                <a:latin typeface="Times New Roman"/>
                <a:ea typeface="华文细黑"/>
                <a:cs typeface="Times New Roman"/>
              </a:rPr>
              <a:t>项，原平衡</a:t>
            </a:r>
            <a:r>
              <a:rPr lang="en-US" altLang="zh-CN" sz="2800" i="1" kern="100" dirty="0">
                <a:latin typeface="Times New Roman"/>
                <a:ea typeface="华文细黑"/>
              </a:rPr>
              <a:t>n</a:t>
            </a:r>
            <a:r>
              <a:rPr lang="en-US" altLang="zh-CN" sz="2800" kern="100" dirty="0">
                <a:latin typeface="Times New Roman"/>
                <a:ea typeface="华文细黑"/>
              </a:rPr>
              <a:t>(C)</a:t>
            </a:r>
            <a:r>
              <a:rPr lang="zh-CN" altLang="zh-CN" sz="2800" kern="100" dirty="0">
                <a:latin typeface="Times New Roman"/>
                <a:ea typeface="华文细黑"/>
                <a:cs typeface="Times New Roman"/>
              </a:rPr>
              <a:t>＝</a:t>
            </a:r>
            <a:r>
              <a:rPr lang="en-US" altLang="zh-CN" sz="2800" kern="100" dirty="0">
                <a:latin typeface="Times New Roman"/>
                <a:ea typeface="华文细黑"/>
              </a:rPr>
              <a:t>0.24 </a:t>
            </a:r>
            <a:r>
              <a:rPr lang="en-US" altLang="zh-CN" sz="2800" kern="100" dirty="0" err="1">
                <a:latin typeface="Times New Roman"/>
                <a:ea typeface="华文细黑"/>
              </a:rPr>
              <a:t>mol</a:t>
            </a:r>
            <a:r>
              <a:rPr lang="zh-CN" altLang="zh-CN" sz="2800" kern="100" dirty="0">
                <a:latin typeface="Times New Roman"/>
                <a:ea typeface="华文细黑"/>
                <a:cs typeface="Times New Roman"/>
              </a:rPr>
              <a:t>，由于是等体积反应，此时</a:t>
            </a:r>
            <a:r>
              <a:rPr lang="en-US" altLang="zh-CN" sz="2800" i="1" kern="100" dirty="0">
                <a:latin typeface="Times New Roman"/>
                <a:ea typeface="华文细黑"/>
              </a:rPr>
              <a:t>n</a:t>
            </a:r>
            <a:r>
              <a:rPr lang="en-US" altLang="zh-CN" sz="2800" kern="100" dirty="0">
                <a:latin typeface="Times New Roman"/>
                <a:ea typeface="华文细黑"/>
              </a:rPr>
              <a:t>(C)</a:t>
            </a:r>
            <a:r>
              <a:rPr lang="zh-CN" altLang="zh-CN" sz="2800" kern="100" dirty="0">
                <a:latin typeface="Times New Roman"/>
                <a:ea typeface="华文细黑"/>
                <a:cs typeface="Times New Roman"/>
              </a:rPr>
              <a:t>应等于</a:t>
            </a:r>
            <a:r>
              <a:rPr lang="en-US" altLang="zh-CN" sz="2800" kern="100" dirty="0">
                <a:latin typeface="Times New Roman"/>
                <a:ea typeface="华文细黑"/>
              </a:rPr>
              <a:t>0.48 </a:t>
            </a:r>
            <a:r>
              <a:rPr lang="en-US" altLang="zh-CN" sz="2800" kern="100" dirty="0" err="1">
                <a:latin typeface="Times New Roman"/>
                <a:ea typeface="华文细黑"/>
              </a:rPr>
              <a:t>mol</a:t>
            </a:r>
            <a:r>
              <a:rPr lang="zh-CN" altLang="zh-CN" sz="2800" kern="100" dirty="0">
                <a:latin typeface="Times New Roman"/>
                <a:ea typeface="华文细黑"/>
                <a:cs typeface="Times New Roman"/>
              </a:rPr>
              <a:t>，错误。</a:t>
            </a:r>
            <a:endParaRPr lang="zh-CN" altLang="en-US" sz="2800" dirty="0"/>
          </a:p>
        </p:txBody>
      </p:sp>
      <p:sp>
        <p:nvSpPr>
          <p:cNvPr id="22" name="矩形 21"/>
          <p:cNvSpPr/>
          <p:nvPr/>
        </p:nvSpPr>
        <p:spPr>
          <a:xfrm>
            <a:off x="478582" y="4429132"/>
            <a:ext cx="1526380" cy="656846"/>
          </a:xfrm>
          <a:prstGeom prst="rect">
            <a:avLst/>
          </a:prstGeom>
        </p:spPr>
        <p:txBody>
          <a:bodyPr wrap="none">
            <a:spAutoFit/>
          </a:bodyPr>
          <a:lstStyle/>
          <a:p>
            <a:pPr algn="just">
              <a:lnSpc>
                <a:spcPct val="150000"/>
              </a:lnSpc>
              <a:spcAft>
                <a:spcPts val="0"/>
              </a:spcAft>
              <a:tabLst>
                <a:tab pos="2070735" algn="l"/>
              </a:tabLs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D</a:t>
            </a:r>
            <a:endParaRPr lang="zh-CN" altLang="zh-CN" sz="2800" kern="100" dirty="0">
              <a:solidFill>
                <a:schemeClr val="accent6">
                  <a:lumMod val="75000"/>
                </a:schemeClr>
              </a:solidFill>
              <a:effectLst/>
              <a:latin typeface="宋体"/>
              <a:cs typeface="Courier New"/>
            </a:endParaRPr>
          </a:p>
        </p:txBody>
      </p:sp>
      <p:sp>
        <p:nvSpPr>
          <p:cNvPr id="23"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6"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17"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18"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618742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blinds(horizontal)">
                                      <p:cBhvr>
                                        <p:cTn id="11" dur="500"/>
                                        <p:tgtEl>
                                          <p:spTgt spid="21">
                                            <p:txEl>
                                              <p:pRg st="0" end="0"/>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animEffect transition="in" filter="blinds(horizontal)">
                                      <p:cBhvr>
                                        <p:cTn id="15" dur="500"/>
                                        <p:tgtEl>
                                          <p:spTgt spid="21">
                                            <p:txEl>
                                              <p:pRg st="1" end="1"/>
                                            </p:txEl>
                                          </p:spTgt>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linds(horizontal)">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0590" y="981522"/>
            <a:ext cx="10793813" cy="130131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8.80 </a:t>
            </a:r>
            <a:r>
              <a:rPr lang="zh-CN" altLang="zh-CN" sz="2800" kern="100" dirty="0">
                <a:ea typeface="宋体"/>
                <a:cs typeface="宋体"/>
              </a:rPr>
              <a:t>℃</a:t>
            </a:r>
            <a:r>
              <a:rPr lang="zh-CN" altLang="zh-CN" sz="2800" kern="100" dirty="0">
                <a:latin typeface="Times New Roman"/>
                <a:ea typeface="华文细黑"/>
                <a:cs typeface="Times New Roman"/>
              </a:rPr>
              <a:t>时，</a:t>
            </a:r>
            <a:r>
              <a:rPr lang="en-US" altLang="zh-CN" sz="2800" kern="100" dirty="0">
                <a:latin typeface="Times New Roman"/>
                <a:ea typeface="华文细黑"/>
              </a:rPr>
              <a:t>2 L </a:t>
            </a:r>
            <a:r>
              <a:rPr lang="zh-CN" altLang="zh-CN" sz="2800" kern="100" dirty="0">
                <a:latin typeface="Times New Roman"/>
                <a:ea typeface="华文细黑"/>
                <a:cs typeface="Times New Roman"/>
              </a:rPr>
              <a:t>密闭容器中充入</a:t>
            </a:r>
            <a:r>
              <a:rPr lang="en-US" altLang="zh-CN" sz="2800" kern="100" dirty="0">
                <a:latin typeface="Times New Roman"/>
                <a:ea typeface="华文细黑"/>
              </a:rPr>
              <a:t>0.40 </a:t>
            </a:r>
            <a:r>
              <a:rPr lang="en-US" altLang="zh-CN" sz="2800" kern="100" dirty="0" err="1">
                <a:latin typeface="Times New Roman"/>
                <a:ea typeface="华文细黑"/>
              </a:rPr>
              <a:t>mol</a:t>
            </a:r>
            <a:r>
              <a:rPr lang="en-US" altLang="zh-CN" sz="2800" kern="100" dirty="0">
                <a:latin typeface="Times New Roman"/>
                <a:ea typeface="华文细黑"/>
              </a:rPr>
              <a:t> N</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，发生反应</a:t>
            </a:r>
            <a:r>
              <a:rPr lang="en-US" altLang="zh-CN" sz="2800" kern="100" dirty="0">
                <a:latin typeface="Times New Roman"/>
                <a:ea typeface="华文细黑"/>
              </a:rPr>
              <a:t>N</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4</a:t>
            </a:r>
            <a:r>
              <a:rPr lang="en-US" altLang="zh-CN" sz="2800" kern="100" dirty="0">
                <a:latin typeface="Times New Roman"/>
                <a:ea typeface="华文细黑"/>
              </a:rPr>
              <a:t>(g)2NO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i="1" kern="100" dirty="0">
                <a:latin typeface="Times New Roman"/>
                <a:ea typeface="华文细黑"/>
              </a:rPr>
              <a:t>Q</a:t>
            </a:r>
            <a:r>
              <a:rPr lang="en-US" altLang="zh-CN" sz="2800" kern="100" dirty="0">
                <a:latin typeface="Times New Roman"/>
                <a:ea typeface="华文细黑"/>
              </a:rPr>
              <a:t>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a:t>
            </a:r>
            <a:r>
              <a:rPr lang="en-US" altLang="zh-CN" sz="2800" i="1" kern="100" dirty="0">
                <a:latin typeface="Times New Roman"/>
                <a:ea typeface="华文细黑"/>
              </a:rPr>
              <a:t>Q</a:t>
            </a:r>
            <a:r>
              <a:rPr lang="zh-CN" altLang="zh-CN" sz="2800" kern="100" dirty="0">
                <a:latin typeface="Times New Roman"/>
                <a:ea typeface="华文细黑"/>
                <a:cs typeface="Times New Roman"/>
              </a:rPr>
              <a:t>＞</a:t>
            </a:r>
            <a:r>
              <a:rPr lang="en-US" altLang="zh-CN" sz="2800" kern="100" dirty="0">
                <a:latin typeface="Times New Roman"/>
                <a:ea typeface="华文细黑"/>
              </a:rPr>
              <a:t>0)</a:t>
            </a:r>
            <a:r>
              <a:rPr lang="zh-CN" altLang="zh-CN" sz="2800" kern="100" dirty="0">
                <a:latin typeface="Times New Roman"/>
                <a:ea typeface="华文细黑"/>
                <a:cs typeface="Times New Roman"/>
              </a:rPr>
              <a:t>，获得如下数据：</a:t>
            </a:r>
            <a:endParaRPr lang="zh-CN" altLang="zh-CN" sz="2800" kern="100" dirty="0">
              <a:effectLst/>
              <a:latin typeface="宋体"/>
              <a:cs typeface="Courier New"/>
            </a:endParaRPr>
          </a:p>
        </p:txBody>
      </p:sp>
      <p:sp>
        <p:nvSpPr>
          <p:cNvPr id="49"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2620579020"/>
              </p:ext>
            </p:extLst>
          </p:nvPr>
        </p:nvGraphicFramePr>
        <p:xfrm>
          <a:off x="10580556" y="1125538"/>
          <a:ext cx="1054100" cy="593725"/>
        </p:xfrm>
        <a:graphic>
          <a:graphicData uri="http://schemas.openxmlformats.org/presentationml/2006/ole">
            <mc:AlternateContent xmlns:mc="http://schemas.openxmlformats.org/markup-compatibility/2006">
              <mc:Choice xmlns:v="urn:schemas-microsoft-com:vml" Requires="v">
                <p:oleObj spid="_x0000_s314372" name="Document" r:id="rId17" imgW="1054312" imgH="593692" progId="Word.Document.8">
                  <p:embed/>
                </p:oleObj>
              </mc:Choice>
              <mc:Fallback>
                <p:oleObj name="Document" r:id="rId17" imgW="1054312" imgH="593692" progId="Word.Document.8">
                  <p:embed/>
                  <p:pic>
                    <p:nvPicPr>
                      <p:cNvPr id="0" name="对象 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80556" y="1125538"/>
                        <a:ext cx="10541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258855103"/>
              </p:ext>
            </p:extLst>
          </p:nvPr>
        </p:nvGraphicFramePr>
        <p:xfrm>
          <a:off x="1558704" y="2535702"/>
          <a:ext cx="6417691" cy="1758188"/>
        </p:xfrm>
        <a:graphic>
          <a:graphicData uri="http://schemas.openxmlformats.org/drawingml/2006/table">
            <a:tbl>
              <a:tblPr/>
              <a:tblGrid>
                <a:gridCol w="1452511"/>
                <a:gridCol w="827530"/>
                <a:gridCol w="827530"/>
                <a:gridCol w="827530"/>
                <a:gridCol w="827530"/>
                <a:gridCol w="827530"/>
                <a:gridCol w="827530"/>
              </a:tblGrid>
              <a:tr h="504057">
                <a:tc>
                  <a:txBody>
                    <a:bodyPr/>
                    <a:lstStyle/>
                    <a:p>
                      <a:pPr algn="ctr">
                        <a:lnSpc>
                          <a:spcPct val="150000"/>
                        </a:lnSpc>
                        <a:spcAft>
                          <a:spcPts val="0"/>
                        </a:spcAft>
                      </a:pPr>
                      <a:r>
                        <a:rPr lang="zh-CN" sz="2800" kern="100">
                          <a:effectLst/>
                          <a:latin typeface="Times New Roman"/>
                          <a:ea typeface="华文细黑"/>
                          <a:cs typeface="Times New Roman"/>
                        </a:rPr>
                        <a:t>时间</a:t>
                      </a:r>
                      <a:r>
                        <a:rPr lang="en-US" sz="2800" kern="100">
                          <a:effectLst/>
                          <a:latin typeface="Times New Roman"/>
                          <a:ea typeface="华文细黑"/>
                          <a:cs typeface="Courier New"/>
                        </a:rPr>
                        <a:t>/s</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0</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20</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40</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60</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80</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100</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69139">
                <a:tc>
                  <a:txBody>
                    <a:bodyPr/>
                    <a:lstStyle/>
                    <a:p>
                      <a:pPr algn="ctr">
                        <a:lnSpc>
                          <a:spcPct val="150000"/>
                        </a:lnSpc>
                        <a:spcAft>
                          <a:spcPts val="0"/>
                        </a:spcAft>
                      </a:pPr>
                      <a:r>
                        <a:rPr lang="en-US" sz="2800" i="1" kern="100">
                          <a:effectLst/>
                          <a:latin typeface="Times New Roman"/>
                          <a:ea typeface="华文细黑"/>
                          <a:cs typeface="Courier New"/>
                        </a:rPr>
                        <a:t>c</a:t>
                      </a:r>
                      <a:r>
                        <a:rPr lang="en-US" sz="2800" kern="100">
                          <a:effectLst/>
                          <a:latin typeface="Times New Roman"/>
                          <a:ea typeface="华文细黑"/>
                          <a:cs typeface="Courier New"/>
                        </a:rPr>
                        <a:t>(NO</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)/mol·L</a:t>
                      </a:r>
                      <a:r>
                        <a:rPr lang="zh-CN" sz="2800" kern="100" baseline="30000">
                          <a:effectLst/>
                          <a:latin typeface="Times New Roman"/>
                          <a:ea typeface="华文细黑"/>
                          <a:cs typeface="Times New Roman"/>
                        </a:rPr>
                        <a:t>－</a:t>
                      </a:r>
                      <a:r>
                        <a:rPr lang="en-US" sz="2800" kern="100" baseline="30000">
                          <a:effectLst/>
                          <a:latin typeface="Times New Roman"/>
                          <a:ea typeface="华文细黑"/>
                          <a:cs typeface="Courier New"/>
                        </a:rPr>
                        <a:t>1</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0.00</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0.12</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0.20</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0.26</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0.30</a:t>
                      </a:r>
                      <a:endParaRPr lang="zh-CN" sz="280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0.30</a:t>
                      </a:r>
                      <a:endParaRPr lang="zh-CN" sz="280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0590" y="981522"/>
            <a:ext cx="10793813" cy="3323987"/>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下列判断正确的是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．升高温度该反应的平衡常数</a:t>
            </a:r>
            <a:r>
              <a:rPr lang="en-US" altLang="zh-CN" sz="2800" i="1" kern="100" dirty="0">
                <a:latin typeface="Times New Roman"/>
                <a:ea typeface="华文细黑"/>
                <a:cs typeface="Courier New"/>
              </a:rPr>
              <a:t>K</a:t>
            </a:r>
            <a:r>
              <a:rPr lang="zh-CN" altLang="zh-CN" sz="2800" kern="100" dirty="0">
                <a:latin typeface="Times New Roman"/>
                <a:ea typeface="华文细黑"/>
                <a:cs typeface="Times New Roman"/>
              </a:rPr>
              <a:t>减小</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40 s </a:t>
            </a:r>
            <a:r>
              <a:rPr lang="zh-CN" altLang="zh-CN" sz="2800" kern="100" dirty="0">
                <a:latin typeface="Times New Roman"/>
                <a:ea typeface="华文细黑"/>
                <a:cs typeface="Times New Roman"/>
              </a:rPr>
              <a:t>内，</a:t>
            </a:r>
            <a:r>
              <a:rPr lang="en-US" altLang="zh-CN" sz="2800" i="1" kern="100" dirty="0">
                <a:latin typeface="Times New Roman"/>
                <a:ea typeface="华文细黑"/>
                <a:cs typeface="Courier New"/>
              </a:rPr>
              <a:t>v</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0.004 </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·s</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．反应达平衡时，吸收的热量为</a:t>
            </a:r>
            <a:r>
              <a:rPr lang="en-US" altLang="zh-CN" sz="2800" kern="100" dirty="0">
                <a:latin typeface="Times New Roman"/>
                <a:ea typeface="华文细黑"/>
                <a:cs typeface="Courier New"/>
              </a:rPr>
              <a:t>0.30</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 kJ</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a:t>
            </a:r>
            <a:r>
              <a:rPr lang="en-US" altLang="zh-CN" sz="2800" kern="100" dirty="0">
                <a:latin typeface="Times New Roman"/>
                <a:ea typeface="华文细黑"/>
              </a:rPr>
              <a:t>100 s </a:t>
            </a:r>
            <a:r>
              <a:rPr lang="zh-CN" altLang="zh-CN" sz="2800" kern="100" dirty="0">
                <a:latin typeface="Times New Roman"/>
                <a:ea typeface="华文细黑"/>
                <a:cs typeface="Times New Roman"/>
              </a:rPr>
              <a:t>时再通入</a:t>
            </a:r>
            <a:r>
              <a:rPr lang="en-US" altLang="zh-CN" sz="2800" kern="100" dirty="0">
                <a:latin typeface="Times New Roman"/>
                <a:ea typeface="华文细黑"/>
              </a:rPr>
              <a:t>0.40 </a:t>
            </a:r>
            <a:r>
              <a:rPr lang="en-US" altLang="zh-CN" sz="2800" kern="100" dirty="0" err="1">
                <a:latin typeface="Times New Roman"/>
                <a:ea typeface="华文细黑"/>
              </a:rPr>
              <a:t>mol</a:t>
            </a:r>
            <a:r>
              <a:rPr lang="en-US" altLang="zh-CN" sz="2800" kern="100" dirty="0">
                <a:latin typeface="Times New Roman"/>
                <a:ea typeface="华文细黑"/>
              </a:rPr>
              <a:t> N</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，达新平衡时</a:t>
            </a:r>
            <a:r>
              <a:rPr lang="en-US" altLang="zh-CN" sz="2800" kern="100" dirty="0">
                <a:latin typeface="Times New Roman"/>
                <a:ea typeface="华文细黑"/>
              </a:rPr>
              <a:t>N</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的转化率增大</a:t>
            </a:r>
            <a:endParaRPr lang="zh-CN" altLang="zh-CN" sz="2800" kern="100" dirty="0">
              <a:effectLst/>
              <a:latin typeface="宋体"/>
              <a:cs typeface="Courier New"/>
            </a:endParaRPr>
          </a:p>
        </p:txBody>
      </p:sp>
      <p:sp>
        <p:nvSpPr>
          <p:cNvPr id="4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4999497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5" name="矩形 4"/>
          <p:cNvSpPr/>
          <p:nvPr/>
        </p:nvSpPr>
        <p:spPr>
          <a:xfrm>
            <a:off x="485969" y="549474"/>
            <a:ext cx="10793813" cy="616579"/>
          </a:xfrm>
          <a:prstGeom prst="rect">
            <a:avLst/>
          </a:prstGeom>
        </p:spPr>
        <p:txBody>
          <a:bodyPr>
            <a:spAutoFit/>
          </a:bodyPr>
          <a:lstStyle/>
          <a:p>
            <a:pPr>
              <a:lnSpc>
                <a:spcPct val="150000"/>
              </a:lnSpc>
            </a:pPr>
            <a:r>
              <a:rPr lang="zh-CN" altLang="zh-CN" sz="2600" b="1" kern="100" dirty="0">
                <a:solidFill>
                  <a:srgbClr val="0000FF"/>
                </a:solidFill>
                <a:latin typeface="Times New Roman"/>
                <a:cs typeface="Times New Roman"/>
              </a:rPr>
              <a:t>解析</a:t>
            </a:r>
            <a:r>
              <a:rPr lang="zh-CN" altLang="zh-CN" sz="2600" kern="100" dirty="0">
                <a:latin typeface="Times New Roman"/>
                <a:ea typeface="华文细黑"/>
                <a:cs typeface="Times New Roman"/>
              </a:rPr>
              <a:t>　该反应为吸热反应，升高温度，平衡正向移动，</a:t>
            </a:r>
            <a:r>
              <a:rPr lang="en-US" altLang="zh-CN" sz="2600" i="1" kern="100" dirty="0">
                <a:latin typeface="Times New Roman"/>
                <a:ea typeface="华文细黑"/>
              </a:rPr>
              <a:t>K</a:t>
            </a:r>
            <a:r>
              <a:rPr lang="zh-CN" altLang="zh-CN" sz="2600" kern="100" dirty="0">
                <a:latin typeface="Times New Roman"/>
                <a:ea typeface="华文细黑"/>
                <a:cs typeface="Times New Roman"/>
              </a:rPr>
              <a:t>值增大，</a:t>
            </a:r>
            <a:r>
              <a:rPr lang="en-US" altLang="zh-CN" sz="2600" kern="100" dirty="0">
                <a:latin typeface="Times New Roman"/>
                <a:ea typeface="华文细黑"/>
              </a:rPr>
              <a:t>A</a:t>
            </a:r>
            <a:r>
              <a:rPr lang="zh-CN" altLang="zh-CN" sz="2600" kern="100" dirty="0">
                <a:latin typeface="Times New Roman"/>
                <a:ea typeface="华文细黑"/>
                <a:cs typeface="Times New Roman"/>
              </a:rPr>
              <a:t>错误</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412751166"/>
              </p:ext>
            </p:extLst>
          </p:nvPr>
        </p:nvGraphicFramePr>
        <p:xfrm>
          <a:off x="479425" y="1269554"/>
          <a:ext cx="11349038" cy="2322512"/>
        </p:xfrm>
        <a:graphic>
          <a:graphicData uri="http://schemas.openxmlformats.org/presentationml/2006/ole">
            <mc:AlternateContent xmlns:mc="http://schemas.openxmlformats.org/markup-compatibility/2006">
              <mc:Choice xmlns:v="urn:schemas-microsoft-com:vml" Requires="v">
                <p:oleObj spid="_x0000_s315394" name="文档" r:id="rId17" imgW="11719772" imgH="2384454" progId="Word.Document.12">
                  <p:embed/>
                </p:oleObj>
              </mc:Choice>
              <mc:Fallback>
                <p:oleObj name="文档" r:id="rId17" imgW="11719772" imgH="2384454" progId="Word.Document.12">
                  <p:embed/>
                  <p:pic>
                    <p:nvPicPr>
                      <p:cNvPr id="0" name=""/>
                      <p:cNvPicPr/>
                      <p:nvPr/>
                    </p:nvPicPr>
                    <p:blipFill>
                      <a:blip r:embed="rId18"/>
                      <a:stretch>
                        <a:fillRect/>
                      </a:stretch>
                    </p:blipFill>
                    <p:spPr>
                      <a:xfrm>
                        <a:off x="479425" y="1269554"/>
                        <a:ext cx="11349038" cy="2322512"/>
                      </a:xfrm>
                      <a:prstGeom prst="rect">
                        <a:avLst/>
                      </a:prstGeom>
                    </p:spPr>
                  </p:pic>
                </p:oleObj>
              </mc:Fallback>
            </mc:AlternateContent>
          </a:graphicData>
        </a:graphic>
      </p:graphicFrame>
      <p:sp>
        <p:nvSpPr>
          <p:cNvPr id="9" name="矩形 8"/>
          <p:cNvSpPr/>
          <p:nvPr/>
        </p:nvSpPr>
        <p:spPr>
          <a:xfrm>
            <a:off x="374929" y="3069754"/>
            <a:ext cx="11120877" cy="3586487"/>
          </a:xfrm>
          <a:prstGeom prst="rect">
            <a:avLst/>
          </a:prstGeom>
        </p:spPr>
        <p:txBody>
          <a:bodyPr>
            <a:spAutoFit/>
          </a:bodyPr>
          <a:lstStyle/>
          <a:p>
            <a:pPr>
              <a:lnSpc>
                <a:spcPct val="150000"/>
              </a:lnSpc>
            </a:pPr>
            <a:r>
              <a:rPr lang="zh-CN" altLang="zh-CN" sz="2600" kern="100" dirty="0">
                <a:latin typeface="Times New Roman"/>
                <a:ea typeface="华文细黑"/>
                <a:cs typeface="Times New Roman"/>
              </a:rPr>
              <a:t>由表中数据可知，</a:t>
            </a:r>
            <a:r>
              <a:rPr lang="en-US" altLang="zh-CN" sz="2600" kern="100" dirty="0">
                <a:latin typeface="Times New Roman"/>
                <a:ea typeface="华文细黑"/>
              </a:rPr>
              <a:t>80 s</a:t>
            </a:r>
            <a:r>
              <a:rPr lang="zh-CN" altLang="zh-CN" sz="2600" kern="100" dirty="0">
                <a:latin typeface="Times New Roman"/>
                <a:ea typeface="华文细黑"/>
                <a:cs typeface="Times New Roman"/>
              </a:rPr>
              <a:t>后</a:t>
            </a:r>
            <a:r>
              <a:rPr lang="en-US" altLang="zh-CN" sz="2600" i="1" kern="100" dirty="0">
                <a:latin typeface="Times New Roman"/>
                <a:ea typeface="华文细黑"/>
              </a:rPr>
              <a:t>c</a:t>
            </a:r>
            <a:r>
              <a:rPr lang="en-US" altLang="zh-CN" sz="2600" kern="100" dirty="0">
                <a:latin typeface="Times New Roman"/>
                <a:ea typeface="华文细黑"/>
              </a:rPr>
              <a:t>(NO</a:t>
            </a:r>
            <a:r>
              <a:rPr lang="en-US" altLang="zh-CN" sz="2600" kern="100" baseline="-25000" dirty="0">
                <a:latin typeface="Times New Roman"/>
                <a:ea typeface="华文细黑"/>
              </a:rPr>
              <a:t>2</a:t>
            </a:r>
            <a:r>
              <a:rPr lang="en-US" altLang="zh-CN" sz="2600" kern="100" dirty="0">
                <a:latin typeface="Times New Roman"/>
                <a:ea typeface="华文细黑"/>
              </a:rPr>
              <a:t>)</a:t>
            </a:r>
            <a:r>
              <a:rPr lang="zh-CN" altLang="zh-CN" sz="2600" kern="100" dirty="0">
                <a:latin typeface="Times New Roman"/>
                <a:ea typeface="华文细黑"/>
                <a:cs typeface="Times New Roman"/>
              </a:rPr>
              <a:t>不再变化，反应达到平衡状态，生成</a:t>
            </a:r>
            <a:r>
              <a:rPr lang="en-US" altLang="zh-CN" sz="2600" kern="100" dirty="0">
                <a:latin typeface="Times New Roman"/>
                <a:ea typeface="华文细黑"/>
              </a:rPr>
              <a:t>NO</a:t>
            </a:r>
            <a:r>
              <a:rPr lang="en-US" altLang="zh-CN" sz="2600" kern="100" baseline="-25000" dirty="0">
                <a:latin typeface="Times New Roman"/>
                <a:ea typeface="华文细黑"/>
              </a:rPr>
              <a:t>2</a:t>
            </a:r>
            <a:r>
              <a:rPr lang="zh-CN" altLang="zh-CN" sz="2600" kern="100" dirty="0">
                <a:latin typeface="Times New Roman"/>
                <a:ea typeface="华文细黑"/>
                <a:cs typeface="Times New Roman"/>
              </a:rPr>
              <a:t>的物质的量为</a:t>
            </a:r>
            <a:r>
              <a:rPr lang="en-US" altLang="zh-CN" sz="2600" kern="100" dirty="0">
                <a:latin typeface="Times New Roman"/>
                <a:ea typeface="华文细黑"/>
              </a:rPr>
              <a:t>0.3 </a:t>
            </a:r>
            <a:r>
              <a:rPr lang="en-US" altLang="zh-CN" sz="2600" kern="100" dirty="0" err="1">
                <a:latin typeface="Times New Roman"/>
                <a:ea typeface="华文细黑"/>
              </a:rPr>
              <a:t>mol·L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rPr>
              <a:t>1</a:t>
            </a:r>
            <a:r>
              <a:rPr lang="en-US" altLang="zh-CN" sz="2600" kern="100" dirty="0">
                <a:latin typeface="Times New Roman"/>
                <a:ea typeface="华文细黑"/>
              </a:rPr>
              <a:t>×2 L</a:t>
            </a:r>
            <a:r>
              <a:rPr lang="zh-CN" altLang="zh-CN" sz="2600" kern="100" dirty="0">
                <a:latin typeface="Times New Roman"/>
                <a:ea typeface="华文细黑"/>
                <a:cs typeface="Times New Roman"/>
              </a:rPr>
              <a:t>＝</a:t>
            </a:r>
            <a:r>
              <a:rPr lang="en-US" altLang="zh-CN" sz="2600" kern="100" dirty="0">
                <a:latin typeface="Times New Roman"/>
                <a:ea typeface="华文细黑"/>
              </a:rPr>
              <a:t>0.6 </a:t>
            </a:r>
            <a:r>
              <a:rPr lang="en-US" altLang="zh-CN" sz="2600" kern="100" dirty="0" err="1">
                <a:latin typeface="Times New Roman"/>
                <a:ea typeface="华文细黑"/>
              </a:rPr>
              <a:t>mol</a:t>
            </a:r>
            <a:r>
              <a:rPr lang="zh-CN" altLang="zh-CN" sz="2600" kern="100" dirty="0">
                <a:latin typeface="Times New Roman"/>
                <a:ea typeface="华文细黑"/>
                <a:cs typeface="Times New Roman"/>
              </a:rPr>
              <a:t>，由热化学方程式可知，每生成</a:t>
            </a:r>
            <a:r>
              <a:rPr lang="en-US" altLang="zh-CN" sz="2600" kern="100" dirty="0">
                <a:latin typeface="Times New Roman"/>
                <a:ea typeface="华文细黑"/>
              </a:rPr>
              <a:t>2 </a:t>
            </a:r>
            <a:r>
              <a:rPr lang="en-US" altLang="zh-CN" sz="2600" kern="100" dirty="0" err="1">
                <a:latin typeface="Times New Roman"/>
                <a:ea typeface="华文细黑"/>
              </a:rPr>
              <a:t>mol</a:t>
            </a:r>
            <a:r>
              <a:rPr lang="en-US" altLang="zh-CN" sz="2600" kern="100" dirty="0">
                <a:latin typeface="Times New Roman"/>
                <a:ea typeface="华文细黑"/>
              </a:rPr>
              <a:t> NO</a:t>
            </a:r>
            <a:r>
              <a:rPr lang="en-US" altLang="zh-CN" sz="2600" kern="100" baseline="-25000" dirty="0">
                <a:latin typeface="Times New Roman"/>
                <a:ea typeface="华文细黑"/>
              </a:rPr>
              <a:t>2</a:t>
            </a:r>
            <a:r>
              <a:rPr lang="zh-CN" altLang="zh-CN" sz="2600" kern="100" dirty="0">
                <a:latin typeface="Times New Roman"/>
                <a:ea typeface="华文细黑"/>
                <a:cs typeface="Times New Roman"/>
              </a:rPr>
              <a:t>吸收的热量为</a:t>
            </a:r>
            <a:r>
              <a:rPr lang="en-US" altLang="zh-CN" sz="2600" i="1" kern="100" dirty="0">
                <a:latin typeface="Times New Roman"/>
                <a:ea typeface="华文细黑"/>
              </a:rPr>
              <a:t>Q</a:t>
            </a:r>
            <a:r>
              <a:rPr lang="en-US" altLang="zh-CN" sz="2600" kern="100" dirty="0">
                <a:latin typeface="Times New Roman"/>
                <a:ea typeface="华文细黑"/>
              </a:rPr>
              <a:t> kJ</a:t>
            </a:r>
            <a:r>
              <a:rPr lang="zh-CN" altLang="zh-CN" sz="2600" kern="100" dirty="0">
                <a:latin typeface="Times New Roman"/>
                <a:ea typeface="华文细黑"/>
                <a:cs typeface="Times New Roman"/>
              </a:rPr>
              <a:t>，则生成</a:t>
            </a:r>
            <a:r>
              <a:rPr lang="en-US" altLang="zh-CN" sz="2600" kern="100" dirty="0">
                <a:latin typeface="Times New Roman"/>
                <a:ea typeface="华文细黑"/>
              </a:rPr>
              <a:t>0.6 </a:t>
            </a:r>
            <a:r>
              <a:rPr lang="en-US" altLang="zh-CN" sz="2600" kern="100" dirty="0" err="1">
                <a:latin typeface="Times New Roman"/>
                <a:ea typeface="华文细黑"/>
              </a:rPr>
              <a:t>mol</a:t>
            </a:r>
            <a:r>
              <a:rPr lang="en-US" altLang="zh-CN" sz="2600" kern="100" dirty="0">
                <a:latin typeface="Times New Roman"/>
                <a:ea typeface="华文细黑"/>
              </a:rPr>
              <a:t> NO</a:t>
            </a:r>
            <a:r>
              <a:rPr lang="en-US" altLang="zh-CN" sz="2600" kern="100" baseline="-25000" dirty="0">
                <a:latin typeface="Times New Roman"/>
                <a:ea typeface="华文细黑"/>
              </a:rPr>
              <a:t>2</a:t>
            </a:r>
            <a:r>
              <a:rPr lang="zh-CN" altLang="zh-CN" sz="2600" kern="100" dirty="0">
                <a:latin typeface="Times New Roman"/>
                <a:ea typeface="华文细黑"/>
                <a:cs typeface="Times New Roman"/>
              </a:rPr>
              <a:t>吸收的热量为</a:t>
            </a:r>
            <a:r>
              <a:rPr lang="en-US" altLang="zh-CN" sz="2600" kern="100" dirty="0">
                <a:latin typeface="Times New Roman"/>
                <a:ea typeface="华文细黑"/>
              </a:rPr>
              <a:t>0.30</a:t>
            </a:r>
            <a:r>
              <a:rPr lang="en-US" altLang="zh-CN" sz="2600" i="1" kern="100" dirty="0">
                <a:latin typeface="Times New Roman"/>
                <a:ea typeface="华文细黑"/>
              </a:rPr>
              <a:t>Q</a:t>
            </a:r>
            <a:r>
              <a:rPr lang="en-US" altLang="zh-CN" sz="2600" kern="100" dirty="0">
                <a:latin typeface="Times New Roman"/>
                <a:ea typeface="华文细黑"/>
              </a:rPr>
              <a:t> kJ</a:t>
            </a:r>
            <a:r>
              <a:rPr lang="zh-CN" altLang="zh-CN" sz="2600" kern="100" dirty="0">
                <a:latin typeface="Times New Roman"/>
                <a:ea typeface="华文细黑"/>
                <a:cs typeface="Times New Roman"/>
              </a:rPr>
              <a:t>，</a:t>
            </a:r>
            <a:r>
              <a:rPr lang="en-US" altLang="zh-CN" sz="2600" kern="100" dirty="0">
                <a:latin typeface="Times New Roman"/>
                <a:ea typeface="华文细黑"/>
              </a:rPr>
              <a:t>C</a:t>
            </a:r>
            <a:r>
              <a:rPr lang="zh-CN" altLang="zh-CN" sz="2600" kern="100" dirty="0">
                <a:latin typeface="Times New Roman"/>
                <a:ea typeface="华文细黑"/>
                <a:cs typeface="Times New Roman"/>
              </a:rPr>
              <a:t>正确</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nSpc>
                <a:spcPct val="150000"/>
              </a:lnSpc>
            </a:pPr>
            <a:r>
              <a:rPr lang="en-US" altLang="zh-CN" sz="2600" kern="100" dirty="0" smtClean="0">
                <a:latin typeface="Times New Roman"/>
                <a:ea typeface="华文细黑"/>
              </a:rPr>
              <a:t>100 </a:t>
            </a:r>
            <a:r>
              <a:rPr lang="en-US" altLang="zh-CN" sz="2600" kern="100" dirty="0">
                <a:latin typeface="Times New Roman"/>
                <a:ea typeface="华文细黑"/>
              </a:rPr>
              <a:t>s </a:t>
            </a:r>
            <a:r>
              <a:rPr lang="zh-CN" altLang="zh-CN" sz="2600" kern="100" dirty="0">
                <a:latin typeface="Times New Roman"/>
                <a:ea typeface="华文细黑"/>
                <a:cs typeface="Times New Roman"/>
              </a:rPr>
              <a:t>时再通入</a:t>
            </a:r>
            <a:r>
              <a:rPr lang="en-US" altLang="zh-CN" sz="2600" kern="100" dirty="0">
                <a:latin typeface="Times New Roman"/>
                <a:ea typeface="华文细黑"/>
              </a:rPr>
              <a:t>0.40 </a:t>
            </a:r>
            <a:r>
              <a:rPr lang="en-US" altLang="zh-CN" sz="2600" kern="100" dirty="0" err="1">
                <a:latin typeface="Times New Roman"/>
                <a:ea typeface="华文细黑"/>
              </a:rPr>
              <a:t>mol</a:t>
            </a:r>
            <a:r>
              <a:rPr lang="en-US" altLang="zh-CN" sz="2600" kern="100" dirty="0">
                <a:latin typeface="Times New Roman"/>
                <a:ea typeface="华文细黑"/>
              </a:rPr>
              <a:t> N</a:t>
            </a:r>
            <a:r>
              <a:rPr lang="en-US" altLang="zh-CN" sz="2600" kern="100" baseline="-25000" dirty="0">
                <a:latin typeface="Times New Roman"/>
                <a:ea typeface="华文细黑"/>
              </a:rPr>
              <a:t>2</a:t>
            </a:r>
            <a:r>
              <a:rPr lang="en-US" altLang="zh-CN" sz="2600" kern="100" dirty="0">
                <a:latin typeface="Times New Roman"/>
                <a:ea typeface="华文细黑"/>
              </a:rPr>
              <a:t>O</a:t>
            </a:r>
            <a:r>
              <a:rPr lang="en-US" altLang="zh-CN" sz="2600" kern="100" baseline="-25000" dirty="0">
                <a:latin typeface="Times New Roman"/>
                <a:ea typeface="华文细黑"/>
              </a:rPr>
              <a:t>4</a:t>
            </a:r>
            <a:r>
              <a:rPr lang="zh-CN" altLang="zh-CN" sz="2600" kern="100" dirty="0">
                <a:latin typeface="Times New Roman"/>
                <a:ea typeface="华文细黑"/>
                <a:cs typeface="Times New Roman"/>
              </a:rPr>
              <a:t>，相当于增大压强，平衡逆向移动，</a:t>
            </a:r>
            <a:r>
              <a:rPr lang="en-US" altLang="zh-CN" sz="2600" kern="100" dirty="0">
                <a:latin typeface="Times New Roman"/>
                <a:ea typeface="华文细黑"/>
              </a:rPr>
              <a:t>N</a:t>
            </a:r>
            <a:r>
              <a:rPr lang="en-US" altLang="zh-CN" sz="2600" kern="100" baseline="-25000" dirty="0">
                <a:latin typeface="Times New Roman"/>
                <a:ea typeface="华文细黑"/>
              </a:rPr>
              <a:t>2</a:t>
            </a:r>
            <a:r>
              <a:rPr lang="en-US" altLang="zh-CN" sz="2600" kern="100" dirty="0">
                <a:latin typeface="Times New Roman"/>
                <a:ea typeface="华文细黑"/>
              </a:rPr>
              <a:t>O</a:t>
            </a:r>
            <a:r>
              <a:rPr lang="en-US" altLang="zh-CN" sz="2600" kern="100" baseline="-25000" dirty="0">
                <a:latin typeface="Times New Roman"/>
                <a:ea typeface="华文细黑"/>
              </a:rPr>
              <a:t>4</a:t>
            </a:r>
            <a:r>
              <a:rPr lang="zh-CN" altLang="zh-CN" sz="2600" kern="100" dirty="0">
                <a:latin typeface="Times New Roman"/>
                <a:ea typeface="华文细黑"/>
                <a:cs typeface="Times New Roman"/>
              </a:rPr>
              <a:t>的转化率减小，</a:t>
            </a:r>
            <a:r>
              <a:rPr lang="en-US" altLang="zh-CN" sz="2600" kern="100" dirty="0">
                <a:latin typeface="Times New Roman"/>
                <a:ea typeface="华文细黑"/>
              </a:rPr>
              <a:t>D</a:t>
            </a:r>
            <a:r>
              <a:rPr lang="zh-CN" altLang="zh-CN" sz="2600" kern="100" dirty="0">
                <a:latin typeface="Times New Roman"/>
                <a:ea typeface="华文细黑"/>
                <a:cs typeface="Times New Roman"/>
              </a:rPr>
              <a:t>错误</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答案</a:t>
            </a:r>
            <a:r>
              <a:rPr lang="zh-CN" altLang="zh-CN" sz="2800" kern="100" dirty="0">
                <a:latin typeface="Times New Roman"/>
                <a:ea typeface="华文细黑"/>
                <a:cs typeface="Times New Roman"/>
              </a:rPr>
              <a:t>　</a:t>
            </a:r>
            <a:r>
              <a:rPr lang="en-US" altLang="zh-CN" sz="2800" b="1" kern="100" dirty="0">
                <a:solidFill>
                  <a:schemeClr val="accent6">
                    <a:lumMod val="75000"/>
                  </a:schemeClr>
                </a:solidFill>
                <a:latin typeface="Times New Roman"/>
                <a:ea typeface="华文细黑"/>
              </a:rPr>
              <a:t>C</a:t>
            </a:r>
            <a:endParaRPr lang="zh-CN" altLang="en-US" sz="2600" b="1" dirty="0">
              <a:solidFill>
                <a:schemeClr val="accent6">
                  <a:lumMod val="75000"/>
                </a:schemeClr>
              </a:solidFill>
            </a:endParaRPr>
          </a:p>
        </p:txBody>
      </p:sp>
    </p:spTree>
    <p:extLst>
      <p:ext uri="{BB962C8B-B14F-4D97-AF65-F5344CB8AC3E}">
        <p14:creationId xmlns:p14="http://schemas.microsoft.com/office/powerpoint/2010/main" val="19924816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750"/>
                                        <p:tgtEl>
                                          <p:spTgt spid="5"/>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750"/>
                                        <p:tgtEl>
                                          <p:spTgt spid="7"/>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blinds(horizontal)">
                                      <p:cBhvr>
                                        <p:cTn id="15" dur="750"/>
                                        <p:tgtEl>
                                          <p:spTgt spid="9">
                                            <p:txEl>
                                              <p:pRg st="0" end="0"/>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blinds(horizontal)">
                                      <p:cBhvr>
                                        <p:cTn id="19" dur="750"/>
                                        <p:tgtEl>
                                          <p:spTgt spid="9">
                                            <p:txEl>
                                              <p:pRg st="1" end="1"/>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blinds(horizontal)">
                                      <p:cBhvr>
                                        <p:cTn id="23" dur="75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14810" y="579110"/>
            <a:ext cx="11057896" cy="3354740"/>
          </a:xfrm>
          <a:prstGeom prst="rect">
            <a:avLst/>
          </a:prstGeom>
        </p:spPr>
        <p:txBody>
          <a:bodyPr wrap="square" lIns="121898" tIns="60948" rIns="121898" bIns="60948">
            <a:spAutoFit/>
          </a:bodyPr>
          <a:lstStyle/>
          <a:p>
            <a:pPr algn="just">
              <a:lnSpc>
                <a:spcPct val="150000"/>
              </a:lnSpc>
              <a:tabLst>
                <a:tab pos="1890395" algn="l"/>
              </a:tabLst>
            </a:pPr>
            <a:r>
              <a:rPr lang="zh-CN" altLang="en-US" sz="2800" b="1" kern="100" dirty="0">
                <a:solidFill>
                  <a:srgbClr val="0000FF"/>
                </a:solidFill>
                <a:latin typeface="Times New Roman"/>
                <a:cs typeface="Times New Roman"/>
              </a:rPr>
              <a:t>题组二　审准题干，关注特点，判断</a:t>
            </a:r>
            <a:r>
              <a:rPr lang="zh-CN" altLang="en-US" sz="2800" b="1" kern="100" dirty="0" smtClean="0">
                <a:solidFill>
                  <a:srgbClr val="0000FF"/>
                </a:solidFill>
                <a:latin typeface="Times New Roman"/>
                <a:cs typeface="Times New Roman"/>
              </a:rPr>
              <a:t>标志</a:t>
            </a:r>
            <a:endParaRPr lang="en-US" altLang="zh-CN" sz="2800" b="1" kern="100" dirty="0" smtClean="0">
              <a:solidFill>
                <a:srgbClr val="0000FF"/>
              </a:solidFill>
              <a:latin typeface="Times New Roman"/>
              <a:cs typeface="Times New Roman"/>
            </a:endParaRPr>
          </a:p>
          <a:p>
            <a:pPr algn="just">
              <a:lnSpc>
                <a:spcPct val="150000"/>
              </a:lnSpc>
              <a:tabLst>
                <a:tab pos="1890395" algn="l"/>
              </a:tabLst>
            </a:pPr>
            <a:r>
              <a:rPr lang="en-US" altLang="zh-CN" sz="2800" kern="100" dirty="0">
                <a:latin typeface="Times New Roman"/>
                <a:ea typeface="华文细黑"/>
              </a:rPr>
              <a:t>3</a:t>
            </a:r>
            <a:r>
              <a:rPr lang="zh-CN" altLang="zh-CN" sz="2800" kern="100" dirty="0">
                <a:latin typeface="Times New Roman"/>
                <a:ea typeface="华文细黑"/>
                <a:cs typeface="Times New Roman"/>
              </a:rPr>
              <a:t>．在一定温度下的</a:t>
            </a:r>
            <a:r>
              <a:rPr lang="zh-CN" altLang="zh-CN" sz="2800" kern="100" dirty="0" smtClean="0">
                <a:latin typeface="Times New Roman"/>
                <a:ea typeface="华文细黑"/>
                <a:cs typeface="Times New Roman"/>
              </a:rPr>
              <a:t>定</a:t>
            </a:r>
            <a:r>
              <a:rPr lang="en-US" altLang="zh-CN" sz="2800" kern="100" dirty="0" smtClean="0">
                <a:latin typeface="Times New Roman"/>
                <a:ea typeface="华文细黑"/>
                <a:cs typeface="Times New Roman"/>
              </a:rPr>
              <a:t>·</a:t>
            </a:r>
            <a:r>
              <a:rPr lang="zh-CN" altLang="zh-CN" sz="2800" kern="100" dirty="0" smtClean="0">
                <a:latin typeface="Times New Roman"/>
                <a:ea typeface="华文细黑"/>
                <a:cs typeface="Times New Roman"/>
              </a:rPr>
              <a:t>容</a:t>
            </a:r>
            <a:r>
              <a:rPr lang="zh-CN" altLang="zh-CN" sz="2800" kern="100" dirty="0">
                <a:latin typeface="Times New Roman"/>
                <a:ea typeface="华文细黑"/>
                <a:cs typeface="Times New Roman"/>
              </a:rPr>
              <a:t>容器中，当下列物理量不再发生变化时</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tabLst>
                <a:tab pos="1890395" algn="l"/>
              </a:tabLst>
            </a:pPr>
            <a:r>
              <a:rPr lang="en-US" altLang="zh-CN" sz="2800" kern="100" dirty="0" smtClean="0">
                <a:latin typeface="宋体"/>
                <a:ea typeface="华文细黑"/>
                <a:cs typeface="Times New Roman"/>
              </a:rPr>
              <a:t>①</a:t>
            </a:r>
            <a:r>
              <a:rPr lang="zh-CN" altLang="zh-CN" sz="2800" kern="100" dirty="0">
                <a:latin typeface="Times New Roman"/>
                <a:ea typeface="华文细黑"/>
                <a:cs typeface="Times New Roman"/>
              </a:rPr>
              <a:t>混合气体的压强，</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混合气体的密度，</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混合气体的总物质的量，</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混合气体的平均相对分子质量，</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混合气体的颜色，</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各反应物或生成物的浓度之比等于系数之比，</a:t>
            </a:r>
            <a:r>
              <a:rPr lang="en-US" altLang="zh-CN" sz="2800" kern="100" dirty="0">
                <a:latin typeface="宋体"/>
                <a:ea typeface="华文细黑"/>
                <a:cs typeface="Times New Roman"/>
              </a:rPr>
              <a:t>⑦</a:t>
            </a:r>
            <a:r>
              <a:rPr lang="zh-CN" altLang="zh-CN" sz="2800" kern="100" dirty="0">
                <a:latin typeface="Times New Roman"/>
                <a:ea typeface="华文细黑"/>
                <a:cs typeface="Times New Roman"/>
              </a:rPr>
              <a:t>某种气体的百分含量</a:t>
            </a:r>
            <a:endParaRPr lang="zh-CN" altLang="zh-CN" sz="2800" kern="100" dirty="0">
              <a:effectLst/>
              <a:latin typeface="宋体"/>
              <a:cs typeface="Courier New"/>
            </a:endParaRPr>
          </a:p>
        </p:txBody>
      </p:sp>
      <p:sp>
        <p:nvSpPr>
          <p:cNvPr id="7" name="矩形 6"/>
          <p:cNvSpPr/>
          <p:nvPr/>
        </p:nvSpPr>
        <p:spPr>
          <a:xfrm>
            <a:off x="622598" y="3918749"/>
            <a:ext cx="10686944" cy="2031325"/>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能说明</a:t>
            </a:r>
            <a:r>
              <a:rPr lang="en-US" altLang="zh-CN" sz="2800" kern="100" dirty="0">
                <a:latin typeface="Times New Roman"/>
                <a:ea typeface="华文细黑"/>
                <a:cs typeface="Courier New"/>
              </a:rPr>
              <a:t>2SO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dirty="0">
                <a:latin typeface="ZBFH"/>
                <a:ea typeface="华文细黑"/>
                <a:cs typeface="Courier New"/>
              </a:rPr>
              <a:t></a:t>
            </a:r>
            <a:r>
              <a:rPr lang="en-US" altLang="zh-CN" sz="2800" kern="100" dirty="0">
                <a:latin typeface="Times New Roman"/>
                <a:ea typeface="华文细黑"/>
                <a:cs typeface="Courier New"/>
              </a:rPr>
              <a:t>2SO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达到平衡状态的是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能说明</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dirty="0">
                <a:latin typeface="ZBFH"/>
                <a:ea typeface="华文细黑"/>
                <a:cs typeface="Courier New"/>
              </a:rPr>
              <a:t></a:t>
            </a:r>
            <a:r>
              <a:rPr lang="en-US" altLang="zh-CN" sz="2800" kern="100" dirty="0" smtClean="0">
                <a:latin typeface="Times New Roman"/>
                <a:ea typeface="华文细黑"/>
                <a:cs typeface="Courier New"/>
              </a:rPr>
              <a:t>2HI(g</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达到平衡状态的是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能说明</a:t>
            </a:r>
            <a:r>
              <a:rPr lang="en-US" altLang="zh-CN" sz="2800" kern="100" dirty="0">
                <a:latin typeface="Times New Roman"/>
                <a:ea typeface="华文细黑"/>
                <a:cs typeface="Courier New"/>
              </a:rPr>
              <a:t>2NO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dirty="0">
                <a:latin typeface="ZBFH"/>
                <a:ea typeface="华文细黑"/>
                <a:cs typeface="Courier New"/>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达到平衡状态的是</a:t>
            </a:r>
            <a:r>
              <a:rPr lang="en-US" altLang="zh-CN" sz="2800" kern="100" dirty="0" smtClean="0">
                <a:latin typeface="Times New Roman"/>
                <a:ea typeface="华文细黑"/>
                <a:cs typeface="Courier New"/>
              </a:rPr>
              <a:t>________</a:t>
            </a:r>
            <a:r>
              <a:rPr lang="en-US" altLang="zh-CN" sz="2800" kern="100" dirty="0">
                <a:latin typeface="Times New Roman"/>
                <a:ea typeface="华文细黑"/>
                <a:cs typeface="Courier New"/>
              </a:rPr>
              <a:t>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692933619"/>
              </p:ext>
            </p:extLst>
          </p:nvPr>
        </p:nvGraphicFramePr>
        <p:xfrm>
          <a:off x="4583038" y="4077866"/>
          <a:ext cx="1047750" cy="1028700"/>
        </p:xfrm>
        <a:graphic>
          <a:graphicData uri="http://schemas.openxmlformats.org/presentationml/2006/ole">
            <mc:AlternateContent xmlns:mc="http://schemas.openxmlformats.org/markup-compatibility/2006">
              <mc:Choice xmlns:v="urn:schemas-microsoft-com:vml" Requires="v">
                <p:oleObj spid="_x0000_s93467" name="文档" r:id="rId3" imgW="1047835" imgH="1027364" progId="Word.Document.12">
                  <p:embed/>
                </p:oleObj>
              </mc:Choice>
              <mc:Fallback>
                <p:oleObj name="文档" r:id="rId3" imgW="1047835" imgH="1027364" progId="Word.Document.12">
                  <p:embed/>
                  <p:pic>
                    <p:nvPicPr>
                      <p:cNvPr id="0" name=""/>
                      <p:cNvPicPr/>
                      <p:nvPr/>
                    </p:nvPicPr>
                    <p:blipFill>
                      <a:blip r:embed="rId4"/>
                      <a:stretch>
                        <a:fillRect/>
                      </a:stretch>
                    </p:blipFill>
                    <p:spPr>
                      <a:xfrm>
                        <a:off x="4583038" y="4077866"/>
                        <a:ext cx="1047750" cy="10287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597136672"/>
              </p:ext>
            </p:extLst>
          </p:nvPr>
        </p:nvGraphicFramePr>
        <p:xfrm>
          <a:off x="4039344" y="4777358"/>
          <a:ext cx="1047750" cy="1028700"/>
        </p:xfrm>
        <a:graphic>
          <a:graphicData uri="http://schemas.openxmlformats.org/presentationml/2006/ole">
            <mc:AlternateContent xmlns:mc="http://schemas.openxmlformats.org/markup-compatibility/2006">
              <mc:Choice xmlns:v="urn:schemas-microsoft-com:vml" Requires="v">
                <p:oleObj spid="_x0000_s93468" name="文档" r:id="rId5" imgW="1047835" imgH="1027364" progId="Word.Document.12">
                  <p:embed/>
                </p:oleObj>
              </mc:Choice>
              <mc:Fallback>
                <p:oleObj name="文档" r:id="rId5" imgW="1047835" imgH="1027364" progId="Word.Document.12">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9344" y="4777358"/>
                        <a:ext cx="104775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100800473"/>
              </p:ext>
            </p:extLst>
          </p:nvPr>
        </p:nvGraphicFramePr>
        <p:xfrm>
          <a:off x="3535288" y="5425430"/>
          <a:ext cx="1047750" cy="1028700"/>
        </p:xfrm>
        <a:graphic>
          <a:graphicData uri="http://schemas.openxmlformats.org/presentationml/2006/ole">
            <mc:AlternateContent xmlns:mc="http://schemas.openxmlformats.org/markup-compatibility/2006">
              <mc:Choice xmlns:v="urn:schemas-microsoft-com:vml" Requires="v">
                <p:oleObj spid="_x0000_s93469" name="文档" r:id="rId6" imgW="1047835" imgH="1027364" progId="Word.Document.12">
                  <p:embed/>
                </p:oleObj>
              </mc:Choice>
              <mc:Fallback>
                <p:oleObj name="文档" r:id="rId6" imgW="1047835" imgH="1027364" progId="Word.Document.12">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5288" y="5425430"/>
                        <a:ext cx="104775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p:nvPr/>
        </p:nvSpPr>
        <p:spPr>
          <a:xfrm>
            <a:off x="9154769" y="3986694"/>
            <a:ext cx="1620957"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①③④⑦</a:t>
            </a:r>
            <a:endParaRPr lang="zh-CN" altLang="en-US" sz="2800" dirty="0"/>
          </a:p>
        </p:txBody>
      </p:sp>
      <p:sp>
        <p:nvSpPr>
          <p:cNvPr id="13" name="矩形 12"/>
          <p:cNvSpPr/>
          <p:nvPr/>
        </p:nvSpPr>
        <p:spPr>
          <a:xfrm>
            <a:off x="8720787" y="4634766"/>
            <a:ext cx="902811" cy="523220"/>
          </a:xfrm>
          <a:prstGeom prst="rect">
            <a:avLst/>
          </a:prstGeom>
        </p:spPr>
        <p:txBody>
          <a:bodyPr wrap="none">
            <a:spAutoFit/>
          </a:bodyPr>
          <a:lstStyle/>
          <a:p>
            <a:r>
              <a:rPr lang="en-US" altLang="zh-CN" sz="2800" kern="100" dirty="0" smtClean="0">
                <a:solidFill>
                  <a:srgbClr val="E36C0A"/>
                </a:solidFill>
                <a:latin typeface="宋体"/>
                <a:ea typeface="华文细黑"/>
                <a:cs typeface="Times New Roman"/>
              </a:rPr>
              <a:t>⑤⑦</a:t>
            </a:r>
            <a:endParaRPr lang="zh-CN" altLang="en-US" sz="2800" dirty="0"/>
          </a:p>
        </p:txBody>
      </p:sp>
      <p:sp>
        <p:nvSpPr>
          <p:cNvPr id="15" name="矩形 14"/>
          <p:cNvSpPr/>
          <p:nvPr/>
        </p:nvSpPr>
        <p:spPr>
          <a:xfrm>
            <a:off x="8039422" y="5282838"/>
            <a:ext cx="1980029" cy="523220"/>
          </a:xfrm>
          <a:prstGeom prst="rect">
            <a:avLst/>
          </a:prstGeom>
        </p:spPr>
        <p:txBody>
          <a:bodyPr wrap="none">
            <a:spAutoFit/>
          </a:bodyPr>
          <a:lstStyle/>
          <a:p>
            <a:r>
              <a:rPr lang="en-US" altLang="zh-CN" sz="2800" kern="100">
                <a:solidFill>
                  <a:srgbClr val="E36C0A"/>
                </a:solidFill>
                <a:latin typeface="宋体"/>
                <a:ea typeface="华文细黑"/>
                <a:cs typeface="Times New Roman"/>
              </a:rPr>
              <a:t>①③④⑤⑦</a:t>
            </a:r>
            <a:endParaRPr lang="zh-CN" altLang="en-US" sz="2800" dirty="0"/>
          </a:p>
        </p:txBody>
      </p:sp>
      <p:sp>
        <p:nvSpPr>
          <p:cNvPr id="10" name="Rectangle 21">
            <a:hlinkClick r:id="rId7" action="ppaction://hlinksldjump"/>
          </p:cNvPr>
          <p:cNvSpPr>
            <a:spLocks noChangeArrowheads="1"/>
          </p:cNvSpPr>
          <p:nvPr/>
        </p:nvSpPr>
        <p:spPr bwMode="auto">
          <a:xfrm>
            <a:off x="991163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8" action="ppaction://hlinksldjump"/>
          </p:cNvPr>
          <p:cNvSpPr>
            <a:spLocks noChangeArrowheads="1"/>
          </p:cNvSpPr>
          <p:nvPr/>
        </p:nvSpPr>
        <p:spPr bwMode="auto">
          <a:xfrm>
            <a:off x="1041380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9" action="ppaction://hlinksldjump"/>
          </p:cNvPr>
          <p:cNvSpPr>
            <a:spLocks noChangeArrowheads="1"/>
          </p:cNvSpPr>
          <p:nvPr/>
        </p:nvSpPr>
        <p:spPr bwMode="auto">
          <a:xfrm>
            <a:off x="1089184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10" action="ppaction://hlinksldjump"/>
          </p:cNvPr>
          <p:cNvSpPr>
            <a:spLocks noChangeArrowheads="1"/>
          </p:cNvSpPr>
          <p:nvPr/>
        </p:nvSpPr>
        <p:spPr bwMode="auto">
          <a:xfrm>
            <a:off x="113457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6495623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8"/>
                  </p:tgtEl>
                </p:cond>
              </p:nextCondLst>
            </p:seq>
          </p:childTnLst>
        </p:cTn>
      </p:par>
    </p:tnLst>
    <p:bldLst>
      <p:bldP spid="11" grpId="0"/>
      <p:bldP spid="11" grpId="1"/>
      <p:bldP spid="13" grpId="0"/>
      <p:bldP spid="13" grpId="1"/>
      <p:bldP spid="15" grpId="0"/>
      <p:bldP spid="15" grpId="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6466" y="968822"/>
            <a:ext cx="11232086" cy="4573560"/>
          </a:xfrm>
          <a:prstGeom prst="rect">
            <a:avLst/>
          </a:prstGeom>
        </p:spPr>
        <p:txBody>
          <a:bodyPr>
            <a:spAutoFit/>
          </a:bodyPr>
          <a:lstStyle/>
          <a:p>
            <a:pPr algn="just">
              <a:lnSpc>
                <a:spcPct val="130000"/>
              </a:lnSpc>
              <a:spcAft>
                <a:spcPts val="0"/>
              </a:spcAft>
              <a:tabLst>
                <a:tab pos="1890395" algn="l"/>
              </a:tabLst>
            </a:pPr>
            <a:r>
              <a:rPr lang="en-US" altLang="zh-CN" sz="2800" kern="100" dirty="0">
                <a:latin typeface="Times New Roman"/>
                <a:ea typeface="华文细黑"/>
              </a:rPr>
              <a:t>9</a:t>
            </a:r>
            <a:r>
              <a:rPr lang="en-US" altLang="zh-CN" sz="2800" kern="100" dirty="0" smtClean="0">
                <a:latin typeface="Times New Roman"/>
                <a:ea typeface="华文细黑"/>
              </a:rPr>
              <a:t>. </a:t>
            </a:r>
            <a:r>
              <a:rPr lang="zh-CN" altLang="zh-CN" sz="2800" kern="100" dirty="0" smtClean="0">
                <a:latin typeface="Times New Roman"/>
                <a:ea typeface="华文细黑"/>
                <a:cs typeface="Times New Roman"/>
              </a:rPr>
              <a:t>向</a:t>
            </a:r>
            <a:r>
              <a:rPr lang="zh-CN" altLang="zh-CN" sz="2800" kern="100" dirty="0">
                <a:latin typeface="Times New Roman"/>
                <a:ea typeface="华文细黑"/>
                <a:cs typeface="Times New Roman"/>
              </a:rPr>
              <a:t>密闭容器中充入物质的量浓度均为</a:t>
            </a:r>
            <a:r>
              <a:rPr lang="en-US" altLang="zh-CN" sz="2800" kern="100" dirty="0">
                <a:latin typeface="Times New Roman"/>
                <a:ea typeface="华文细黑"/>
              </a:rPr>
              <a:t> 0.1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的</a:t>
            </a:r>
            <a:r>
              <a:rPr lang="en-US" altLang="zh-CN" sz="2800" kern="100" dirty="0">
                <a:latin typeface="Times New Roman"/>
                <a:ea typeface="华文细黑"/>
              </a:rPr>
              <a:t>CH</a:t>
            </a:r>
            <a:r>
              <a:rPr lang="en-US" altLang="zh-CN" sz="2800" kern="100" baseline="-25000" dirty="0">
                <a:latin typeface="Times New Roman"/>
                <a:ea typeface="华文细黑"/>
              </a:rPr>
              <a:t>4 </a:t>
            </a:r>
            <a:r>
              <a:rPr lang="zh-CN" altLang="zh-CN" sz="2800" kern="100" dirty="0">
                <a:latin typeface="Times New Roman"/>
                <a:ea typeface="华文细黑"/>
                <a:cs typeface="Times New Roman"/>
              </a:rPr>
              <a:t>和</a:t>
            </a:r>
            <a:r>
              <a:rPr lang="en-US" altLang="zh-CN" sz="2800" kern="100" dirty="0">
                <a:latin typeface="Times New Roman"/>
                <a:ea typeface="华文细黑"/>
              </a:rPr>
              <a:t> 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，在一定条件下发生反应</a:t>
            </a:r>
            <a:r>
              <a:rPr lang="en-US" altLang="zh-CN" sz="2800" kern="100" dirty="0">
                <a:latin typeface="Times New Roman"/>
                <a:ea typeface="华文细黑"/>
              </a:rPr>
              <a:t>CH</a:t>
            </a:r>
            <a:r>
              <a:rPr lang="en-US" altLang="zh-CN" sz="2800" kern="100" baseline="-25000" dirty="0">
                <a:latin typeface="Times New Roman"/>
                <a:ea typeface="华文细黑"/>
              </a:rPr>
              <a:t>4</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CO</a:t>
            </a:r>
            <a:r>
              <a:rPr lang="en-US" altLang="zh-CN" sz="2800" kern="100" baseline="-25000" dirty="0">
                <a:latin typeface="Times New Roman"/>
                <a:ea typeface="华文细黑"/>
              </a:rPr>
              <a:t>2</a:t>
            </a:r>
            <a:r>
              <a:rPr lang="en-US" altLang="zh-CN" sz="2800" kern="100" dirty="0">
                <a:latin typeface="Times New Roman"/>
                <a:ea typeface="华文细黑"/>
              </a:rPr>
              <a:t>(g)2CO(g)</a:t>
            </a:r>
            <a:r>
              <a:rPr lang="zh-CN" altLang="zh-CN" sz="2800" kern="100" dirty="0">
                <a:latin typeface="Times New Roman"/>
                <a:ea typeface="华文细黑"/>
                <a:cs typeface="Times New Roman"/>
              </a:rPr>
              <a:t>＋</a:t>
            </a:r>
            <a:r>
              <a:rPr lang="en-US" altLang="zh-CN" sz="2800" kern="100" dirty="0">
                <a:latin typeface="Times New Roman"/>
                <a:ea typeface="华文细黑"/>
              </a:rPr>
              <a:t>2H</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，测得</a:t>
            </a:r>
            <a:r>
              <a:rPr lang="en-US" altLang="zh-CN" sz="2800" kern="100" dirty="0">
                <a:latin typeface="Times New Roman"/>
                <a:ea typeface="华文细黑"/>
              </a:rPr>
              <a:t>CH</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的平衡转化率与温度及压强的关系如图所示。下列说法不正确的是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rPr>
              <a:t>)</a:t>
            </a:r>
          </a:p>
          <a:p>
            <a:pPr algn="just">
              <a:lnSpc>
                <a:spcPct val="130000"/>
              </a:lnSpc>
              <a:spcAft>
                <a:spcPts val="0"/>
              </a:spcAft>
              <a:tabLst>
                <a:tab pos="207073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平衡时</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a:t>
            </a:r>
            <a:endParaRPr lang="zh-CN" altLang="zh-CN" sz="1050" kern="100" dirty="0">
              <a:latin typeface="宋体"/>
              <a:cs typeface="Courier New"/>
            </a:endParaRPr>
          </a:p>
          <a:p>
            <a:pPr algn="just">
              <a:lnSpc>
                <a:spcPct val="130000"/>
              </a:lnSpc>
              <a:spcAft>
                <a:spcPts val="0"/>
              </a:spcAft>
              <a:tabLst>
                <a:tab pos="2070735" algn="l"/>
              </a:tabLst>
            </a:pPr>
            <a:r>
              <a:rPr lang="en-US" altLang="zh-CN" sz="2800" kern="100" dirty="0">
                <a:latin typeface="Times New Roman"/>
                <a:ea typeface="华文细黑"/>
                <a:cs typeface="Courier New"/>
              </a:rPr>
              <a:t>B.</a:t>
            </a:r>
            <a:r>
              <a:rPr lang="en-US" altLang="zh-CN" sz="2800" i="1" kern="100" dirty="0">
                <a:latin typeface="Times New Roman"/>
                <a:ea typeface="华文细黑"/>
                <a:cs typeface="Courier New"/>
              </a:rPr>
              <a:t>p</a:t>
            </a:r>
            <a:r>
              <a:rPr lang="en-US" altLang="zh-CN" sz="2800" kern="100" baseline="-25000" dirty="0">
                <a:latin typeface="Times New Roman"/>
                <a:ea typeface="华文细黑"/>
                <a:cs typeface="Courier New"/>
              </a:rPr>
              <a:t>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p</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p</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p</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由大到小的顺序为</a:t>
            </a:r>
            <a:r>
              <a:rPr lang="en-US" altLang="zh-CN" sz="2800" i="1" kern="100" dirty="0">
                <a:latin typeface="Times New Roman"/>
                <a:ea typeface="华文细黑"/>
                <a:cs typeface="Courier New"/>
              </a:rPr>
              <a:t>p</a:t>
            </a:r>
            <a:r>
              <a:rPr lang="en-US" altLang="zh-CN" sz="2800" kern="100" baseline="-25000" dirty="0">
                <a:latin typeface="Times New Roman"/>
                <a:ea typeface="华文细黑"/>
                <a:cs typeface="Courier New"/>
              </a:rPr>
              <a:t>1</a:t>
            </a:r>
            <a:r>
              <a:rPr lang="en-US" altLang="zh-CN" sz="2800" kern="100" dirty="0">
                <a:latin typeface="Times New Roman"/>
                <a:ea typeface="华文细黑"/>
                <a:cs typeface="Courier New"/>
              </a:rPr>
              <a:t>&lt;</a:t>
            </a:r>
            <a:r>
              <a:rPr lang="en-US" altLang="zh-CN" sz="2800" i="1" kern="100" dirty="0">
                <a:latin typeface="Times New Roman"/>
                <a:ea typeface="华文细黑"/>
                <a:cs typeface="Courier New"/>
              </a:rPr>
              <a:t>p</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&lt;</a:t>
            </a:r>
            <a:r>
              <a:rPr lang="en-US" altLang="zh-CN" sz="2800" i="1" kern="100" dirty="0">
                <a:latin typeface="Times New Roman"/>
                <a:ea typeface="华文细黑"/>
                <a:cs typeface="Courier New"/>
              </a:rPr>
              <a:t>p</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&lt;</a:t>
            </a:r>
            <a:r>
              <a:rPr lang="en-US" altLang="zh-CN" sz="2800" i="1" kern="100" dirty="0">
                <a:latin typeface="Times New Roman"/>
                <a:ea typeface="华文细黑"/>
                <a:cs typeface="Courier New"/>
              </a:rPr>
              <a:t>p</a:t>
            </a:r>
            <a:r>
              <a:rPr lang="en-US" altLang="zh-CN" sz="2800" kern="100" baseline="-25000" dirty="0">
                <a:latin typeface="Times New Roman"/>
                <a:ea typeface="华文细黑"/>
                <a:cs typeface="Courier New"/>
              </a:rPr>
              <a:t>4</a:t>
            </a:r>
            <a:endParaRPr lang="zh-CN" altLang="zh-CN" sz="1050" kern="100" dirty="0">
              <a:latin typeface="宋体"/>
              <a:cs typeface="Courier New"/>
            </a:endParaRPr>
          </a:p>
          <a:p>
            <a:pPr algn="just">
              <a:lnSpc>
                <a:spcPct val="130000"/>
              </a:lnSpc>
              <a:spcAft>
                <a:spcPts val="0"/>
              </a:spcAft>
              <a:tabLst>
                <a:tab pos="2070735" algn="l"/>
              </a:tabLst>
            </a:pPr>
            <a:r>
              <a:rPr lang="en-US" altLang="zh-CN" sz="2800" kern="100" dirty="0">
                <a:latin typeface="Times New Roman"/>
                <a:ea typeface="华文细黑"/>
                <a:cs typeface="Courier New"/>
              </a:rPr>
              <a:t>C.1 100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p</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条件下，该反应</a:t>
            </a:r>
            <a:r>
              <a:rPr lang="en-US" altLang="zh-CN" sz="2800" kern="100" dirty="0">
                <a:latin typeface="Times New Roman"/>
                <a:ea typeface="华文细黑"/>
                <a:cs typeface="Courier New"/>
              </a:rPr>
              <a:t>10 min</a:t>
            </a:r>
            <a:r>
              <a:rPr lang="zh-CN" altLang="zh-CN" sz="2800" kern="100" dirty="0">
                <a:latin typeface="Times New Roman"/>
                <a:ea typeface="华文细黑"/>
                <a:cs typeface="Times New Roman"/>
              </a:rPr>
              <a:t>时</a:t>
            </a:r>
            <a:r>
              <a:rPr lang="zh-CN" altLang="zh-CN" sz="2800" kern="100" dirty="0" smtClean="0">
                <a:latin typeface="Times New Roman"/>
                <a:ea typeface="华文细黑"/>
                <a:cs typeface="Times New Roman"/>
              </a:rPr>
              <a:t>达到平衡点</a:t>
            </a:r>
            <a:endParaRPr lang="en-US" altLang="zh-CN" sz="2800" kern="100" dirty="0" smtClean="0">
              <a:latin typeface="Times New Roman"/>
              <a:ea typeface="华文细黑"/>
              <a:cs typeface="Times New Roman"/>
            </a:endParaRPr>
          </a:p>
          <a:p>
            <a:pPr algn="just">
              <a:lnSpc>
                <a:spcPct val="130000"/>
              </a:lnSpc>
              <a:spcAft>
                <a:spcPts val="0"/>
              </a:spcAft>
              <a:tabLst>
                <a:tab pos="2070735" algn="l"/>
              </a:tabLst>
            </a:pPr>
            <a:r>
              <a:rPr lang="en-US" altLang="zh-CN" sz="2800" kern="100" dirty="0" smtClean="0">
                <a:latin typeface="Times New Roman"/>
                <a:ea typeface="华文细黑"/>
                <a:cs typeface="Courier New"/>
              </a:rPr>
              <a:t>    X</a:t>
            </a:r>
            <a:r>
              <a:rPr lang="zh-CN" altLang="zh-CN" sz="2800" kern="100" dirty="0" smtClean="0">
                <a:latin typeface="Times New Roman"/>
                <a:ea typeface="华文细黑"/>
                <a:cs typeface="Times New Roman"/>
              </a:rPr>
              <a:t>，则</a:t>
            </a:r>
            <a:r>
              <a:rPr lang="en-US" altLang="zh-CN" sz="2800" i="1" kern="100" dirty="0" smtClean="0">
                <a:latin typeface="Book Antiqua"/>
                <a:ea typeface="华文细黑"/>
                <a:cs typeface="Times New Roman"/>
              </a:rPr>
              <a:t>v</a:t>
            </a:r>
            <a:r>
              <a:rPr lang="en-US" altLang="zh-CN" sz="2800" kern="100" dirty="0" smtClean="0">
                <a:latin typeface="Times New Roman"/>
                <a:ea typeface="华文细黑"/>
                <a:cs typeface="Courier New"/>
              </a:rPr>
              <a:t>(CO</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0.008 </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en-US" altLang="zh-CN" sz="2800" kern="100" dirty="0" smtClean="0">
                <a:latin typeface="Times New Roman"/>
                <a:ea typeface="华文细黑"/>
                <a:cs typeface="Courier New"/>
              </a:rPr>
              <a:t>·min</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endParaRPr lang="zh-CN" altLang="zh-CN" sz="1050" kern="100" dirty="0" smtClean="0">
              <a:latin typeface="宋体"/>
              <a:cs typeface="Courier New"/>
            </a:endParaRPr>
          </a:p>
          <a:p>
            <a:pPr>
              <a:lnSpc>
                <a:spcPct val="130000"/>
              </a:lnSpc>
            </a:pPr>
            <a:r>
              <a:rPr lang="en-US" altLang="zh-CN" sz="2800" kern="100" dirty="0" smtClean="0">
                <a:latin typeface="Times New Roman"/>
                <a:ea typeface="华文细黑"/>
              </a:rPr>
              <a:t>D</a:t>
            </a:r>
            <a:r>
              <a:rPr lang="en-US" altLang="zh-CN" sz="2800" kern="100" dirty="0">
                <a:latin typeface="Times New Roman"/>
                <a:ea typeface="华文细黑"/>
              </a:rPr>
              <a:t>.</a:t>
            </a:r>
            <a:r>
              <a:rPr lang="zh-CN" altLang="zh-CN" sz="2800" kern="100" dirty="0">
                <a:latin typeface="Times New Roman"/>
                <a:ea typeface="华文细黑"/>
                <a:cs typeface="Times New Roman"/>
              </a:rPr>
              <a:t>随着温度升高，该反应的平衡常数减小</a:t>
            </a:r>
            <a:endParaRPr lang="zh-CN" altLang="zh-CN" sz="280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832852978"/>
              </p:ext>
            </p:extLst>
          </p:nvPr>
        </p:nvGraphicFramePr>
        <p:xfrm>
          <a:off x="6234636" y="1566031"/>
          <a:ext cx="1054100" cy="593725"/>
        </p:xfrm>
        <a:graphic>
          <a:graphicData uri="http://schemas.openxmlformats.org/presentationml/2006/ole">
            <mc:AlternateContent xmlns:mc="http://schemas.openxmlformats.org/markup-compatibility/2006">
              <mc:Choice xmlns:v="urn:schemas-microsoft-com:vml" Requires="v">
                <p:oleObj spid="_x0000_s283686" name="Document" r:id="rId17" imgW="1054312" imgH="593692" progId="Word.Document.8">
                  <p:embed/>
                </p:oleObj>
              </mc:Choice>
              <mc:Fallback>
                <p:oleObj name="Document" r:id="rId17" imgW="1054312" imgH="593692" progId="Word.Document.8">
                  <p:embed/>
                  <p:pic>
                    <p:nvPicPr>
                      <p:cNvPr id="0" name="对象 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34636" y="1566031"/>
                        <a:ext cx="10541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83651" name="Picture 3" descr="HX387"/>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17314" y="3056271"/>
            <a:ext cx="3644661" cy="2297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2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701061" y="909514"/>
            <a:ext cx="11010769" cy="1303177"/>
          </a:xfrm>
          <a:prstGeom prst="rect">
            <a:avLst/>
          </a:prstGeom>
        </p:spPr>
        <p:txBody>
          <a:bodyPr>
            <a:spAutoFit/>
          </a:bodyPr>
          <a:lstStyle/>
          <a:p>
            <a:pPr algn="just">
              <a:lnSpc>
                <a:spcPct val="150000"/>
              </a:lnSpc>
              <a:spcAft>
                <a:spcPts val="0"/>
              </a:spcAft>
              <a:tabLst>
                <a:tab pos="2430780" algn="l"/>
              </a:tabLst>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rPr>
              <a:t>A</a:t>
            </a:r>
            <a:r>
              <a:rPr lang="zh-CN" altLang="zh-CN" sz="2800" kern="100" dirty="0">
                <a:latin typeface="Times New Roman"/>
                <a:ea typeface="华文细黑"/>
                <a:cs typeface="Times New Roman"/>
              </a:rPr>
              <a:t>项，由于从正反应开始，整个过程中，</a:t>
            </a:r>
            <a:r>
              <a:rPr lang="en-US" altLang="zh-CN" sz="2800" kern="100" dirty="0">
                <a:latin typeface="Times New Roman"/>
                <a:ea typeface="华文细黑"/>
              </a:rPr>
              <a:t>CO</a:t>
            </a:r>
            <a:r>
              <a:rPr lang="zh-CN" altLang="zh-CN" sz="2800" kern="100" dirty="0">
                <a:latin typeface="Times New Roman"/>
                <a:ea typeface="华文细黑"/>
                <a:cs typeface="Times New Roman"/>
              </a:rPr>
              <a:t>与</a:t>
            </a:r>
            <a:r>
              <a:rPr lang="en-US" altLang="zh-CN" sz="2800"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的物质的量之比均符合</a:t>
            </a:r>
            <a:r>
              <a:rPr lang="en-US" altLang="zh-CN" sz="2800" kern="100" dirty="0">
                <a:latin typeface="Times New Roman"/>
                <a:ea typeface="华文细黑"/>
              </a:rPr>
              <a:t>1</a:t>
            </a:r>
            <a:r>
              <a:rPr lang="en-US" altLang="zh-CN" sz="2800" kern="100" dirty="0">
                <a:latin typeface="宋体"/>
                <a:ea typeface="华文细黑"/>
                <a:cs typeface="Times New Roman"/>
              </a:rPr>
              <a:t>∶</a:t>
            </a:r>
            <a:r>
              <a:rPr lang="en-US" altLang="zh-CN" sz="2800" kern="100" dirty="0">
                <a:latin typeface="Times New Roman"/>
                <a:ea typeface="华文细黑"/>
              </a:rPr>
              <a:t>1</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952570630"/>
              </p:ext>
            </p:extLst>
          </p:nvPr>
        </p:nvGraphicFramePr>
        <p:xfrm>
          <a:off x="865799" y="3717826"/>
          <a:ext cx="10696575" cy="1809750"/>
        </p:xfrm>
        <a:graphic>
          <a:graphicData uri="http://schemas.openxmlformats.org/presentationml/2006/ole">
            <mc:AlternateContent xmlns:mc="http://schemas.openxmlformats.org/markup-compatibility/2006">
              <mc:Choice xmlns:v="urn:schemas-microsoft-com:vml" Requires="v">
                <p:oleObj spid="_x0000_s285732" name="Document" r:id="rId3" imgW="10698565" imgH="1812315" progId="Word.Document.8">
                  <p:embed/>
                </p:oleObj>
              </mc:Choice>
              <mc:Fallback>
                <p:oleObj name="Document" r:id="rId3" imgW="10698565" imgH="1812315" progId="Word.Document.8">
                  <p:embed/>
                  <p:pic>
                    <p:nvPicPr>
                      <p:cNvPr id="0" name=""/>
                      <p:cNvPicPr/>
                      <p:nvPr/>
                    </p:nvPicPr>
                    <p:blipFill>
                      <a:blip r:embed="rId4"/>
                      <a:stretch>
                        <a:fillRect/>
                      </a:stretch>
                    </p:blipFill>
                    <p:spPr>
                      <a:xfrm>
                        <a:off x="865799" y="3717826"/>
                        <a:ext cx="10696575" cy="1809750"/>
                      </a:xfrm>
                      <a:prstGeom prst="rect">
                        <a:avLst/>
                      </a:prstGeom>
                    </p:spPr>
                  </p:pic>
                </p:oleObj>
              </mc:Fallback>
            </mc:AlternateContent>
          </a:graphicData>
        </a:graphic>
      </p:graphicFrame>
      <p:sp>
        <p:nvSpPr>
          <p:cNvPr id="5" name="矩形 4"/>
          <p:cNvSpPr/>
          <p:nvPr/>
        </p:nvSpPr>
        <p:spPr>
          <a:xfrm>
            <a:off x="774001" y="2277666"/>
            <a:ext cx="10793813" cy="2031325"/>
          </a:xfrm>
          <a:prstGeom prst="rect">
            <a:avLst/>
          </a:prstGeom>
        </p:spPr>
        <p:txBody>
          <a:bodyPr>
            <a:spAutoFit/>
          </a:bodyPr>
          <a:lstStyle/>
          <a:p>
            <a:pPr>
              <a:lnSpc>
                <a:spcPct val="150000"/>
              </a:lnSpc>
            </a:pPr>
            <a:r>
              <a:rPr lang="en-US" altLang="zh-CN" sz="2800" kern="100" dirty="0">
                <a:latin typeface="Times New Roman"/>
                <a:ea typeface="华文细黑"/>
              </a:rPr>
              <a:t>B</a:t>
            </a:r>
            <a:r>
              <a:rPr lang="zh-CN" altLang="zh-CN" sz="2800" kern="100" dirty="0">
                <a:latin typeface="Times New Roman"/>
                <a:ea typeface="华文细黑"/>
                <a:cs typeface="Times New Roman"/>
              </a:rPr>
              <a:t>项，当温度不变时，增大压强，平衡左移，</a:t>
            </a:r>
            <a:r>
              <a:rPr lang="en-US" altLang="zh-CN" sz="2800" kern="100" dirty="0">
                <a:latin typeface="Times New Roman"/>
                <a:ea typeface="华文细黑"/>
              </a:rPr>
              <a:t>CH</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的转化率减小，所以</a:t>
            </a:r>
            <a:r>
              <a:rPr lang="en-US" altLang="zh-CN" sz="2800" i="1" kern="100" dirty="0">
                <a:latin typeface="Times New Roman"/>
                <a:ea typeface="华文细黑"/>
              </a:rPr>
              <a:t>p</a:t>
            </a:r>
            <a:r>
              <a:rPr lang="en-US" altLang="zh-CN" sz="2800" kern="100" baseline="-25000" dirty="0">
                <a:latin typeface="Times New Roman"/>
                <a:ea typeface="华文细黑"/>
              </a:rPr>
              <a:t>4</a:t>
            </a:r>
            <a:r>
              <a:rPr lang="en-US" altLang="zh-CN" sz="2800" kern="100" dirty="0">
                <a:latin typeface="Times New Roman"/>
                <a:ea typeface="华文细黑"/>
              </a:rPr>
              <a:t>&gt;</a:t>
            </a:r>
            <a:r>
              <a:rPr lang="en-US" altLang="zh-CN" sz="2800" i="1" kern="100" dirty="0">
                <a:latin typeface="Times New Roman"/>
                <a:ea typeface="华文细黑"/>
              </a:rPr>
              <a:t>p</a:t>
            </a:r>
            <a:r>
              <a:rPr lang="en-US" altLang="zh-CN" sz="2800" kern="100" baseline="-25000" dirty="0">
                <a:latin typeface="Times New Roman"/>
                <a:ea typeface="华文细黑"/>
              </a:rPr>
              <a:t>3</a:t>
            </a:r>
            <a:r>
              <a:rPr lang="en-US" altLang="zh-CN" sz="2800" kern="100" dirty="0">
                <a:latin typeface="Times New Roman"/>
                <a:ea typeface="华文细黑"/>
              </a:rPr>
              <a:t>&gt;</a:t>
            </a:r>
            <a:r>
              <a:rPr lang="en-US" altLang="zh-CN" sz="2800" i="1" kern="100" dirty="0">
                <a:latin typeface="Times New Roman"/>
                <a:ea typeface="华文细黑"/>
              </a:rPr>
              <a:t>p</a:t>
            </a:r>
            <a:r>
              <a:rPr lang="en-US" altLang="zh-CN" sz="2800" kern="100" baseline="-25000" dirty="0">
                <a:latin typeface="Times New Roman"/>
                <a:ea typeface="华文细黑"/>
              </a:rPr>
              <a:t>2</a:t>
            </a:r>
            <a:r>
              <a:rPr lang="en-US" altLang="zh-CN" sz="2800" kern="100" dirty="0">
                <a:latin typeface="Times New Roman"/>
                <a:ea typeface="华文细黑"/>
              </a:rPr>
              <a:t>&gt;</a:t>
            </a:r>
            <a:r>
              <a:rPr lang="en-US" altLang="zh-CN" sz="2800" i="1" kern="100" dirty="0">
                <a:latin typeface="Times New Roman"/>
                <a:ea typeface="华文细黑"/>
              </a:rPr>
              <a:t>p</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endParaRPr lang="zh-CN" altLang="en-US" sz="2800" dirty="0"/>
          </a:p>
        </p:txBody>
      </p:sp>
      <p:sp>
        <p:nvSpPr>
          <p:cNvPr id="21" name="矩形 20"/>
          <p:cNvSpPr/>
          <p:nvPr/>
        </p:nvSpPr>
        <p:spPr>
          <a:xfrm>
            <a:off x="694606" y="4725938"/>
            <a:ext cx="11010769" cy="1384995"/>
          </a:xfrm>
          <a:prstGeom prst="rect">
            <a:avLst/>
          </a:prstGeom>
        </p:spPr>
        <p:txBody>
          <a:bodyPr>
            <a:spAutoFit/>
          </a:bodyPr>
          <a:lstStyle/>
          <a:p>
            <a:pPr>
              <a:lnSpc>
                <a:spcPct val="150000"/>
              </a:lnSpc>
            </a:pPr>
            <a:r>
              <a:rPr lang="en-US" altLang="zh-CN" sz="2800" kern="100" dirty="0" smtClean="0">
                <a:latin typeface="Times New Roman"/>
                <a:ea typeface="华文细黑"/>
              </a:rPr>
              <a:t>D</a:t>
            </a:r>
            <a:r>
              <a:rPr lang="zh-CN" altLang="zh-CN" sz="2800" kern="100" dirty="0">
                <a:latin typeface="Times New Roman"/>
                <a:ea typeface="华文细黑"/>
                <a:cs typeface="Times New Roman"/>
              </a:rPr>
              <a:t>项，升温，</a:t>
            </a:r>
            <a:r>
              <a:rPr lang="en-US" altLang="zh-CN" sz="2800" kern="100" dirty="0">
                <a:latin typeface="Times New Roman"/>
                <a:ea typeface="华文细黑"/>
              </a:rPr>
              <a:t>CH</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的转化率增大，正反应为吸热反应，</a:t>
            </a:r>
            <a:r>
              <a:rPr lang="en-US" altLang="zh-CN" sz="2800" i="1" kern="100" dirty="0">
                <a:latin typeface="Times New Roman"/>
                <a:ea typeface="华文细黑"/>
              </a:rPr>
              <a:t>K</a:t>
            </a:r>
            <a:r>
              <a:rPr lang="zh-CN" altLang="zh-CN" sz="2800" kern="100" dirty="0">
                <a:latin typeface="Times New Roman"/>
                <a:ea typeface="华文细黑"/>
                <a:cs typeface="Times New Roman"/>
              </a:rPr>
              <a:t>应增大</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tabLst>
                <a:tab pos="2070735" algn="l"/>
              </a:tabLst>
            </a:pPr>
            <a:r>
              <a:rPr lang="zh-CN" altLang="zh-CN" sz="2800" b="1" kern="100" dirty="0" smtClean="0">
                <a:solidFill>
                  <a:srgbClr val="0000FF"/>
                </a:solidFill>
                <a:latin typeface="Times New Roman"/>
                <a:cs typeface="Times New Roman"/>
              </a:rPr>
              <a:t>答案</a:t>
            </a:r>
            <a:r>
              <a:rPr lang="zh-CN" altLang="zh-CN" sz="2800" b="1" kern="100" dirty="0">
                <a:solidFill>
                  <a:srgbClr val="0000FF"/>
                </a:solidFill>
                <a:latin typeface="Times New Roman"/>
                <a:cs typeface="Times New Roman"/>
              </a:rPr>
              <a:t>　</a:t>
            </a:r>
            <a:r>
              <a:rPr lang="en-US" altLang="zh-CN" sz="2800" kern="100" dirty="0" smtClean="0">
                <a:solidFill>
                  <a:schemeClr val="accent6">
                    <a:lumMod val="75000"/>
                  </a:schemeClr>
                </a:solidFill>
                <a:latin typeface="Times New Roman"/>
                <a:ea typeface="华文细黑"/>
                <a:cs typeface="Courier New"/>
              </a:rPr>
              <a:t>D</a:t>
            </a:r>
            <a:endParaRPr lang="zh-CN" altLang="zh-CN" sz="1050" kern="100" dirty="0">
              <a:solidFill>
                <a:schemeClr val="accent6">
                  <a:lumMod val="75000"/>
                </a:schemeClr>
              </a:solidFill>
              <a:latin typeface="宋体"/>
              <a:cs typeface="Courier New"/>
            </a:endParaRPr>
          </a:p>
        </p:txBody>
      </p:sp>
      <p:sp>
        <p:nvSpPr>
          <p:cNvPr id="22"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6"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7"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18"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369393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750"/>
                                        <p:tgtEl>
                                          <p:spTgt spid="5"/>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750"/>
                                        <p:tgtEl>
                                          <p:spTgt spid="2"/>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blinds(horizontal)">
                                      <p:cBhvr>
                                        <p:cTn id="19" dur="500"/>
                                        <p:tgtEl>
                                          <p:spTgt spid="21">
                                            <p:txEl>
                                              <p:pRg st="0" end="0"/>
                                            </p:txEl>
                                          </p:spTgt>
                                        </p:tgtEl>
                                      </p:cBhvr>
                                    </p:animEffect>
                                  </p:childTnLst>
                                </p:cTn>
                              </p:par>
                            </p:childTnLst>
                          </p:cTn>
                        </p:par>
                        <p:par>
                          <p:cTn id="20" fill="hold">
                            <p:stCondLst>
                              <p:cond delay="2750"/>
                            </p:stCondLst>
                            <p:childTnLst>
                              <p:par>
                                <p:cTn id="21" presetID="3" presetClass="entr" presetSubtype="10" fill="hold" nodeType="afterEffect">
                                  <p:stCondLst>
                                    <p:cond delay="0"/>
                                  </p:stCondLst>
                                  <p:childTnLst>
                                    <p:set>
                                      <p:cBhvr>
                                        <p:cTn id="22" dur="1" fill="hold">
                                          <p:stCondLst>
                                            <p:cond delay="0"/>
                                          </p:stCondLst>
                                        </p:cTn>
                                        <p:tgtEl>
                                          <p:spTgt spid="21">
                                            <p:txEl>
                                              <p:pRg st="1" end="1"/>
                                            </p:txEl>
                                          </p:spTgt>
                                        </p:tgtEl>
                                        <p:attrNameLst>
                                          <p:attrName>style.visibility</p:attrName>
                                        </p:attrNameLst>
                                      </p:cBhvr>
                                      <p:to>
                                        <p:strVal val="visible"/>
                                      </p:to>
                                    </p:set>
                                    <p:animEffect transition="in" filter="blinds(horizontal)">
                                      <p:cBhvr>
                                        <p:cTn id="23" dur="75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8622" y="769007"/>
            <a:ext cx="10476369" cy="3093154"/>
          </a:xfrm>
          <a:prstGeom prst="rect">
            <a:avLst/>
          </a:prstGeom>
        </p:spPr>
        <p:txBody>
          <a:bodyPr>
            <a:spAutoFit/>
          </a:bodyPr>
          <a:lstStyle/>
          <a:p>
            <a:pPr>
              <a:lnSpc>
                <a:spcPct val="150000"/>
              </a:lnSpc>
            </a:pPr>
            <a:r>
              <a:rPr lang="en-US" altLang="zh-CN" sz="2600" kern="100" dirty="0">
                <a:latin typeface="Times New Roman"/>
                <a:ea typeface="华文细黑"/>
              </a:rPr>
              <a:t>10</a:t>
            </a:r>
            <a:r>
              <a:rPr lang="en-US" altLang="zh-CN" sz="2600" kern="100" dirty="0" smtClean="0">
                <a:latin typeface="Times New Roman"/>
                <a:ea typeface="华文细黑"/>
              </a:rPr>
              <a:t>. </a:t>
            </a:r>
            <a:r>
              <a:rPr lang="zh-CN" altLang="zh-CN" sz="2600" kern="100" dirty="0" smtClean="0">
                <a:latin typeface="Times New Roman"/>
                <a:ea typeface="华文细黑"/>
                <a:cs typeface="Times New Roman"/>
              </a:rPr>
              <a:t>一定</a:t>
            </a:r>
            <a:r>
              <a:rPr lang="zh-CN" altLang="zh-CN" sz="2600" kern="100" dirty="0">
                <a:latin typeface="Times New Roman"/>
                <a:ea typeface="华文细黑"/>
                <a:cs typeface="Times New Roman"/>
              </a:rPr>
              <a:t>条件下存在反应：</a:t>
            </a:r>
            <a:r>
              <a:rPr lang="en-US" altLang="zh-CN" sz="2600" kern="100" dirty="0">
                <a:latin typeface="Times New Roman"/>
                <a:ea typeface="华文细黑"/>
              </a:rPr>
              <a:t>H</a:t>
            </a:r>
            <a:r>
              <a:rPr lang="en-US" altLang="zh-CN" sz="2600" kern="100" baseline="-25000" dirty="0">
                <a:latin typeface="Times New Roman"/>
                <a:ea typeface="华文细黑"/>
              </a:rPr>
              <a:t>2</a:t>
            </a:r>
            <a:r>
              <a:rPr lang="en-US" altLang="zh-CN" sz="2600" kern="100" dirty="0">
                <a:latin typeface="Times New Roman"/>
                <a:ea typeface="华文细黑"/>
              </a:rPr>
              <a:t>(g)</a:t>
            </a:r>
            <a:r>
              <a:rPr lang="zh-CN" altLang="zh-CN" sz="2600" kern="100" dirty="0">
                <a:latin typeface="Times New Roman"/>
                <a:ea typeface="华文细黑"/>
                <a:cs typeface="Times New Roman"/>
              </a:rPr>
              <a:t>＋</a:t>
            </a:r>
            <a:r>
              <a:rPr lang="en-US" altLang="zh-CN" sz="2600" kern="100" dirty="0">
                <a:latin typeface="Times New Roman"/>
                <a:ea typeface="华文细黑"/>
              </a:rPr>
              <a:t>I</a:t>
            </a:r>
            <a:r>
              <a:rPr lang="en-US" altLang="zh-CN" sz="2600" kern="100" baseline="-25000" dirty="0">
                <a:latin typeface="Times New Roman"/>
                <a:ea typeface="华文细黑"/>
              </a:rPr>
              <a:t>2</a:t>
            </a:r>
            <a:r>
              <a:rPr lang="en-US" altLang="zh-CN" sz="2600" kern="100" dirty="0">
                <a:latin typeface="Times New Roman"/>
                <a:ea typeface="华文细黑"/>
              </a:rPr>
              <a:t>(g)</a:t>
            </a:r>
            <a:r>
              <a:rPr lang="en-US" altLang="zh-CN" sz="2600" kern="100" dirty="0">
                <a:latin typeface="ZBFH"/>
                <a:ea typeface="华文细黑"/>
              </a:rPr>
              <a:t> </a:t>
            </a:r>
            <a:r>
              <a:rPr lang="en-US" altLang="zh-CN" sz="2600" kern="100" dirty="0">
                <a:latin typeface="Times New Roman"/>
                <a:ea typeface="华文细黑"/>
              </a:rPr>
              <a:t>2HI(g)</a:t>
            </a:r>
            <a:r>
              <a:rPr lang="zh-CN" altLang="zh-CN" sz="2600" kern="100" dirty="0">
                <a:latin typeface="Times New Roman"/>
                <a:ea typeface="华文细黑"/>
                <a:cs typeface="Times New Roman"/>
              </a:rPr>
              <a:t>　</a:t>
            </a:r>
            <a:r>
              <a:rPr lang="en-US" altLang="zh-CN" sz="2600" kern="100" dirty="0">
                <a:latin typeface="Times New Roman"/>
                <a:ea typeface="华文细黑"/>
              </a:rPr>
              <a:t>Δ</a:t>
            </a:r>
            <a:r>
              <a:rPr lang="en-US" altLang="zh-CN" sz="2600" i="1" kern="100" dirty="0">
                <a:latin typeface="Times New Roman"/>
                <a:ea typeface="华文细黑"/>
              </a:rPr>
              <a:t>H</a:t>
            </a:r>
            <a:r>
              <a:rPr lang="en-US" altLang="zh-CN" sz="2600" kern="100" dirty="0">
                <a:latin typeface="Times New Roman"/>
                <a:ea typeface="华文细黑"/>
              </a:rPr>
              <a:t>&lt;0</a:t>
            </a:r>
            <a:r>
              <a:rPr lang="zh-CN" altLang="zh-CN" sz="2600" kern="100" dirty="0">
                <a:latin typeface="Times New Roman"/>
                <a:ea typeface="华文细黑"/>
                <a:cs typeface="Times New Roman"/>
              </a:rPr>
              <a:t>，现有三个相同的</a:t>
            </a:r>
            <a:r>
              <a:rPr lang="en-US" altLang="zh-CN" sz="2600" kern="100" dirty="0">
                <a:latin typeface="Times New Roman"/>
                <a:ea typeface="华文细黑"/>
              </a:rPr>
              <a:t>1 L</a:t>
            </a:r>
            <a:r>
              <a:rPr lang="zh-CN" altLang="zh-CN" sz="2600" kern="100" dirty="0">
                <a:latin typeface="Times New Roman"/>
                <a:ea typeface="华文细黑"/>
                <a:cs typeface="Times New Roman"/>
              </a:rPr>
              <a:t>恒容绝热</a:t>
            </a:r>
            <a:r>
              <a:rPr lang="en-US" altLang="zh-CN" sz="2600" kern="100" dirty="0">
                <a:latin typeface="Times New Roman"/>
                <a:ea typeface="华文细黑"/>
              </a:rPr>
              <a:t>(</a:t>
            </a:r>
            <a:r>
              <a:rPr lang="zh-CN" altLang="zh-CN" sz="2600" kern="100" dirty="0">
                <a:latin typeface="Times New Roman"/>
                <a:ea typeface="华文细黑"/>
                <a:cs typeface="Times New Roman"/>
              </a:rPr>
              <a:t>与外界没有热量交换</a:t>
            </a:r>
            <a:r>
              <a:rPr lang="en-US" altLang="zh-CN" sz="2600" kern="100" dirty="0">
                <a:latin typeface="Times New Roman"/>
                <a:ea typeface="华文细黑"/>
              </a:rPr>
              <a:t>)</a:t>
            </a:r>
            <a:r>
              <a:rPr lang="zh-CN" altLang="zh-CN" sz="2600" kern="100" dirty="0">
                <a:latin typeface="Times New Roman"/>
                <a:ea typeface="华文细黑"/>
                <a:cs typeface="Times New Roman"/>
              </a:rPr>
              <a:t>密闭容器</a:t>
            </a:r>
            <a:r>
              <a:rPr lang="en-US" altLang="zh-CN" sz="2600" kern="100" dirty="0">
                <a:latin typeface="宋体"/>
                <a:ea typeface="华文细黑"/>
                <a:cs typeface="Times New Roman"/>
              </a:rPr>
              <a:t>Ⅰ</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Ⅱ</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Ⅲ</a:t>
            </a:r>
            <a:r>
              <a:rPr lang="zh-CN" altLang="zh-CN" sz="2600" kern="100" dirty="0">
                <a:latin typeface="Times New Roman"/>
                <a:ea typeface="华文细黑"/>
                <a:cs typeface="Times New Roman"/>
              </a:rPr>
              <a:t>，在</a:t>
            </a:r>
            <a:r>
              <a:rPr lang="en-US" altLang="zh-CN" sz="2600" kern="100" dirty="0">
                <a:latin typeface="宋体"/>
                <a:ea typeface="华文细黑"/>
                <a:cs typeface="Times New Roman"/>
              </a:rPr>
              <a:t>Ⅰ</a:t>
            </a:r>
            <a:r>
              <a:rPr lang="zh-CN" altLang="zh-CN" sz="2600" kern="100" dirty="0">
                <a:latin typeface="Times New Roman"/>
                <a:ea typeface="华文细黑"/>
                <a:cs typeface="Times New Roman"/>
              </a:rPr>
              <a:t>中充入</a:t>
            </a:r>
            <a:r>
              <a:rPr lang="en-US" altLang="zh-CN" sz="2600" kern="100" dirty="0">
                <a:latin typeface="Times New Roman"/>
                <a:ea typeface="华文细黑"/>
              </a:rPr>
              <a:t>1 </a:t>
            </a:r>
            <a:r>
              <a:rPr lang="en-US" altLang="zh-CN" sz="2600" kern="100" dirty="0" err="1">
                <a:latin typeface="Times New Roman"/>
                <a:ea typeface="华文细黑"/>
              </a:rPr>
              <a:t>mol</a:t>
            </a:r>
            <a:r>
              <a:rPr lang="en-US" altLang="zh-CN" sz="2600" kern="100" dirty="0">
                <a:latin typeface="Times New Roman"/>
                <a:ea typeface="华文细黑"/>
              </a:rPr>
              <a:t> H</a:t>
            </a:r>
            <a:r>
              <a:rPr lang="en-US" altLang="zh-CN" sz="2600" kern="100" baseline="-25000" dirty="0">
                <a:latin typeface="Times New Roman"/>
                <a:ea typeface="华文细黑"/>
              </a:rPr>
              <a:t>2</a:t>
            </a:r>
            <a:r>
              <a:rPr lang="zh-CN" altLang="zh-CN" sz="2600" kern="100" dirty="0">
                <a:latin typeface="Times New Roman"/>
                <a:ea typeface="华文细黑"/>
                <a:cs typeface="Times New Roman"/>
              </a:rPr>
              <a:t>和</a:t>
            </a:r>
            <a:r>
              <a:rPr lang="en-US" altLang="zh-CN" sz="2600" kern="100" dirty="0">
                <a:latin typeface="Times New Roman"/>
                <a:ea typeface="华文细黑"/>
              </a:rPr>
              <a:t>1 </a:t>
            </a:r>
            <a:r>
              <a:rPr lang="en-US" altLang="zh-CN" sz="2600" kern="100" dirty="0" err="1">
                <a:latin typeface="Times New Roman"/>
                <a:ea typeface="华文细黑"/>
              </a:rPr>
              <a:t>mol</a:t>
            </a:r>
            <a:r>
              <a:rPr lang="en-US" altLang="zh-CN" sz="2600" kern="100" dirty="0">
                <a:latin typeface="Times New Roman"/>
                <a:ea typeface="华文细黑"/>
              </a:rPr>
              <a:t> I</a:t>
            </a:r>
            <a:r>
              <a:rPr lang="en-US" altLang="zh-CN" sz="2600" kern="100" baseline="-25000" dirty="0">
                <a:latin typeface="Times New Roman"/>
                <a:ea typeface="华文细黑"/>
              </a:rPr>
              <a:t>2</a:t>
            </a:r>
            <a:r>
              <a:rPr lang="en-US" altLang="zh-CN" sz="2600" kern="100" dirty="0">
                <a:latin typeface="Times New Roman"/>
                <a:ea typeface="华文细黑"/>
              </a:rPr>
              <a:t>(g)</a:t>
            </a:r>
            <a:r>
              <a:rPr lang="zh-CN" altLang="zh-CN" sz="2600" kern="100" dirty="0">
                <a:latin typeface="Times New Roman"/>
                <a:ea typeface="华文细黑"/>
                <a:cs typeface="Times New Roman"/>
              </a:rPr>
              <a:t>，在</a:t>
            </a:r>
            <a:r>
              <a:rPr lang="en-US" altLang="zh-CN" sz="2600" kern="100" dirty="0">
                <a:latin typeface="宋体"/>
                <a:ea typeface="华文细黑"/>
                <a:cs typeface="Times New Roman"/>
              </a:rPr>
              <a:t>Ⅱ</a:t>
            </a:r>
            <a:r>
              <a:rPr lang="zh-CN" altLang="zh-CN" sz="2600" kern="100" dirty="0">
                <a:latin typeface="Times New Roman"/>
                <a:ea typeface="华文细黑"/>
                <a:cs typeface="Times New Roman"/>
              </a:rPr>
              <a:t>中充入</a:t>
            </a:r>
            <a:r>
              <a:rPr lang="en-US" altLang="zh-CN" sz="2600" kern="100" dirty="0">
                <a:latin typeface="Times New Roman"/>
                <a:ea typeface="华文细黑"/>
              </a:rPr>
              <a:t>2 </a:t>
            </a:r>
            <a:r>
              <a:rPr lang="en-US" altLang="zh-CN" sz="2600" kern="100" dirty="0" err="1">
                <a:latin typeface="Times New Roman"/>
                <a:ea typeface="华文细黑"/>
              </a:rPr>
              <a:t>mol</a:t>
            </a:r>
            <a:r>
              <a:rPr lang="en-US" altLang="zh-CN" sz="2600" kern="100" dirty="0">
                <a:latin typeface="Times New Roman"/>
                <a:ea typeface="华文细黑"/>
              </a:rPr>
              <a:t> HI(g) </a:t>
            </a:r>
            <a:r>
              <a:rPr lang="zh-CN" altLang="zh-CN" sz="2600" kern="100" dirty="0">
                <a:latin typeface="Times New Roman"/>
                <a:ea typeface="华文细黑"/>
                <a:cs typeface="Times New Roman"/>
              </a:rPr>
              <a:t>，在</a:t>
            </a:r>
            <a:r>
              <a:rPr lang="en-US" altLang="zh-CN" sz="2600" kern="100" dirty="0">
                <a:latin typeface="宋体"/>
                <a:ea typeface="华文细黑"/>
                <a:cs typeface="Times New Roman"/>
              </a:rPr>
              <a:t>Ⅲ</a:t>
            </a:r>
            <a:r>
              <a:rPr lang="zh-CN" altLang="zh-CN" sz="2600" kern="100" dirty="0">
                <a:latin typeface="Times New Roman"/>
                <a:ea typeface="华文细黑"/>
                <a:cs typeface="Times New Roman"/>
              </a:rPr>
              <a:t>中充入</a:t>
            </a:r>
            <a:r>
              <a:rPr lang="en-US" altLang="zh-CN" sz="2600" kern="100" dirty="0">
                <a:latin typeface="Times New Roman"/>
                <a:ea typeface="华文细黑"/>
              </a:rPr>
              <a:t>2 </a:t>
            </a:r>
            <a:r>
              <a:rPr lang="en-US" altLang="zh-CN" sz="2600" kern="100" dirty="0" err="1">
                <a:latin typeface="Times New Roman"/>
                <a:ea typeface="华文细黑"/>
              </a:rPr>
              <a:t>mol</a:t>
            </a:r>
            <a:r>
              <a:rPr lang="en-US" altLang="zh-CN" sz="2600" kern="100" dirty="0">
                <a:latin typeface="Times New Roman"/>
                <a:ea typeface="华文细黑"/>
              </a:rPr>
              <a:t> H</a:t>
            </a:r>
            <a:r>
              <a:rPr lang="en-US" altLang="zh-CN" sz="2600" kern="100" baseline="-25000" dirty="0">
                <a:latin typeface="Times New Roman"/>
                <a:ea typeface="华文细黑"/>
              </a:rPr>
              <a:t>2</a:t>
            </a:r>
            <a:r>
              <a:rPr lang="zh-CN" altLang="zh-CN" sz="2600" kern="100" dirty="0">
                <a:latin typeface="Times New Roman"/>
                <a:ea typeface="华文细黑"/>
                <a:cs typeface="Times New Roman"/>
              </a:rPr>
              <a:t>和</a:t>
            </a:r>
            <a:r>
              <a:rPr lang="en-US" altLang="zh-CN" sz="2600" kern="100" dirty="0">
                <a:latin typeface="Times New Roman"/>
                <a:ea typeface="华文细黑"/>
              </a:rPr>
              <a:t>2 </a:t>
            </a:r>
            <a:r>
              <a:rPr lang="en-US" altLang="zh-CN" sz="2600" kern="100" dirty="0" err="1">
                <a:latin typeface="Times New Roman"/>
                <a:ea typeface="华文细黑"/>
              </a:rPr>
              <a:t>mol</a:t>
            </a:r>
            <a:r>
              <a:rPr lang="en-US" altLang="zh-CN" sz="2600" kern="100" dirty="0">
                <a:latin typeface="Times New Roman"/>
                <a:ea typeface="华文细黑"/>
              </a:rPr>
              <a:t> I</a:t>
            </a:r>
            <a:r>
              <a:rPr lang="en-US" altLang="zh-CN" sz="2600" kern="100" baseline="-25000" dirty="0">
                <a:latin typeface="Times New Roman"/>
                <a:ea typeface="华文细黑"/>
              </a:rPr>
              <a:t>2</a:t>
            </a:r>
            <a:r>
              <a:rPr lang="en-US" altLang="zh-CN" sz="2600" kern="100" dirty="0">
                <a:latin typeface="Times New Roman"/>
                <a:ea typeface="华文细黑"/>
              </a:rPr>
              <a:t>(g)</a:t>
            </a:r>
            <a:r>
              <a:rPr lang="zh-CN" altLang="zh-CN" sz="2600" kern="100" dirty="0">
                <a:latin typeface="Times New Roman"/>
                <a:ea typeface="华文细黑"/>
                <a:cs typeface="Times New Roman"/>
              </a:rPr>
              <a:t>，</a:t>
            </a:r>
            <a:r>
              <a:rPr lang="en-US" altLang="zh-CN" sz="2600" kern="100" dirty="0">
                <a:latin typeface="Times New Roman"/>
                <a:ea typeface="华文细黑"/>
              </a:rPr>
              <a:t>700 </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条件下开始反应。达到平衡时，下列说法正确的是</a:t>
            </a:r>
            <a:r>
              <a:rPr lang="en-US" altLang="zh-CN" sz="2600" kern="100" dirty="0">
                <a:latin typeface="Times New Roman"/>
                <a:ea typeface="华文细黑"/>
              </a:rPr>
              <a:t>(</a:t>
            </a:r>
            <a:r>
              <a:rPr lang="zh-CN" altLang="zh-CN" sz="2600" kern="100" dirty="0">
                <a:latin typeface="Times New Roman"/>
                <a:ea typeface="华文细黑"/>
                <a:cs typeface="Times New Roman"/>
              </a:rPr>
              <a:t>　　</a:t>
            </a:r>
            <a:r>
              <a:rPr lang="en-US" altLang="zh-CN" sz="2600" kern="100" dirty="0">
                <a:latin typeface="Times New Roman"/>
                <a:ea typeface="华文细黑"/>
              </a:rPr>
              <a:t>)</a:t>
            </a:r>
            <a:endParaRPr lang="zh-CN" altLang="en-US" sz="2600" dirty="0"/>
          </a:p>
        </p:txBody>
      </p:sp>
      <p:sp>
        <p:nvSpPr>
          <p:cNvPr id="49"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25118010"/>
              </p:ext>
            </p:extLst>
          </p:nvPr>
        </p:nvGraphicFramePr>
        <p:xfrm>
          <a:off x="6505000" y="841015"/>
          <a:ext cx="1035050" cy="769938"/>
        </p:xfrm>
        <a:graphic>
          <a:graphicData uri="http://schemas.openxmlformats.org/presentationml/2006/ole">
            <mc:AlternateContent xmlns:mc="http://schemas.openxmlformats.org/markup-compatibility/2006">
              <mc:Choice xmlns:v="urn:schemas-microsoft-com:vml" Requires="v">
                <p:oleObj spid="_x0000_s286757" name="Document" r:id="rId17" imgW="1035240" imgH="770613" progId="Word.Document.8">
                  <p:embed/>
                </p:oleObj>
              </mc:Choice>
              <mc:Fallback>
                <p:oleObj name="Document" r:id="rId17" imgW="1035240" imgH="770613" progId="Word.Document.8">
                  <p:embed/>
                  <p:pic>
                    <p:nvPicPr>
                      <p:cNvPr id="0" name=""/>
                      <p:cNvPicPr/>
                      <p:nvPr/>
                    </p:nvPicPr>
                    <p:blipFill>
                      <a:blip r:embed="rId18"/>
                      <a:stretch>
                        <a:fillRect/>
                      </a:stretch>
                    </p:blipFill>
                    <p:spPr>
                      <a:xfrm>
                        <a:off x="6505000" y="841015"/>
                        <a:ext cx="1035050" cy="769938"/>
                      </a:xfrm>
                      <a:prstGeom prst="rect">
                        <a:avLst/>
                      </a:prstGeom>
                    </p:spPr>
                  </p:pic>
                </p:oleObj>
              </mc:Fallback>
            </mc:AlternateContent>
          </a:graphicData>
        </a:graphic>
      </p:graphicFrame>
      <p:sp>
        <p:nvSpPr>
          <p:cNvPr id="6" name="矩形 5"/>
          <p:cNvSpPr/>
          <p:nvPr/>
        </p:nvSpPr>
        <p:spPr>
          <a:xfrm>
            <a:off x="965032" y="3695365"/>
            <a:ext cx="8920506" cy="2470733"/>
          </a:xfrm>
          <a:prstGeom prst="rect">
            <a:avLst/>
          </a:prstGeom>
        </p:spPr>
        <p:txBody>
          <a:bodyPr>
            <a:spAutoFit/>
          </a:bodyPr>
          <a:lstStyle/>
          <a:p>
            <a:pPr algn="just">
              <a:lnSpc>
                <a:spcPct val="150000"/>
              </a:lnSpc>
              <a:spcAft>
                <a:spcPts val="0"/>
              </a:spcAft>
              <a:tabLst>
                <a:tab pos="2070735" algn="l"/>
              </a:tabLst>
            </a:pP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容器</a:t>
            </a:r>
            <a:r>
              <a:rPr lang="en-US" altLang="zh-CN" sz="2600" kern="100" dirty="0">
                <a:latin typeface="宋体"/>
                <a:ea typeface="华文细黑"/>
                <a:cs typeface="Times New Roman"/>
              </a:rPr>
              <a:t>Ⅰ</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Ⅱ</a:t>
            </a:r>
            <a:r>
              <a:rPr lang="zh-CN" altLang="zh-CN" sz="2600" kern="100" dirty="0">
                <a:latin typeface="Times New Roman"/>
                <a:ea typeface="华文细黑"/>
                <a:cs typeface="Times New Roman"/>
              </a:rPr>
              <a:t>中正反应速率相同</a:t>
            </a:r>
            <a:endParaRPr lang="zh-CN" altLang="zh-CN" sz="2600" kern="100" dirty="0">
              <a:latin typeface="宋体"/>
              <a:cs typeface="Courier New"/>
            </a:endParaRPr>
          </a:p>
          <a:p>
            <a:pPr algn="just">
              <a:lnSpc>
                <a:spcPct val="150000"/>
              </a:lnSpc>
              <a:spcAft>
                <a:spcPts val="0"/>
              </a:spcAft>
              <a:tabLst>
                <a:tab pos="2070735" algn="l"/>
              </a:tabLs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容器</a:t>
            </a:r>
            <a:r>
              <a:rPr lang="en-US" altLang="zh-CN" sz="2600" kern="100" dirty="0">
                <a:latin typeface="宋体"/>
                <a:ea typeface="华文细黑"/>
                <a:cs typeface="Times New Roman"/>
              </a:rPr>
              <a:t>Ⅰ</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Ⅲ</a:t>
            </a:r>
            <a:r>
              <a:rPr lang="zh-CN" altLang="zh-CN" sz="2600" kern="100" dirty="0">
                <a:latin typeface="Times New Roman"/>
                <a:ea typeface="华文细黑"/>
                <a:cs typeface="Times New Roman"/>
              </a:rPr>
              <a:t>中反应的平衡常数相同</a:t>
            </a:r>
            <a:endParaRPr lang="zh-CN" altLang="zh-CN" sz="2600" kern="100" dirty="0">
              <a:latin typeface="宋体"/>
              <a:cs typeface="Courier New"/>
            </a:endParaRPr>
          </a:p>
          <a:p>
            <a:pPr algn="just">
              <a:lnSpc>
                <a:spcPct val="150000"/>
              </a:lnSpc>
              <a:spcAft>
                <a:spcPts val="0"/>
              </a:spcAft>
              <a:tabLst>
                <a:tab pos="2070735" algn="l"/>
              </a:tabLst>
            </a:pP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容器</a:t>
            </a:r>
            <a:r>
              <a:rPr lang="en-US" altLang="zh-CN" sz="2600" kern="100" dirty="0">
                <a:latin typeface="宋体"/>
                <a:ea typeface="华文细黑"/>
                <a:cs typeface="Times New Roman"/>
              </a:rPr>
              <a:t>Ⅰ</a:t>
            </a:r>
            <a:r>
              <a:rPr lang="zh-CN" altLang="zh-CN" sz="2600" kern="100" dirty="0">
                <a:latin typeface="Times New Roman"/>
                <a:ea typeface="华文细黑"/>
                <a:cs typeface="Times New Roman"/>
              </a:rPr>
              <a:t>中的气体颜色比容器</a:t>
            </a:r>
            <a:r>
              <a:rPr lang="en-US" altLang="zh-CN" sz="2600" kern="100" dirty="0">
                <a:latin typeface="宋体"/>
                <a:ea typeface="华文细黑"/>
                <a:cs typeface="Times New Roman"/>
              </a:rPr>
              <a:t>Ⅱ</a:t>
            </a:r>
            <a:r>
              <a:rPr lang="zh-CN" altLang="zh-CN" sz="2600" kern="100" dirty="0">
                <a:latin typeface="Times New Roman"/>
                <a:ea typeface="华文细黑"/>
                <a:cs typeface="Times New Roman"/>
              </a:rPr>
              <a:t>中的气体颜色深</a:t>
            </a:r>
            <a:endParaRPr lang="zh-CN" altLang="zh-CN" sz="2600" kern="100" dirty="0">
              <a:latin typeface="宋体"/>
              <a:cs typeface="Courier New"/>
            </a:endParaRPr>
          </a:p>
          <a:p>
            <a:pPr algn="just">
              <a:lnSpc>
                <a:spcPct val="150000"/>
              </a:lnSpc>
              <a:spcAft>
                <a:spcPts val="0"/>
              </a:spcAft>
              <a:tabLst>
                <a:tab pos="2070735" algn="l"/>
              </a:tabLst>
            </a:pPr>
            <a:r>
              <a:rPr lang="en-US" altLang="zh-CN" sz="2600" kern="100" dirty="0">
                <a:latin typeface="Times New Roman"/>
                <a:ea typeface="华文细黑"/>
                <a:cs typeface="Courier New"/>
              </a:rPr>
              <a:t>D.</a:t>
            </a:r>
            <a:r>
              <a:rPr lang="zh-CN" altLang="zh-CN" sz="2600" kern="100" dirty="0">
                <a:latin typeface="Times New Roman"/>
                <a:ea typeface="华文细黑"/>
                <a:cs typeface="Times New Roman"/>
              </a:rPr>
              <a:t>容器</a:t>
            </a:r>
            <a:r>
              <a:rPr lang="en-US" altLang="zh-CN" sz="2600" kern="100" dirty="0">
                <a:latin typeface="宋体"/>
                <a:ea typeface="华文细黑"/>
                <a:cs typeface="Times New Roman"/>
              </a:rPr>
              <a:t>Ⅰ</a:t>
            </a:r>
            <a:r>
              <a:rPr lang="zh-CN" altLang="zh-CN" sz="2600" kern="100" dirty="0">
                <a:latin typeface="Times New Roman"/>
                <a:ea typeface="华文细黑"/>
                <a:cs typeface="Times New Roman"/>
              </a:rPr>
              <a:t>中</a:t>
            </a:r>
            <a:r>
              <a:rPr lang="en-US" altLang="zh-CN" sz="2600" kern="100" dirty="0">
                <a:latin typeface="Times New Roman"/>
                <a:ea typeface="华文细黑"/>
                <a:cs typeface="Courier New"/>
              </a:rPr>
              <a:t>H</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的转化率与容器</a:t>
            </a:r>
            <a:r>
              <a:rPr lang="en-US" altLang="zh-CN" sz="2600" kern="100" dirty="0">
                <a:latin typeface="宋体"/>
                <a:ea typeface="华文细黑"/>
                <a:cs typeface="Times New Roman"/>
              </a:rPr>
              <a:t>Ⅱ</a:t>
            </a:r>
            <a:r>
              <a:rPr lang="zh-CN" altLang="zh-CN" sz="2600" kern="100" dirty="0">
                <a:latin typeface="Times New Roman"/>
                <a:ea typeface="华文细黑"/>
                <a:cs typeface="Times New Roman"/>
              </a:rPr>
              <a:t>中</a:t>
            </a:r>
            <a:r>
              <a:rPr lang="en-US" altLang="zh-CN" sz="2600" kern="100" dirty="0">
                <a:latin typeface="Times New Roman"/>
                <a:ea typeface="华文细黑"/>
                <a:cs typeface="Courier New"/>
              </a:rPr>
              <a:t>HI</a:t>
            </a:r>
            <a:r>
              <a:rPr lang="zh-CN" altLang="zh-CN" sz="2600" kern="100" dirty="0">
                <a:latin typeface="Times New Roman"/>
                <a:ea typeface="华文细黑"/>
                <a:cs typeface="Times New Roman"/>
              </a:rPr>
              <a:t>的转化率之和等于</a:t>
            </a:r>
            <a:r>
              <a:rPr lang="en-US" altLang="zh-CN" sz="2600" kern="100" dirty="0">
                <a:latin typeface="Times New Roman"/>
                <a:ea typeface="华文细黑"/>
                <a:cs typeface="Courier New"/>
              </a:rPr>
              <a:t>1</a:t>
            </a:r>
            <a:endParaRPr lang="zh-CN" altLang="zh-CN" sz="2600" kern="100" dirty="0">
              <a:effectLst/>
              <a:latin typeface="宋体"/>
              <a:cs typeface="Courier New"/>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29053" y="1197546"/>
            <a:ext cx="11010769" cy="5185330"/>
          </a:xfrm>
          <a:prstGeom prst="rect">
            <a:avLst/>
          </a:prstGeom>
        </p:spPr>
        <p:txBody>
          <a:bodyPr>
            <a:spAutoFit/>
          </a:bodyPr>
          <a:lstStyle/>
          <a:p>
            <a:pPr>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rPr>
              <a:t>A</a:t>
            </a:r>
            <a:r>
              <a:rPr lang="zh-CN" altLang="zh-CN" sz="2800" kern="100" dirty="0">
                <a:latin typeface="Times New Roman"/>
                <a:ea typeface="华文细黑"/>
                <a:cs typeface="Times New Roman"/>
              </a:rPr>
              <a:t>项，由于条件是恒容绝热，容器</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中分别从正、逆反应方向达平衡，</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中放热，</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中吸热，达平衡时温度不同，所以正反应速率不相同，故</a:t>
            </a:r>
            <a:r>
              <a:rPr lang="en-US" altLang="zh-CN" sz="2800" kern="100" dirty="0">
                <a:latin typeface="Times New Roman"/>
                <a:ea typeface="华文细黑"/>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B</a:t>
            </a:r>
            <a:r>
              <a:rPr lang="zh-CN" altLang="zh-CN" sz="2800" kern="100" dirty="0">
                <a:latin typeface="Times New Roman"/>
                <a:ea typeface="华文细黑"/>
                <a:cs typeface="Times New Roman"/>
              </a:rPr>
              <a:t>项，容器</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中平衡温度不同，反应的平衡常数不相同，故</a:t>
            </a:r>
            <a:r>
              <a:rPr lang="en-US" altLang="zh-CN" sz="2800" kern="100" dirty="0">
                <a:latin typeface="Times New Roman"/>
                <a:ea typeface="华文细黑"/>
              </a:rPr>
              <a:t>B</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C</a:t>
            </a:r>
            <a:r>
              <a:rPr lang="zh-CN" altLang="zh-CN" sz="2800" kern="100" dirty="0">
                <a:latin typeface="Times New Roman"/>
                <a:ea typeface="华文细黑"/>
                <a:cs typeface="Times New Roman"/>
              </a:rPr>
              <a:t>项，</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中放热，</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中吸热，达平衡时容器</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中温度比</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中高，结合升温平衡逆向移动知</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中的气体颜色比容器</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中的气体颜色深，故</a:t>
            </a:r>
            <a:r>
              <a:rPr lang="en-US" altLang="zh-CN" sz="2800" kern="100" dirty="0">
                <a:latin typeface="Times New Roman"/>
                <a:ea typeface="华文细黑"/>
              </a:rPr>
              <a:t>C</a:t>
            </a:r>
            <a:r>
              <a:rPr lang="zh-CN" altLang="zh-CN" sz="2800" kern="100" dirty="0">
                <a:latin typeface="Times New Roman"/>
                <a:ea typeface="华文细黑"/>
                <a:cs typeface="Times New Roman"/>
              </a:rPr>
              <a:t>正确；</a:t>
            </a:r>
            <a:endParaRPr lang="zh-CN" altLang="zh-CN" sz="2800" kern="100" dirty="0">
              <a:solidFill>
                <a:schemeClr val="accent6">
                  <a:lumMod val="75000"/>
                </a:schemeClr>
              </a:solidFill>
              <a:latin typeface="Times New Roman"/>
              <a:ea typeface="华文细黑"/>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29053" y="1760250"/>
            <a:ext cx="11010769" cy="2677656"/>
          </a:xfrm>
          <a:prstGeom prst="rect">
            <a:avLst/>
          </a:prstGeom>
        </p:spPr>
        <p:txBody>
          <a:bodyPr>
            <a:spAutoFit/>
          </a:bodyPr>
          <a:lstStyle/>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项，若恒温恒容时容器</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中形成等效平衡，容器</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a:t>
            </a:r>
            <a:r>
              <a:rPr lang="en-US" altLang="zh-CN" sz="2800"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的转化率与容器</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a:t>
            </a:r>
            <a:r>
              <a:rPr lang="en-US" altLang="zh-CN" sz="2800" kern="100" dirty="0">
                <a:latin typeface="Times New Roman"/>
                <a:ea typeface="华文细黑"/>
              </a:rPr>
              <a:t>HI</a:t>
            </a:r>
            <a:r>
              <a:rPr lang="zh-CN" altLang="zh-CN" sz="2800" kern="100" dirty="0">
                <a:latin typeface="Times New Roman"/>
                <a:ea typeface="华文细黑"/>
                <a:cs typeface="Times New Roman"/>
              </a:rPr>
              <a:t>的转化率之和等于</a:t>
            </a:r>
            <a:r>
              <a:rPr lang="en-US" altLang="zh-CN" sz="2800" kern="100" dirty="0">
                <a:latin typeface="Times New Roman"/>
                <a:ea typeface="华文细黑"/>
              </a:rPr>
              <a:t>1</a:t>
            </a:r>
            <a:r>
              <a:rPr lang="zh-CN" altLang="zh-CN" sz="2800" kern="100" dirty="0">
                <a:latin typeface="Times New Roman"/>
                <a:ea typeface="华文细黑"/>
                <a:cs typeface="Times New Roman"/>
              </a:rPr>
              <a:t>，但本题条件是恒容绝热，平衡时温度不同，故</a:t>
            </a:r>
            <a:r>
              <a:rPr lang="en-US" altLang="zh-CN" sz="2800" kern="100" dirty="0">
                <a:latin typeface="Times New Roman"/>
                <a:ea typeface="华文细黑"/>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rPr>
              <a:t>C</a:t>
            </a:r>
            <a:endParaRPr lang="zh-CN" altLang="zh-CN" sz="2800" b="1" kern="100" dirty="0">
              <a:solidFill>
                <a:schemeClr val="accent6">
                  <a:lumMod val="75000"/>
                </a:schemeClr>
              </a:solidFill>
              <a:latin typeface="Times New Roman"/>
              <a:ea typeface="华文细黑"/>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099556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2598" y="909514"/>
            <a:ext cx="11010769" cy="4893647"/>
          </a:xfrm>
          <a:prstGeom prst="rect">
            <a:avLst/>
          </a:prstGeom>
        </p:spPr>
        <p:txBody>
          <a:bodyPr>
            <a:spAutoFit/>
          </a:bodyPr>
          <a:lstStyle/>
          <a:p>
            <a:pPr algn="just">
              <a:lnSpc>
                <a:spcPct val="150000"/>
              </a:lnSpc>
              <a:spcAft>
                <a:spcPts val="0"/>
              </a:spcAft>
              <a:tabLst>
                <a:tab pos="2070735" algn="l"/>
              </a:tabLst>
            </a:pPr>
            <a:r>
              <a:rPr lang="en-US" altLang="zh-CN" sz="2600" kern="100" dirty="0">
                <a:latin typeface="Times New Roman"/>
                <a:ea typeface="华文细黑"/>
                <a:cs typeface="Courier New"/>
              </a:rPr>
              <a:t>11</a:t>
            </a:r>
            <a:r>
              <a:rPr lang="en-US" altLang="zh-CN" sz="2600" kern="100" dirty="0" smtClean="0">
                <a:latin typeface="Times New Roman"/>
                <a:ea typeface="华文细黑"/>
                <a:cs typeface="Courier New"/>
              </a:rPr>
              <a:t>. </a:t>
            </a:r>
            <a:r>
              <a:rPr lang="zh-CN" altLang="zh-CN" sz="2600" kern="100" dirty="0" smtClean="0">
                <a:latin typeface="Times New Roman"/>
                <a:ea typeface="华文细黑"/>
                <a:cs typeface="Times New Roman"/>
              </a:rPr>
              <a:t>某</a:t>
            </a:r>
            <a:r>
              <a:rPr lang="zh-CN" altLang="zh-CN" sz="2600" kern="100" dirty="0">
                <a:latin typeface="Times New Roman"/>
                <a:ea typeface="华文细黑"/>
                <a:cs typeface="Times New Roman"/>
              </a:rPr>
              <a:t>温度下，密闭容器中发生如下可逆反应：</a:t>
            </a:r>
            <a:r>
              <a:rPr lang="en-US" altLang="zh-CN" sz="2600" kern="100" dirty="0">
                <a:latin typeface="Times New Roman"/>
                <a:ea typeface="华文细黑"/>
                <a:cs typeface="Courier New"/>
              </a:rPr>
              <a:t>2E(g)</a:t>
            </a:r>
            <a:r>
              <a:rPr lang="en-US" altLang="zh-CN" sz="2600" kern="100" dirty="0">
                <a:latin typeface="ZBFH"/>
                <a:ea typeface="华文细黑"/>
                <a:cs typeface="Courier New"/>
              </a:rPr>
              <a:t> </a:t>
            </a:r>
            <a:r>
              <a:rPr lang="en-US" altLang="zh-CN" sz="2600" kern="100" dirty="0">
                <a:latin typeface="Times New Roman"/>
                <a:ea typeface="华文细黑"/>
                <a:cs typeface="Courier New"/>
              </a:rPr>
              <a:t>F(g)</a:t>
            </a:r>
            <a:r>
              <a:rPr lang="zh-CN" altLang="zh-CN" sz="2600" kern="100" dirty="0">
                <a:latin typeface="Times New Roman"/>
                <a:ea typeface="华文细黑"/>
                <a:cs typeface="Times New Roman"/>
              </a:rPr>
              <a:t>＋</a:t>
            </a:r>
            <a:r>
              <a:rPr lang="en-US" altLang="zh-CN" sz="2600" i="1" kern="100" dirty="0" err="1">
                <a:latin typeface="Times New Roman"/>
                <a:ea typeface="华文细黑"/>
                <a:cs typeface="Courier New"/>
              </a:rPr>
              <a:t>x</a:t>
            </a:r>
            <a:r>
              <a:rPr lang="en-US" altLang="zh-CN" sz="2600" kern="100" dirty="0" err="1">
                <a:latin typeface="Times New Roman"/>
                <a:ea typeface="华文细黑"/>
                <a:cs typeface="Courier New"/>
              </a:rPr>
              <a:t>G</a:t>
            </a:r>
            <a:r>
              <a:rPr lang="en-US" altLang="zh-CN" sz="2600" kern="100" dirty="0">
                <a:latin typeface="Times New Roman"/>
                <a:ea typeface="华文细黑"/>
                <a:cs typeface="Courier New"/>
              </a:rPr>
              <a:t>(g)</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Δ</a:t>
            </a:r>
            <a:r>
              <a:rPr lang="en-US" altLang="zh-CN" sz="2600" i="1" kern="100" dirty="0">
                <a:latin typeface="Times New Roman"/>
                <a:ea typeface="华文细黑"/>
                <a:cs typeface="Courier New"/>
              </a:rPr>
              <a:t>H</a:t>
            </a:r>
            <a:r>
              <a:rPr lang="en-US" altLang="zh-CN" sz="2600" kern="100" dirty="0">
                <a:latin typeface="Times New Roman"/>
                <a:ea typeface="华文细黑"/>
                <a:cs typeface="Courier New"/>
              </a:rPr>
              <a:t>&lt;0</a:t>
            </a:r>
            <a:r>
              <a:rPr lang="zh-CN" altLang="zh-CN" sz="2600" kern="100" dirty="0">
                <a:latin typeface="Times New Roman"/>
                <a:ea typeface="华文细黑"/>
                <a:cs typeface="Times New Roman"/>
              </a:rPr>
              <a:t>，若起始时</a:t>
            </a:r>
            <a:r>
              <a:rPr lang="en-US" altLang="zh-CN" sz="2600" kern="100" dirty="0">
                <a:latin typeface="Times New Roman"/>
                <a:ea typeface="华文细黑"/>
                <a:cs typeface="Courier New"/>
              </a:rPr>
              <a:t>E</a:t>
            </a:r>
            <a:r>
              <a:rPr lang="zh-CN" altLang="zh-CN" sz="2600" kern="100" dirty="0">
                <a:latin typeface="Times New Roman"/>
                <a:ea typeface="华文细黑"/>
                <a:cs typeface="Times New Roman"/>
              </a:rPr>
              <a:t>的浓度为</a:t>
            </a:r>
            <a:r>
              <a:rPr lang="en-US" altLang="zh-CN" sz="2600" i="1" kern="100" dirty="0">
                <a:latin typeface="Times New Roman"/>
                <a:ea typeface="华文细黑"/>
                <a:cs typeface="Courier New"/>
              </a:rPr>
              <a:t>a</a:t>
            </a:r>
            <a:r>
              <a:rPr lang="en-US" altLang="zh-CN" sz="2600" kern="100" dirty="0">
                <a:latin typeface="Times New Roman"/>
                <a:ea typeface="华文细黑"/>
                <a:cs typeface="Courier New"/>
              </a:rPr>
              <a:t> </a:t>
            </a:r>
            <a:r>
              <a:rPr lang="en-US" altLang="zh-CN" sz="2600" kern="100" dirty="0" err="1">
                <a:latin typeface="Times New Roman"/>
                <a:ea typeface="华文细黑"/>
                <a:cs typeface="Courier New"/>
              </a:rPr>
              <a:t>mol·L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F</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G</a:t>
            </a:r>
            <a:r>
              <a:rPr lang="zh-CN" altLang="zh-CN" sz="2600" kern="100" dirty="0">
                <a:latin typeface="Times New Roman"/>
                <a:ea typeface="华文细黑"/>
                <a:cs typeface="Times New Roman"/>
              </a:rPr>
              <a:t>的浓度均为</a:t>
            </a:r>
            <a:r>
              <a:rPr lang="en-US" altLang="zh-CN" sz="2600" kern="100" dirty="0">
                <a:latin typeface="Times New Roman"/>
                <a:ea typeface="华文细黑"/>
                <a:cs typeface="Courier New"/>
              </a:rPr>
              <a:t>0</a:t>
            </a:r>
            <a:r>
              <a:rPr lang="zh-CN" altLang="zh-CN" sz="2600" kern="100" dirty="0">
                <a:latin typeface="Times New Roman"/>
                <a:ea typeface="华文细黑"/>
                <a:cs typeface="Times New Roman"/>
              </a:rPr>
              <a:t>，达到平衡时</a:t>
            </a:r>
            <a:r>
              <a:rPr lang="en-US" altLang="zh-CN" sz="2600" kern="100" dirty="0">
                <a:latin typeface="Times New Roman"/>
                <a:ea typeface="华文细黑"/>
                <a:cs typeface="Courier New"/>
              </a:rPr>
              <a:t>E</a:t>
            </a:r>
            <a:r>
              <a:rPr lang="zh-CN" altLang="zh-CN" sz="2600" kern="100" dirty="0">
                <a:latin typeface="Times New Roman"/>
                <a:ea typeface="华文细黑"/>
                <a:cs typeface="Times New Roman"/>
              </a:rPr>
              <a:t>的浓度为</a:t>
            </a:r>
            <a:r>
              <a:rPr lang="en-US" altLang="zh-CN" sz="2600" kern="100" dirty="0">
                <a:latin typeface="Times New Roman"/>
                <a:ea typeface="华文细黑"/>
                <a:cs typeface="Courier New"/>
              </a:rPr>
              <a:t>0.5</a:t>
            </a:r>
            <a:r>
              <a:rPr lang="en-US" altLang="zh-CN" sz="2600" i="1" kern="100" dirty="0">
                <a:latin typeface="Times New Roman"/>
                <a:ea typeface="华文细黑"/>
                <a:cs typeface="Courier New"/>
              </a:rPr>
              <a:t>a</a:t>
            </a:r>
            <a:r>
              <a:rPr lang="en-US" altLang="zh-CN" sz="2600" kern="100" dirty="0">
                <a:latin typeface="Times New Roman"/>
                <a:ea typeface="华文细黑"/>
                <a:cs typeface="Courier New"/>
              </a:rPr>
              <a:t> </a:t>
            </a:r>
            <a:r>
              <a:rPr lang="en-US" altLang="zh-CN" sz="2600" kern="100" dirty="0" err="1">
                <a:latin typeface="Times New Roman"/>
                <a:ea typeface="华文细黑"/>
                <a:cs typeface="Courier New"/>
              </a:rPr>
              <a:t>mol·L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cs typeface="Courier New"/>
              </a:rPr>
              <a:t>1</a:t>
            </a:r>
            <a:r>
              <a:rPr lang="zh-CN" altLang="zh-CN" sz="2600" kern="100" dirty="0">
                <a:latin typeface="Times New Roman"/>
                <a:ea typeface="华文细黑"/>
                <a:cs typeface="Times New Roman"/>
              </a:rPr>
              <a:t>；若</a:t>
            </a:r>
            <a:r>
              <a:rPr lang="en-US" altLang="zh-CN" sz="2600" kern="100" dirty="0">
                <a:latin typeface="Times New Roman"/>
                <a:ea typeface="华文细黑"/>
                <a:cs typeface="Courier New"/>
              </a:rPr>
              <a:t>E</a:t>
            </a:r>
            <a:r>
              <a:rPr lang="zh-CN" altLang="zh-CN" sz="2600" kern="100" dirty="0">
                <a:latin typeface="Times New Roman"/>
                <a:ea typeface="华文细黑"/>
                <a:cs typeface="Times New Roman"/>
              </a:rPr>
              <a:t>的起始浓度为</a:t>
            </a:r>
            <a:r>
              <a:rPr lang="en-US" altLang="zh-CN" sz="2600" kern="100" dirty="0">
                <a:latin typeface="Times New Roman"/>
                <a:ea typeface="华文细黑"/>
                <a:cs typeface="Courier New"/>
              </a:rPr>
              <a:t>2</a:t>
            </a:r>
            <a:r>
              <a:rPr lang="en-US" altLang="zh-CN" sz="2600" i="1" kern="100" dirty="0">
                <a:latin typeface="Times New Roman"/>
                <a:ea typeface="华文细黑"/>
                <a:cs typeface="Courier New"/>
              </a:rPr>
              <a:t>a</a:t>
            </a:r>
            <a:r>
              <a:rPr lang="en-US" altLang="zh-CN" sz="2600" kern="100" dirty="0">
                <a:latin typeface="Times New Roman"/>
                <a:ea typeface="华文细黑"/>
                <a:cs typeface="Courier New"/>
              </a:rPr>
              <a:t> </a:t>
            </a:r>
            <a:r>
              <a:rPr lang="en-US" altLang="zh-CN" sz="2600" kern="100" dirty="0" err="1">
                <a:latin typeface="Times New Roman"/>
                <a:ea typeface="华文细黑"/>
                <a:cs typeface="Courier New"/>
              </a:rPr>
              <a:t>mol·L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cs typeface="Courier New"/>
              </a:rPr>
              <a:t>1</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F</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G</a:t>
            </a:r>
            <a:r>
              <a:rPr lang="zh-CN" altLang="zh-CN" sz="2600" kern="100" dirty="0">
                <a:latin typeface="Times New Roman"/>
                <a:ea typeface="华文细黑"/>
                <a:cs typeface="Times New Roman"/>
              </a:rPr>
              <a:t>浓度仍为</a:t>
            </a:r>
            <a:r>
              <a:rPr lang="en-US" altLang="zh-CN" sz="2600" kern="100" dirty="0">
                <a:latin typeface="Times New Roman"/>
                <a:ea typeface="华文细黑"/>
                <a:cs typeface="Courier New"/>
              </a:rPr>
              <a:t>0</a:t>
            </a:r>
            <a:r>
              <a:rPr lang="zh-CN" altLang="zh-CN" sz="2600" kern="100" dirty="0">
                <a:latin typeface="Times New Roman"/>
                <a:ea typeface="华文细黑"/>
                <a:cs typeface="Times New Roman"/>
              </a:rPr>
              <a:t>，当达到新的平衡时，下列说法正确的是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ct val="150000"/>
              </a:lnSpc>
              <a:spcAft>
                <a:spcPts val="0"/>
              </a:spcAft>
              <a:tabLst>
                <a:tab pos="2070735" algn="l"/>
              </a:tabLst>
            </a:pP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升高温度时，正反应速率加快，逆反应速率减慢</a:t>
            </a:r>
            <a:endParaRPr lang="zh-CN" altLang="zh-CN" sz="2600" kern="100" dirty="0">
              <a:latin typeface="宋体"/>
              <a:cs typeface="Courier New"/>
            </a:endParaRPr>
          </a:p>
          <a:p>
            <a:pPr algn="just">
              <a:lnSpc>
                <a:spcPct val="150000"/>
              </a:lnSpc>
              <a:spcAft>
                <a:spcPts val="0"/>
              </a:spcAft>
              <a:tabLst>
                <a:tab pos="2070735" algn="l"/>
              </a:tabLs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若</a:t>
            </a:r>
            <a:r>
              <a:rPr lang="en-US" altLang="zh-CN" sz="2600" i="1" kern="100" dirty="0">
                <a:latin typeface="Times New Roman"/>
                <a:ea typeface="华文细黑"/>
                <a:cs typeface="Courier New"/>
              </a:rPr>
              <a:t>x</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，容器体积保持不变，新平衡下</a:t>
            </a:r>
            <a:r>
              <a:rPr lang="en-US" altLang="zh-CN" sz="2600" kern="100" dirty="0">
                <a:latin typeface="Times New Roman"/>
                <a:ea typeface="华文细黑"/>
                <a:cs typeface="Courier New"/>
              </a:rPr>
              <a:t>E</a:t>
            </a:r>
            <a:r>
              <a:rPr lang="zh-CN" altLang="zh-CN" sz="2600" kern="100" dirty="0">
                <a:latin typeface="Times New Roman"/>
                <a:ea typeface="华文细黑"/>
                <a:cs typeface="Times New Roman"/>
              </a:rPr>
              <a:t>的体积分数为</a:t>
            </a:r>
            <a:r>
              <a:rPr lang="en-US" altLang="zh-CN" sz="2600" kern="100" dirty="0">
                <a:latin typeface="Times New Roman"/>
                <a:ea typeface="华文细黑"/>
                <a:cs typeface="Courier New"/>
              </a:rPr>
              <a:t>50%</a:t>
            </a:r>
            <a:endParaRPr lang="zh-CN" altLang="zh-CN" sz="2600" kern="100" dirty="0">
              <a:latin typeface="宋体"/>
              <a:cs typeface="Courier New"/>
            </a:endParaRPr>
          </a:p>
          <a:p>
            <a:pPr algn="just">
              <a:lnSpc>
                <a:spcPct val="150000"/>
              </a:lnSpc>
              <a:spcAft>
                <a:spcPts val="0"/>
              </a:spcAft>
              <a:tabLst>
                <a:tab pos="2070735" algn="l"/>
              </a:tabLst>
            </a:pP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若</a:t>
            </a:r>
            <a:r>
              <a:rPr lang="en-US" altLang="zh-CN" sz="2600" i="1" kern="100" dirty="0">
                <a:latin typeface="Times New Roman"/>
                <a:ea typeface="华文细黑"/>
                <a:cs typeface="Courier New"/>
              </a:rPr>
              <a:t>x</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，容器体积保持不变，新平衡下</a:t>
            </a:r>
            <a:r>
              <a:rPr lang="en-US" altLang="zh-CN" sz="2600" kern="100" dirty="0">
                <a:latin typeface="Times New Roman"/>
                <a:ea typeface="华文细黑"/>
                <a:cs typeface="Courier New"/>
              </a:rPr>
              <a:t>F</a:t>
            </a:r>
            <a:r>
              <a:rPr lang="zh-CN" altLang="zh-CN" sz="2600" kern="100" dirty="0">
                <a:latin typeface="Times New Roman"/>
                <a:ea typeface="华文细黑"/>
                <a:cs typeface="Times New Roman"/>
              </a:rPr>
              <a:t>的平衡浓度为</a:t>
            </a:r>
            <a:r>
              <a:rPr lang="en-US" altLang="zh-CN" sz="2600" kern="100" dirty="0">
                <a:latin typeface="Times New Roman"/>
                <a:ea typeface="华文细黑"/>
                <a:cs typeface="Courier New"/>
              </a:rPr>
              <a:t>0.5</a:t>
            </a:r>
            <a:r>
              <a:rPr lang="en-US" altLang="zh-CN" sz="2600" i="1" kern="100" dirty="0">
                <a:latin typeface="Times New Roman"/>
                <a:ea typeface="华文细黑"/>
                <a:cs typeface="Courier New"/>
              </a:rPr>
              <a:t>a</a:t>
            </a:r>
            <a:r>
              <a:rPr lang="en-US" altLang="zh-CN" sz="2600" kern="100" dirty="0">
                <a:latin typeface="Times New Roman"/>
                <a:ea typeface="华文细黑"/>
                <a:cs typeface="Courier New"/>
              </a:rPr>
              <a:t> </a:t>
            </a:r>
            <a:r>
              <a:rPr lang="en-US" altLang="zh-CN" sz="2600" kern="100" dirty="0" err="1">
                <a:latin typeface="Times New Roman"/>
                <a:ea typeface="华文细黑"/>
                <a:cs typeface="Courier New"/>
              </a:rPr>
              <a:t>mol·L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cs typeface="Courier New"/>
              </a:rPr>
              <a:t>1</a:t>
            </a:r>
            <a:endParaRPr lang="zh-CN" altLang="zh-CN" sz="2600" kern="100" dirty="0">
              <a:latin typeface="宋体"/>
              <a:cs typeface="Courier New"/>
            </a:endParaRPr>
          </a:p>
          <a:p>
            <a:pPr>
              <a:lnSpc>
                <a:spcPct val="150000"/>
              </a:lnSpc>
            </a:pPr>
            <a:r>
              <a:rPr lang="en-US" altLang="zh-CN" sz="2600" kern="100" dirty="0">
                <a:latin typeface="Times New Roman"/>
                <a:ea typeface="华文细黑"/>
              </a:rPr>
              <a:t>D.</a:t>
            </a:r>
            <a:r>
              <a:rPr lang="zh-CN" altLang="zh-CN" sz="2600" kern="100" dirty="0">
                <a:latin typeface="Times New Roman"/>
                <a:ea typeface="华文细黑"/>
                <a:cs typeface="Times New Roman"/>
              </a:rPr>
              <a:t>若</a:t>
            </a:r>
            <a:r>
              <a:rPr lang="en-US" altLang="zh-CN" sz="2600" i="1" kern="100" dirty="0">
                <a:latin typeface="Times New Roman"/>
                <a:ea typeface="华文细黑"/>
              </a:rPr>
              <a:t>x</a:t>
            </a:r>
            <a:r>
              <a:rPr lang="zh-CN" altLang="zh-CN" sz="2600" kern="100" dirty="0">
                <a:latin typeface="Times New Roman"/>
                <a:ea typeface="华文细黑"/>
                <a:cs typeface="Times New Roman"/>
              </a:rPr>
              <a:t>＝</a:t>
            </a:r>
            <a:r>
              <a:rPr lang="en-US" altLang="zh-CN" sz="2600" kern="100" dirty="0">
                <a:latin typeface="Times New Roman"/>
                <a:ea typeface="华文细黑"/>
              </a:rPr>
              <a:t>3</a:t>
            </a:r>
            <a:r>
              <a:rPr lang="zh-CN" altLang="zh-CN" sz="2600" kern="100" dirty="0">
                <a:latin typeface="Times New Roman"/>
                <a:ea typeface="华文细黑"/>
                <a:cs typeface="Times New Roman"/>
              </a:rPr>
              <a:t>，容器压强保持不变，新平衡下</a:t>
            </a:r>
            <a:r>
              <a:rPr lang="en-US" altLang="zh-CN" sz="2600" kern="100" dirty="0">
                <a:latin typeface="Times New Roman"/>
                <a:ea typeface="华文细黑"/>
              </a:rPr>
              <a:t>E</a:t>
            </a:r>
            <a:r>
              <a:rPr lang="zh-CN" altLang="zh-CN" sz="2600" kern="100" dirty="0">
                <a:latin typeface="Times New Roman"/>
                <a:ea typeface="华文细黑"/>
                <a:cs typeface="Times New Roman"/>
              </a:rPr>
              <a:t>的物质的量为</a:t>
            </a:r>
            <a:r>
              <a:rPr lang="en-US" altLang="zh-CN" sz="2600" i="1" kern="100" dirty="0">
                <a:latin typeface="Times New Roman"/>
                <a:ea typeface="华文细黑"/>
              </a:rPr>
              <a:t>a</a:t>
            </a:r>
            <a:r>
              <a:rPr lang="en-US" altLang="zh-CN" sz="2600" kern="100" dirty="0">
                <a:latin typeface="Times New Roman"/>
                <a:ea typeface="华文细黑"/>
              </a:rPr>
              <a:t> </a:t>
            </a:r>
            <a:r>
              <a:rPr lang="en-US" altLang="zh-CN" sz="2600" kern="100" dirty="0" err="1">
                <a:latin typeface="Times New Roman"/>
                <a:ea typeface="华文细黑"/>
              </a:rPr>
              <a:t>mol</a:t>
            </a:r>
            <a:endParaRPr lang="en-US" altLang="zh-CN" sz="2600" kern="100" dirty="0" smtClean="0">
              <a:latin typeface="Times New Roman"/>
              <a:ea typeface="华文细黑"/>
              <a:cs typeface="Courier New"/>
            </a:endParaRPr>
          </a:p>
        </p:txBody>
      </p:sp>
      <p:sp>
        <p:nvSpPr>
          <p:cNvPr id="47"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144134320"/>
              </p:ext>
            </p:extLst>
          </p:nvPr>
        </p:nvGraphicFramePr>
        <p:xfrm>
          <a:off x="9106656" y="994595"/>
          <a:ext cx="1606550" cy="769938"/>
        </p:xfrm>
        <a:graphic>
          <a:graphicData uri="http://schemas.openxmlformats.org/presentationml/2006/ole">
            <mc:AlternateContent xmlns:mc="http://schemas.openxmlformats.org/markup-compatibility/2006">
              <mc:Choice xmlns:v="urn:schemas-microsoft-com:vml" Requires="v">
                <p:oleObj spid="_x0000_s289828" name="Document" r:id="rId17" imgW="1606296" imgH="770613" progId="Word.Document.8">
                  <p:embed/>
                </p:oleObj>
              </mc:Choice>
              <mc:Fallback>
                <p:oleObj name="Document" r:id="rId17" imgW="1606296" imgH="770613" progId="Word.Document.8">
                  <p:embed/>
                  <p:pic>
                    <p:nvPicPr>
                      <p:cNvPr id="0" name=""/>
                      <p:cNvPicPr/>
                      <p:nvPr/>
                    </p:nvPicPr>
                    <p:blipFill>
                      <a:blip r:embed="rId18"/>
                      <a:stretch>
                        <a:fillRect/>
                      </a:stretch>
                    </p:blipFill>
                    <p:spPr>
                      <a:xfrm>
                        <a:off x="9106656" y="994595"/>
                        <a:ext cx="1606550" cy="769938"/>
                      </a:xfrm>
                      <a:prstGeom prst="rect">
                        <a:avLst/>
                      </a:prstGeom>
                    </p:spPr>
                  </p:pic>
                </p:oleObj>
              </mc:Fallback>
            </mc:AlternateContent>
          </a:graphicData>
        </a:graphic>
      </p:graphicFrame>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561384" y="909514"/>
            <a:ext cx="11010769" cy="5262979"/>
          </a:xfrm>
          <a:prstGeom prst="rect">
            <a:avLst/>
          </a:prstGeom>
        </p:spPr>
        <p:txBody>
          <a:bodyPr>
            <a:spAutoFit/>
          </a:bodyPr>
          <a:lstStyle/>
          <a:p>
            <a:pPr>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升高温度时，正、逆反应速率都加快，故</a:t>
            </a:r>
            <a:r>
              <a:rPr lang="en-US" altLang="zh-CN" sz="2800" kern="100" dirty="0">
                <a:latin typeface="Times New Roman"/>
                <a:ea typeface="华文细黑"/>
              </a:rPr>
              <a:t>A</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B</a:t>
            </a:r>
            <a:r>
              <a:rPr lang="zh-CN" altLang="zh-CN" sz="2800" kern="100" dirty="0">
                <a:latin typeface="Times New Roman"/>
                <a:ea typeface="华文细黑"/>
                <a:cs typeface="Times New Roman"/>
              </a:rPr>
              <a:t>项，若</a:t>
            </a:r>
            <a:r>
              <a:rPr lang="en-US" altLang="zh-CN" sz="2800" i="1" kern="100" dirty="0">
                <a:latin typeface="Times New Roman"/>
                <a:ea typeface="华文细黑"/>
              </a:rPr>
              <a:t>x</a:t>
            </a:r>
            <a:r>
              <a:rPr lang="zh-CN" altLang="zh-CN" sz="2800" kern="100" dirty="0">
                <a:latin typeface="Times New Roman"/>
                <a:ea typeface="华文细黑"/>
                <a:cs typeface="Times New Roman"/>
              </a:rPr>
              <a:t>＝</a:t>
            </a:r>
            <a:r>
              <a:rPr lang="en-US" altLang="zh-CN" sz="2800" kern="100" dirty="0">
                <a:latin typeface="Times New Roman"/>
                <a:ea typeface="华文细黑"/>
              </a:rPr>
              <a:t>1</a:t>
            </a:r>
            <a:r>
              <a:rPr lang="zh-CN" altLang="zh-CN" sz="2800" kern="100" dirty="0">
                <a:latin typeface="Times New Roman"/>
                <a:ea typeface="华文细黑"/>
                <a:cs typeface="Times New Roman"/>
              </a:rPr>
              <a:t>，则反应前后体积不变，所以在这两种情况下两平衡是等效的，各相同成分的百分含量都相同，故</a:t>
            </a:r>
            <a:r>
              <a:rPr lang="en-US" altLang="zh-CN" sz="2800" kern="100" dirty="0">
                <a:latin typeface="Times New Roman"/>
                <a:ea typeface="华文细黑"/>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C</a:t>
            </a:r>
            <a:r>
              <a:rPr lang="zh-CN" altLang="zh-CN" sz="2800" kern="100" dirty="0">
                <a:latin typeface="Times New Roman"/>
                <a:ea typeface="华文细黑"/>
                <a:cs typeface="Times New Roman"/>
              </a:rPr>
              <a:t>项，若</a:t>
            </a:r>
            <a:r>
              <a:rPr lang="en-US" altLang="zh-CN" sz="2800" i="1" kern="100" dirty="0">
                <a:latin typeface="Times New Roman"/>
                <a:ea typeface="华文细黑"/>
              </a:rPr>
              <a:t>x</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zh-CN" altLang="zh-CN" sz="2800" kern="100" dirty="0">
                <a:latin typeface="Times New Roman"/>
                <a:ea typeface="华文细黑"/>
                <a:cs typeface="Times New Roman"/>
              </a:rPr>
              <a:t>，则反应是体积增大的可逆反应，若</a:t>
            </a:r>
            <a:r>
              <a:rPr lang="en-US" altLang="zh-CN" sz="2800" kern="100" dirty="0">
                <a:latin typeface="Times New Roman"/>
                <a:ea typeface="华文细黑"/>
              </a:rPr>
              <a:t>E</a:t>
            </a:r>
            <a:r>
              <a:rPr lang="zh-CN" altLang="zh-CN" sz="2800" kern="100" dirty="0">
                <a:latin typeface="Times New Roman"/>
                <a:ea typeface="华文细黑"/>
                <a:cs typeface="Times New Roman"/>
              </a:rPr>
              <a:t>的起始浓度改为</a:t>
            </a:r>
            <a:r>
              <a:rPr lang="en-US" altLang="zh-CN" sz="2800" kern="100" dirty="0">
                <a:latin typeface="Times New Roman"/>
                <a:ea typeface="华文细黑"/>
              </a:rPr>
              <a:t>2</a:t>
            </a:r>
            <a:r>
              <a:rPr lang="en-US" altLang="zh-CN" sz="2800" i="1" kern="100" dirty="0">
                <a:latin typeface="Times New Roman"/>
                <a:ea typeface="华文细黑"/>
              </a:rPr>
              <a:t>a</a:t>
            </a:r>
            <a:r>
              <a:rPr lang="en-US" altLang="zh-CN" sz="2800" kern="100" dirty="0">
                <a:latin typeface="Times New Roman"/>
                <a:ea typeface="华文细黑"/>
              </a:rPr>
              <a:t>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，相当于增大压强，平衡向逆反应方向移动，所以新平衡下</a:t>
            </a:r>
            <a:r>
              <a:rPr lang="en-US" altLang="zh-CN" sz="2800" kern="100" dirty="0">
                <a:latin typeface="Times New Roman"/>
                <a:ea typeface="华文细黑"/>
              </a:rPr>
              <a:t>F</a:t>
            </a:r>
            <a:r>
              <a:rPr lang="zh-CN" altLang="zh-CN" sz="2800" kern="100" dirty="0">
                <a:latin typeface="Times New Roman"/>
                <a:ea typeface="华文细黑"/>
                <a:cs typeface="Times New Roman"/>
              </a:rPr>
              <a:t>的平衡</a:t>
            </a:r>
            <a:r>
              <a:rPr lang="zh-CN" altLang="zh-CN" sz="2800" kern="100" dirty="0" smtClean="0">
                <a:latin typeface="Times New Roman"/>
                <a:ea typeface="华文细黑"/>
                <a:cs typeface="Times New Roman"/>
              </a:rPr>
              <a:t>浓度</a:t>
            </a:r>
            <a:r>
              <a:rPr lang="zh-CN" altLang="en-US" sz="2800" kern="100" dirty="0" smtClean="0">
                <a:latin typeface="Times New Roman"/>
                <a:ea typeface="华文细黑"/>
                <a:cs typeface="Times New Roman"/>
              </a:rPr>
              <a:t>大</a:t>
            </a:r>
            <a:r>
              <a:rPr lang="zh-CN" altLang="zh-CN" sz="2800" kern="100" dirty="0" smtClean="0">
                <a:latin typeface="Times New Roman"/>
                <a:ea typeface="华文细黑"/>
                <a:cs typeface="Times New Roman"/>
              </a:rPr>
              <a:t>于</a:t>
            </a:r>
            <a:r>
              <a:rPr lang="en-US" altLang="zh-CN" sz="2800" kern="100" dirty="0">
                <a:latin typeface="Times New Roman"/>
                <a:ea typeface="华文细黑"/>
              </a:rPr>
              <a:t>0.5</a:t>
            </a:r>
            <a:r>
              <a:rPr lang="en-US" altLang="zh-CN" sz="2800" i="1" kern="100" dirty="0">
                <a:latin typeface="Times New Roman"/>
                <a:ea typeface="华文细黑"/>
              </a:rPr>
              <a:t>a</a:t>
            </a:r>
            <a:r>
              <a:rPr lang="en-US" altLang="zh-CN" sz="2800" kern="100" dirty="0">
                <a:latin typeface="Times New Roman"/>
                <a:ea typeface="华文细黑"/>
              </a:rPr>
              <a:t>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smtClean="0">
                <a:latin typeface="Times New Roman"/>
                <a:ea typeface="华文细黑"/>
              </a:rPr>
              <a:t>1</a:t>
            </a:r>
            <a:r>
              <a:rPr lang="zh-CN" altLang="zh-CN" sz="2800" kern="100" dirty="0">
                <a:latin typeface="Times New Roman"/>
                <a:ea typeface="华文细黑"/>
                <a:cs typeface="Times New Roman"/>
              </a:rPr>
              <a:t> ，</a:t>
            </a:r>
            <a:r>
              <a:rPr lang="zh-CN" altLang="en-US" sz="2800" kern="100" dirty="0" smtClean="0">
                <a:latin typeface="Times New Roman"/>
                <a:ea typeface="华文细黑"/>
                <a:cs typeface="Times New Roman"/>
              </a:rPr>
              <a:t>小</a:t>
            </a:r>
            <a:r>
              <a:rPr lang="zh-CN" altLang="zh-CN" sz="2800" kern="100" dirty="0" smtClean="0">
                <a:latin typeface="Times New Roman"/>
                <a:ea typeface="华文细黑"/>
                <a:cs typeface="Times New Roman"/>
              </a:rPr>
              <a:t>于</a:t>
            </a:r>
            <a:r>
              <a:rPr lang="en-US" altLang="zh-CN" sz="2800" i="1" kern="100" dirty="0" smtClean="0">
                <a:latin typeface="Times New Roman"/>
                <a:ea typeface="华文细黑"/>
              </a:rPr>
              <a:t>a</a:t>
            </a:r>
            <a:r>
              <a:rPr lang="en-US" altLang="zh-CN" sz="2800" kern="100" dirty="0" smtClean="0">
                <a:latin typeface="Times New Roman"/>
                <a:ea typeface="华文细黑"/>
              </a:rPr>
              <a:t>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 </a:t>
            </a:r>
            <a:r>
              <a:rPr lang="zh-CN" altLang="zh-CN" sz="2800" kern="100" dirty="0" smtClean="0">
                <a:latin typeface="Times New Roman"/>
                <a:ea typeface="华文细黑"/>
                <a:cs typeface="Times New Roman"/>
              </a:rPr>
              <a:t>故</a:t>
            </a:r>
            <a:r>
              <a:rPr lang="en-US" altLang="zh-CN" sz="2800" kern="100" dirty="0">
                <a:latin typeface="Times New Roman"/>
                <a:ea typeface="华文细黑"/>
              </a:rPr>
              <a:t>C</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kern="100" dirty="0" smtClean="0">
                <a:latin typeface="Times New Roman"/>
                <a:ea typeface="华文细黑"/>
                <a:cs typeface="Times New Roman"/>
              </a:rPr>
              <a:t>不知道</a:t>
            </a:r>
            <a:r>
              <a:rPr lang="zh-CN" altLang="zh-CN" sz="2800" kern="100" dirty="0">
                <a:latin typeface="Times New Roman"/>
                <a:ea typeface="华文细黑"/>
                <a:cs typeface="Times New Roman"/>
              </a:rPr>
              <a:t>容器的体积，无法计算</a:t>
            </a:r>
            <a:r>
              <a:rPr lang="en-US" altLang="zh-CN" sz="2800" kern="100" dirty="0">
                <a:latin typeface="Times New Roman"/>
                <a:ea typeface="华文细黑"/>
              </a:rPr>
              <a:t>E</a:t>
            </a:r>
            <a:r>
              <a:rPr lang="zh-CN" altLang="zh-CN" sz="2800" kern="100" dirty="0">
                <a:latin typeface="Times New Roman"/>
                <a:ea typeface="华文细黑"/>
                <a:cs typeface="Times New Roman"/>
              </a:rPr>
              <a:t>的物质的</a:t>
            </a:r>
            <a:r>
              <a:rPr lang="zh-CN" altLang="zh-CN" sz="2800" kern="100" dirty="0" smtClean="0">
                <a:latin typeface="Times New Roman"/>
                <a:ea typeface="华文细黑"/>
                <a:cs typeface="Times New Roman"/>
              </a:rPr>
              <a:t>量</a:t>
            </a:r>
            <a:r>
              <a:rPr lang="zh-CN" altLang="zh-CN" sz="2800" kern="100" dirty="0">
                <a:latin typeface="Times New Roman"/>
                <a:ea typeface="华文细黑"/>
                <a:cs typeface="Times New Roman"/>
              </a:rPr>
              <a:t>大于</a:t>
            </a:r>
            <a:r>
              <a:rPr lang="en-US" altLang="zh-CN" sz="2800" i="1" kern="100" dirty="0">
                <a:latin typeface="Times New Roman"/>
                <a:ea typeface="楷体_GB2312"/>
              </a:rPr>
              <a:t>a</a:t>
            </a:r>
            <a:r>
              <a:rPr lang="en-US" altLang="zh-CN" sz="2800" kern="100" dirty="0">
                <a:latin typeface="Times New Roman"/>
                <a:ea typeface="楷体_GB2312"/>
              </a:rPr>
              <a:t> </a:t>
            </a:r>
            <a:r>
              <a:rPr lang="en-US" altLang="zh-CN" sz="2800" kern="100" dirty="0" err="1">
                <a:latin typeface="Times New Roman"/>
                <a:ea typeface="楷体_GB2312"/>
              </a:rPr>
              <a:t>mol·L</a:t>
            </a:r>
            <a:r>
              <a:rPr lang="zh-CN" altLang="zh-CN" sz="2800" kern="100" baseline="30000" dirty="0">
                <a:latin typeface="Times New Roman"/>
                <a:ea typeface="楷体_GB2312"/>
                <a:cs typeface="Times New Roman"/>
              </a:rPr>
              <a:t>－</a:t>
            </a:r>
            <a:r>
              <a:rPr lang="en-US" altLang="zh-CN" sz="2800" kern="100" baseline="30000" dirty="0">
                <a:latin typeface="Times New Roman"/>
                <a:ea typeface="楷体_GB2312"/>
              </a:rPr>
              <a:t>1</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故</a:t>
            </a:r>
            <a:r>
              <a:rPr lang="en-US" altLang="zh-CN" sz="2800" kern="100" dirty="0">
                <a:latin typeface="Times New Roman"/>
                <a:ea typeface="华文细黑"/>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tabLst>
                <a:tab pos="2070735" algn="l"/>
              </a:tabLs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B</a:t>
            </a:r>
            <a:endParaRPr lang="zh-CN" altLang="zh-CN" sz="1050" kern="100" dirty="0">
              <a:solidFill>
                <a:schemeClr val="accent6">
                  <a:lumMod val="75000"/>
                </a:schemeClr>
              </a:solidFill>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647140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750"/>
                                        <p:tgtEl>
                                          <p:spTgt spid="7">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blinds(horizontal)">
                                      <p:cBhvr>
                                        <p:cTn id="11" dur="750"/>
                                        <p:tgtEl>
                                          <p:spTgt spid="7">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linds(horizontal)">
                                      <p:cBhvr>
                                        <p:cTn id="15" dur="750"/>
                                        <p:tgtEl>
                                          <p:spTgt spid="7">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blinds(horizontal)">
                                      <p:cBhvr>
                                        <p:cTn id="19" dur="750"/>
                                        <p:tgtEl>
                                          <p:spTgt spid="7">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blinds(horizontal)">
                                      <p:cBhvr>
                                        <p:cTn id="23" dur="75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2209" y="1269554"/>
            <a:ext cx="11344407" cy="3323987"/>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Times New Roman"/>
                <a:ea typeface="华文细黑"/>
              </a:rPr>
              <a:t>12</a:t>
            </a:r>
            <a:r>
              <a:rPr lang="en-US" altLang="zh-CN" sz="2800" kern="100" dirty="0" smtClean="0">
                <a:latin typeface="Times New Roman"/>
                <a:ea typeface="华文细黑"/>
              </a:rPr>
              <a:t>. </a:t>
            </a:r>
            <a:r>
              <a:rPr lang="zh-CN" altLang="zh-CN" sz="2800" kern="100" dirty="0" smtClean="0">
                <a:latin typeface="Times New Roman"/>
                <a:ea typeface="华文细黑"/>
                <a:cs typeface="Times New Roman"/>
              </a:rPr>
              <a:t>已知</a:t>
            </a:r>
            <a:r>
              <a:rPr lang="zh-CN" altLang="zh-CN" sz="2800" kern="100" dirty="0">
                <a:latin typeface="Times New Roman"/>
                <a:ea typeface="华文细黑"/>
                <a:cs typeface="Times New Roman"/>
              </a:rPr>
              <a:t>：可逆反应</a:t>
            </a:r>
            <a:r>
              <a:rPr lang="en-US" altLang="zh-CN" sz="2800" kern="100" dirty="0">
                <a:latin typeface="Times New Roman"/>
                <a:ea typeface="华文细黑"/>
              </a:rPr>
              <a:t>N</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3H</a:t>
            </a:r>
            <a:r>
              <a:rPr lang="en-US" altLang="zh-CN" sz="2800" kern="100" baseline="-25000" dirty="0">
                <a:latin typeface="Times New Roman"/>
                <a:ea typeface="华文细黑"/>
              </a:rPr>
              <a:t>2</a:t>
            </a:r>
            <a:r>
              <a:rPr lang="en-US" altLang="zh-CN" sz="2800" kern="100" dirty="0">
                <a:latin typeface="Times New Roman"/>
                <a:ea typeface="华文细黑"/>
              </a:rPr>
              <a:t>(g)</a:t>
            </a:r>
            <a:r>
              <a:rPr lang="en-US" altLang="zh-CN" sz="2800" kern="100" dirty="0">
                <a:latin typeface="ZBFH"/>
                <a:ea typeface="华文细黑"/>
              </a:rPr>
              <a:t> </a:t>
            </a:r>
            <a:r>
              <a:rPr lang="en-US" altLang="zh-CN" sz="2800" kern="100" dirty="0">
                <a:latin typeface="Times New Roman"/>
                <a:ea typeface="华文细黑"/>
              </a:rPr>
              <a:t> 2NH</a:t>
            </a:r>
            <a:r>
              <a:rPr lang="en-US" altLang="zh-CN" sz="2800" kern="100" baseline="-25000" dirty="0">
                <a:latin typeface="Times New Roman"/>
                <a:ea typeface="华文细黑"/>
              </a:rPr>
              <a:t>3</a:t>
            </a:r>
            <a:r>
              <a:rPr lang="en-US" altLang="zh-CN" sz="2800" kern="100" dirty="0">
                <a:latin typeface="Times New Roman"/>
                <a:ea typeface="华文细黑"/>
              </a:rPr>
              <a:t>(g)</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dirty="0">
                <a:latin typeface="Times New Roman"/>
                <a:ea typeface="华文细黑"/>
              </a:rPr>
              <a:t>&lt;0</a:t>
            </a:r>
            <a:r>
              <a:rPr lang="zh-CN" altLang="zh-CN" sz="2800" kern="100" dirty="0">
                <a:latin typeface="Times New Roman"/>
                <a:ea typeface="华文细黑"/>
                <a:cs typeface="Times New Roman"/>
              </a:rPr>
              <a:t>。现有甲、乙两个容积相同且不变的真空密闭容器，向甲容器中加入</a:t>
            </a:r>
            <a:r>
              <a:rPr lang="en-US" altLang="zh-CN" sz="2800" kern="100" dirty="0">
                <a:latin typeface="Times New Roman"/>
                <a:ea typeface="华文细黑"/>
              </a:rPr>
              <a:t>1 </a:t>
            </a:r>
            <a:r>
              <a:rPr lang="en-US" altLang="zh-CN" sz="2800" kern="100" dirty="0" err="1">
                <a:latin typeface="Times New Roman"/>
                <a:ea typeface="华文细黑"/>
              </a:rPr>
              <a:t>mol</a:t>
            </a:r>
            <a:r>
              <a:rPr lang="en-US" altLang="zh-CN" sz="2800" kern="100" dirty="0">
                <a:latin typeface="Times New Roman"/>
                <a:ea typeface="华文细黑"/>
              </a:rPr>
              <a:t> N</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和</a:t>
            </a:r>
            <a:r>
              <a:rPr lang="en-US" altLang="zh-CN" sz="2800" kern="100" dirty="0">
                <a:latin typeface="Times New Roman"/>
                <a:ea typeface="华文细黑"/>
              </a:rPr>
              <a:t>3 </a:t>
            </a:r>
            <a:r>
              <a:rPr lang="en-US" altLang="zh-CN" sz="2800" kern="100" dirty="0" err="1">
                <a:latin typeface="Times New Roman"/>
                <a:ea typeface="华文细黑"/>
              </a:rPr>
              <a:t>mol</a:t>
            </a:r>
            <a:r>
              <a:rPr lang="en-US" altLang="zh-CN" sz="2800" kern="100" dirty="0">
                <a:latin typeface="Times New Roman"/>
                <a:ea typeface="华文细黑"/>
              </a:rPr>
              <a:t> H</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，在一定条件下发生反应，达到平衡时放出热量为</a:t>
            </a:r>
            <a:r>
              <a:rPr lang="en-US" altLang="zh-CN" sz="2800" i="1" kern="100" dirty="0">
                <a:latin typeface="Times New Roman"/>
                <a:ea typeface="华文细黑"/>
              </a:rPr>
              <a:t>Q</a:t>
            </a:r>
            <a:r>
              <a:rPr lang="en-US" altLang="zh-CN" sz="2800" kern="100" baseline="-25000" dirty="0">
                <a:latin typeface="Times New Roman"/>
                <a:ea typeface="华文细黑"/>
              </a:rPr>
              <a:t>1</a:t>
            </a:r>
            <a:r>
              <a:rPr lang="en-US" altLang="zh-CN" sz="2800" kern="100" dirty="0">
                <a:latin typeface="Times New Roman"/>
                <a:ea typeface="华文细黑"/>
              </a:rPr>
              <a:t> kJ</a:t>
            </a:r>
            <a:r>
              <a:rPr lang="zh-CN" altLang="zh-CN" sz="2800" kern="100" dirty="0">
                <a:latin typeface="Times New Roman"/>
                <a:ea typeface="华文细黑"/>
                <a:cs typeface="Times New Roman"/>
              </a:rPr>
              <a:t>。在相同条件下，向乙容器中加入</a:t>
            </a:r>
            <a:r>
              <a:rPr lang="en-US" altLang="zh-CN" sz="2800" kern="100" dirty="0">
                <a:latin typeface="Times New Roman"/>
                <a:ea typeface="华文细黑"/>
              </a:rPr>
              <a:t>2 </a:t>
            </a:r>
            <a:r>
              <a:rPr lang="en-US" altLang="zh-CN" sz="2800" kern="100" dirty="0" err="1">
                <a:latin typeface="Times New Roman"/>
                <a:ea typeface="华文细黑"/>
              </a:rPr>
              <a:t>mol</a:t>
            </a:r>
            <a:r>
              <a:rPr lang="en-US" altLang="zh-CN" sz="2800" kern="100" dirty="0">
                <a:latin typeface="Times New Roman"/>
                <a:ea typeface="华文细黑"/>
              </a:rPr>
              <a:t> NH</a:t>
            </a:r>
            <a:r>
              <a:rPr lang="en-US" altLang="zh-CN" sz="2800" kern="100" baseline="-25000" dirty="0">
                <a:latin typeface="Times New Roman"/>
                <a:ea typeface="华文细黑"/>
              </a:rPr>
              <a:t>3</a:t>
            </a:r>
            <a:r>
              <a:rPr lang="en-US" altLang="zh-CN" sz="2800" kern="100" dirty="0">
                <a:latin typeface="Times New Roman"/>
                <a:ea typeface="华文细黑"/>
              </a:rPr>
              <a:t>(g)</a:t>
            </a:r>
            <a:r>
              <a:rPr lang="zh-CN" altLang="zh-CN" sz="2800" kern="100" dirty="0">
                <a:latin typeface="Times New Roman"/>
                <a:ea typeface="华文细黑"/>
                <a:cs typeface="Times New Roman"/>
              </a:rPr>
              <a:t>并发生反应，达到平衡时吸收热量为</a:t>
            </a:r>
            <a:r>
              <a:rPr lang="en-US" altLang="zh-CN" sz="2800" i="1" kern="100" dirty="0">
                <a:latin typeface="Times New Roman"/>
                <a:ea typeface="华文细黑"/>
              </a:rPr>
              <a:t>Q</a:t>
            </a:r>
            <a:r>
              <a:rPr lang="en-US" altLang="zh-CN" sz="2800" kern="100" baseline="-25000" dirty="0">
                <a:latin typeface="Times New Roman"/>
                <a:ea typeface="华文细黑"/>
              </a:rPr>
              <a:t>2</a:t>
            </a:r>
            <a:r>
              <a:rPr lang="en-US" altLang="zh-CN" sz="2800" kern="100" dirty="0">
                <a:latin typeface="Times New Roman"/>
                <a:ea typeface="华文细黑"/>
              </a:rPr>
              <a:t> kJ</a:t>
            </a:r>
            <a:r>
              <a:rPr lang="zh-CN" altLang="zh-CN" sz="2800" kern="100" dirty="0">
                <a:latin typeface="Times New Roman"/>
                <a:ea typeface="华文细黑"/>
                <a:cs typeface="Times New Roman"/>
              </a:rPr>
              <a:t>，若</a:t>
            </a:r>
            <a:r>
              <a:rPr lang="en-US" altLang="zh-CN" sz="2800" i="1" kern="100" dirty="0">
                <a:latin typeface="Times New Roman"/>
                <a:ea typeface="华文细黑"/>
              </a:rPr>
              <a:t>Q</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3</a:t>
            </a:r>
            <a:r>
              <a:rPr lang="en-US" altLang="zh-CN" sz="2800" i="1" kern="100" dirty="0">
                <a:latin typeface="Times New Roman"/>
                <a:ea typeface="华文细黑"/>
              </a:rPr>
              <a:t>Q</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。下列叙述中正确的是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sp>
        <p:nvSpPr>
          <p:cNvPr id="50"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1576522943"/>
              </p:ext>
            </p:extLst>
          </p:nvPr>
        </p:nvGraphicFramePr>
        <p:xfrm>
          <a:off x="6002108" y="1419834"/>
          <a:ext cx="1692275" cy="941388"/>
        </p:xfrm>
        <a:graphic>
          <a:graphicData uri="http://schemas.openxmlformats.org/presentationml/2006/ole">
            <mc:AlternateContent xmlns:mc="http://schemas.openxmlformats.org/markup-compatibility/2006">
              <mc:Choice xmlns:v="urn:schemas-microsoft-com:vml" Requires="v">
                <p:oleObj spid="_x0000_s207917" name="Document" r:id="rId17" imgW="1692296" imgH="941781" progId="Word.Document.8">
                  <p:embed/>
                </p:oleObj>
              </mc:Choice>
              <mc:Fallback>
                <p:oleObj name="Document" r:id="rId17" imgW="1692296" imgH="941781" progId="Word.Document.8">
                  <p:embed/>
                  <p:pic>
                    <p:nvPicPr>
                      <p:cNvPr id="0" name=""/>
                      <p:cNvPicPr/>
                      <p:nvPr/>
                    </p:nvPicPr>
                    <p:blipFill>
                      <a:blip r:embed="rId18"/>
                      <a:stretch>
                        <a:fillRect/>
                      </a:stretch>
                    </p:blipFill>
                    <p:spPr>
                      <a:xfrm>
                        <a:off x="6002108" y="1419834"/>
                        <a:ext cx="1692275" cy="941388"/>
                      </a:xfrm>
                      <a:prstGeom prst="rect">
                        <a:avLst/>
                      </a:prstGeom>
                    </p:spPr>
                  </p:pic>
                </p:oleObj>
              </mc:Fallback>
            </mc:AlternateContent>
          </a:graphicData>
        </a:graphic>
      </p:graphicFrame>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89028" y="1125538"/>
            <a:ext cx="11010769" cy="3970318"/>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达平衡时甲中</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的转化率为</a:t>
            </a:r>
            <a:r>
              <a:rPr lang="en-US" altLang="zh-CN" sz="2800" kern="100" dirty="0">
                <a:latin typeface="Times New Roman"/>
                <a:ea typeface="华文细黑"/>
                <a:cs typeface="Courier New"/>
              </a:rPr>
              <a:t>75%</a:t>
            </a:r>
            <a:endParaRPr lang="zh-CN" altLang="zh-CN" sz="105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达平衡时甲、乙中</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的体积分数乙</a:t>
            </a:r>
            <a:r>
              <a:rPr lang="en-US" altLang="zh-CN" sz="2800" kern="100" dirty="0">
                <a:latin typeface="Times New Roman"/>
                <a:ea typeface="华文细黑"/>
                <a:cs typeface="Courier New"/>
              </a:rPr>
              <a:t>&gt;</a:t>
            </a:r>
            <a:r>
              <a:rPr lang="zh-CN" altLang="zh-CN" sz="2800" kern="100" dirty="0">
                <a:latin typeface="Times New Roman"/>
                <a:ea typeface="华文细黑"/>
                <a:cs typeface="Times New Roman"/>
              </a:rPr>
              <a:t>甲</a:t>
            </a:r>
            <a:endParaRPr lang="zh-CN" altLang="zh-CN" sz="105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达到平衡后，再向乙中加入</a:t>
            </a:r>
            <a:r>
              <a:rPr lang="en-US" altLang="zh-CN" sz="2800" kern="100" dirty="0">
                <a:latin typeface="Times New Roman"/>
                <a:ea typeface="华文细黑"/>
                <a:cs typeface="Courier New"/>
              </a:rPr>
              <a:t>0.25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0.75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1.5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endParaRPr lang="en-US" altLang="zh-CN" sz="2800" kern="100" dirty="0" smtClean="0">
              <a:latin typeface="Times New Roman"/>
              <a:ea typeface="华文细黑"/>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NH</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(g</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，平衡向生成</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的方向移动</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乙中反应的热化学方程式为</a:t>
            </a:r>
            <a:r>
              <a:rPr lang="en-US" altLang="zh-CN" sz="2800" kern="100" dirty="0">
                <a:latin typeface="Times New Roman"/>
                <a:ea typeface="华文细黑"/>
              </a:rPr>
              <a:t>2NH</a:t>
            </a:r>
            <a:r>
              <a:rPr lang="en-US" altLang="zh-CN" sz="2800" kern="100" baseline="-25000" dirty="0">
                <a:latin typeface="Times New Roman"/>
                <a:ea typeface="华文细黑"/>
              </a:rPr>
              <a:t>3</a:t>
            </a:r>
            <a:r>
              <a:rPr lang="en-US" altLang="zh-CN" sz="2800" kern="100" dirty="0">
                <a:latin typeface="Times New Roman"/>
                <a:ea typeface="华文细黑"/>
              </a:rPr>
              <a:t>(g)</a:t>
            </a:r>
            <a:r>
              <a:rPr lang="en-US" altLang="zh-CN" sz="2800" kern="100" dirty="0">
                <a:latin typeface="ZBFH"/>
                <a:ea typeface="华文细黑"/>
              </a:rPr>
              <a:t></a:t>
            </a:r>
            <a:r>
              <a:rPr lang="en-US" altLang="zh-CN" sz="2800" kern="100" dirty="0">
                <a:latin typeface="Times New Roman"/>
                <a:ea typeface="华文细黑"/>
              </a:rPr>
              <a:t>N</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3H</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i="1" kern="100" dirty="0">
                <a:latin typeface="Times New Roman"/>
                <a:ea typeface="华文细黑"/>
                <a:cs typeface="Times New Roman"/>
              </a:rPr>
              <a:t> </a:t>
            </a:r>
            <a:r>
              <a:rPr lang="en-US" altLang="zh-CN" sz="2800" i="1" kern="100" dirty="0" smtClean="0">
                <a:latin typeface="Times New Roman"/>
                <a:ea typeface="华文细黑"/>
                <a:cs typeface="Times New Roman"/>
              </a:rPr>
              <a:t>   </a:t>
            </a:r>
            <a:r>
              <a:rPr lang="en-US" altLang="zh-CN" sz="2800" i="1" kern="100" dirty="0" smtClean="0">
                <a:latin typeface="Times New Roman"/>
                <a:ea typeface="华文细黑"/>
              </a:rPr>
              <a:t>Q</a:t>
            </a:r>
            <a:r>
              <a:rPr lang="en-US" altLang="zh-CN" sz="2800" kern="100" baseline="-25000" dirty="0" smtClean="0">
                <a:latin typeface="Times New Roman"/>
                <a:ea typeface="华文细黑"/>
              </a:rPr>
              <a:t>2</a:t>
            </a:r>
            <a:r>
              <a:rPr lang="en-US" altLang="zh-CN" sz="2800" kern="100" dirty="0" smtClean="0">
                <a:latin typeface="Times New Roman"/>
                <a:ea typeface="华文细黑"/>
              </a:rPr>
              <a:t>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966003278"/>
              </p:ext>
            </p:extLst>
          </p:nvPr>
        </p:nvGraphicFramePr>
        <p:xfrm>
          <a:off x="6531374" y="3799712"/>
          <a:ext cx="1692275" cy="941387"/>
        </p:xfrm>
        <a:graphic>
          <a:graphicData uri="http://schemas.openxmlformats.org/presentationml/2006/ole">
            <mc:AlternateContent xmlns:mc="http://schemas.openxmlformats.org/markup-compatibility/2006">
              <mc:Choice xmlns:v="urn:schemas-microsoft-com:vml" Requires="v">
                <p:oleObj spid="_x0000_s287782" name="Document" r:id="rId3" imgW="1692296" imgH="941781" progId="Word.Document.8">
                  <p:embed/>
                </p:oleObj>
              </mc:Choice>
              <mc:Fallback>
                <p:oleObj name="Document" r:id="rId3" imgW="1692296" imgH="941781"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1374" y="3799712"/>
                        <a:ext cx="1692275"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8677095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550590" y="1326461"/>
            <a:ext cx="11344407" cy="2031325"/>
          </a:xfrm>
          <a:prstGeom prst="rect">
            <a:avLst/>
          </a:prstGeom>
        </p:spPr>
        <p:txBody>
          <a:bodyPr>
            <a:spAutoFit/>
          </a:bodyPr>
          <a:lstStyle/>
          <a:p>
            <a:pPr algn="just">
              <a:lnSpc>
                <a:spcPct val="150000"/>
              </a:lnSpc>
              <a:spcAft>
                <a:spcPts val="0"/>
              </a:spcAft>
              <a:tabLst>
                <a:tab pos="207073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甲、乙两平衡等效。</a:t>
            </a:r>
            <a:endParaRPr lang="zh-CN" altLang="zh-CN" sz="105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dirty="0">
                <a:latin typeface="ZBFH"/>
                <a:ea typeface="华文细黑"/>
                <a:cs typeface="Courier New"/>
              </a:rPr>
              <a:t></a:t>
            </a:r>
            <a:r>
              <a:rPr lang="en-US" altLang="zh-CN" sz="2800" kern="100" dirty="0">
                <a:latin typeface="Times New Roman"/>
                <a:ea typeface="华文细黑"/>
                <a:cs typeface="Courier New"/>
              </a:rPr>
              <a:t>2NH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endParaRPr lang="zh-CN" altLang="zh-CN" sz="1050" kern="100" dirty="0">
              <a:latin typeface="宋体"/>
              <a:cs typeface="Courier New"/>
            </a:endParaRPr>
          </a:p>
          <a:p>
            <a:pPr>
              <a:lnSpc>
                <a:spcPct val="150000"/>
              </a:lnSpc>
            </a:pPr>
            <a:r>
              <a:rPr lang="zh-CN" altLang="zh-CN" sz="2800" kern="100" dirty="0">
                <a:latin typeface="Times New Roman"/>
                <a:ea typeface="华文细黑"/>
                <a:cs typeface="Times New Roman"/>
              </a:rPr>
              <a:t>根据题意</a:t>
            </a:r>
            <a:r>
              <a:rPr lang="en-US" altLang="zh-CN" sz="2800" i="1" kern="100" dirty="0">
                <a:latin typeface="Times New Roman"/>
                <a:ea typeface="华文细黑"/>
              </a:rPr>
              <a:t>Q</a:t>
            </a:r>
            <a:r>
              <a:rPr lang="zh-CN" altLang="zh-CN" sz="2800" kern="100" dirty="0">
                <a:latin typeface="Times New Roman"/>
                <a:ea typeface="华文细黑"/>
                <a:cs typeface="Times New Roman"/>
              </a:rPr>
              <a:t>＝</a:t>
            </a:r>
            <a:r>
              <a:rPr lang="en-US" altLang="zh-CN" sz="2800" i="1" kern="100" dirty="0">
                <a:latin typeface="Times New Roman"/>
                <a:ea typeface="华文细黑"/>
              </a:rPr>
              <a:t>Q</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i="1" kern="100" dirty="0">
                <a:latin typeface="Times New Roman"/>
                <a:ea typeface="华文细黑"/>
              </a:rPr>
              <a:t>Q</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4</a:t>
            </a:r>
            <a:r>
              <a:rPr lang="en-US" altLang="zh-CN" sz="2800" i="1" kern="100" dirty="0">
                <a:latin typeface="Times New Roman"/>
                <a:ea typeface="华文细黑"/>
              </a:rPr>
              <a:t>Q</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16977476"/>
              </p:ext>
            </p:extLst>
          </p:nvPr>
        </p:nvGraphicFramePr>
        <p:xfrm>
          <a:off x="2818755" y="2128367"/>
          <a:ext cx="1692275" cy="941387"/>
        </p:xfrm>
        <a:graphic>
          <a:graphicData uri="http://schemas.openxmlformats.org/presentationml/2006/ole">
            <mc:AlternateContent xmlns:mc="http://schemas.openxmlformats.org/markup-compatibility/2006">
              <mc:Choice xmlns:v="urn:schemas-microsoft-com:vml" Requires="v">
                <p:oleObj spid="_x0000_s288889" name="Document" r:id="rId3" imgW="1692296" imgH="941781" progId="Word.Document.8">
                  <p:embed/>
                </p:oleObj>
              </mc:Choice>
              <mc:Fallback>
                <p:oleObj name="Document" r:id="rId3" imgW="1692296" imgH="941781"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8755" y="2128367"/>
                        <a:ext cx="1692275"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478582" y="3494769"/>
            <a:ext cx="6092825" cy="1384995"/>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dirty="0">
                <a:latin typeface="ZBFH"/>
                <a:ea typeface="华文细黑"/>
                <a:cs typeface="Courier New"/>
              </a:rPr>
              <a:t> </a:t>
            </a:r>
            <a:r>
              <a:rPr lang="en-US" altLang="zh-CN" sz="2800" kern="100" dirty="0">
                <a:latin typeface="Times New Roman"/>
                <a:ea typeface="华文细黑"/>
                <a:cs typeface="Courier New"/>
              </a:rPr>
              <a:t>2NH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i="1" kern="100" dirty="0">
                <a:latin typeface="Times New Roman"/>
                <a:ea typeface="华文细黑"/>
                <a:cs typeface="Courier New"/>
              </a:rPr>
              <a:t>Q</a:t>
            </a:r>
            <a:endParaRPr lang="zh-CN" altLang="zh-CN" sz="280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4</a:t>
            </a:r>
            <a:r>
              <a:rPr lang="en-US" altLang="zh-CN" sz="2800" i="1" kern="100" dirty="0" smtClean="0">
                <a:latin typeface="Times New Roman"/>
                <a:ea typeface="华文细黑"/>
                <a:cs typeface="Courier New"/>
              </a:rPr>
              <a:t>Q</a:t>
            </a:r>
            <a:r>
              <a:rPr lang="en-US" altLang="zh-CN" sz="2800" kern="100" baseline="-25000" dirty="0" smtClean="0">
                <a:latin typeface="Times New Roman"/>
                <a:ea typeface="华文细黑"/>
                <a:cs typeface="Courier New"/>
              </a:rPr>
              <a:t>2</a:t>
            </a:r>
            <a:endParaRPr lang="zh-CN" altLang="zh-CN" sz="2800" kern="100" dirty="0">
              <a:effectLst/>
              <a:latin typeface="宋体"/>
              <a:cs typeface="Courier New"/>
            </a:endParaRPr>
          </a:p>
        </p:txBody>
      </p:sp>
      <p:sp>
        <p:nvSpPr>
          <p:cNvPr id="7" name="矩形 6"/>
          <p:cNvSpPr/>
          <p:nvPr/>
        </p:nvSpPr>
        <p:spPr>
          <a:xfrm>
            <a:off x="1198662" y="4869954"/>
            <a:ext cx="433132" cy="523220"/>
          </a:xfrm>
          <a:prstGeom prst="rect">
            <a:avLst/>
          </a:prstGeom>
        </p:spPr>
        <p:txBody>
          <a:bodyPr wrap="none">
            <a:spAutoFit/>
          </a:bodyPr>
          <a:lstStyle/>
          <a:p>
            <a:r>
              <a:rPr lang="en-US" altLang="zh-CN" sz="2800" kern="100" dirty="0">
                <a:latin typeface="Times New Roman"/>
                <a:ea typeface="华文细黑"/>
                <a:cs typeface="Courier New"/>
              </a:rPr>
              <a:t> </a:t>
            </a:r>
            <a:r>
              <a:rPr lang="en-US" altLang="zh-CN" sz="2800" i="1" kern="100" dirty="0" smtClean="0">
                <a:latin typeface="Times New Roman"/>
                <a:ea typeface="华文细黑"/>
                <a:cs typeface="Courier New"/>
              </a:rPr>
              <a:t>x</a:t>
            </a:r>
            <a:endParaRPr lang="zh-CN" altLang="en-US" sz="2800" dirty="0"/>
          </a:p>
        </p:txBody>
      </p:sp>
      <p:graphicFrame>
        <p:nvGraphicFramePr>
          <p:cNvPr id="8" name="对象 7"/>
          <p:cNvGraphicFramePr>
            <a:graphicFrameLocks noChangeAspect="1"/>
          </p:cNvGraphicFramePr>
          <p:nvPr>
            <p:extLst>
              <p:ext uri="{D42A27DB-BD31-4B8C-83A1-F6EECF244321}">
                <p14:modId xmlns:p14="http://schemas.microsoft.com/office/powerpoint/2010/main" val="4283441868"/>
              </p:ext>
            </p:extLst>
          </p:nvPr>
        </p:nvGraphicFramePr>
        <p:xfrm>
          <a:off x="5769602" y="4747855"/>
          <a:ext cx="4124325" cy="1290637"/>
        </p:xfrm>
        <a:graphic>
          <a:graphicData uri="http://schemas.openxmlformats.org/presentationml/2006/ole">
            <mc:AlternateContent xmlns:mc="http://schemas.openxmlformats.org/markup-compatibility/2006">
              <mc:Choice xmlns:v="urn:schemas-microsoft-com:vml" Requires="v">
                <p:oleObj spid="_x0000_s288890" name="Document" r:id="rId5" imgW="4198325" imgH="1317272" progId="Word.Document.8">
                  <p:embed/>
                </p:oleObj>
              </mc:Choice>
              <mc:Fallback>
                <p:oleObj name="Document" r:id="rId5" imgW="4198325" imgH="1317272" progId="Word.Document.8">
                  <p:embed/>
                  <p:pic>
                    <p:nvPicPr>
                      <p:cNvPr id="0" name="对象 1"/>
                      <p:cNvPicPr>
                        <a:picLocks noChangeAspect="1" noChangeArrowheads="1"/>
                      </p:cNvPicPr>
                      <p:nvPr/>
                    </p:nvPicPr>
                    <p:blipFill>
                      <a:blip r:embed="rId6"/>
                      <a:srcRect/>
                      <a:stretch>
                        <a:fillRect/>
                      </a:stretch>
                    </p:blipFill>
                    <p:spPr bwMode="auto">
                      <a:xfrm>
                        <a:off x="5769602" y="4747855"/>
                        <a:ext cx="4124325"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849950428"/>
              </p:ext>
            </p:extLst>
          </p:nvPr>
        </p:nvGraphicFramePr>
        <p:xfrm>
          <a:off x="3765550" y="3640535"/>
          <a:ext cx="1692275" cy="941387"/>
        </p:xfrm>
        <a:graphic>
          <a:graphicData uri="http://schemas.openxmlformats.org/presentationml/2006/ole">
            <mc:AlternateContent xmlns:mc="http://schemas.openxmlformats.org/markup-compatibility/2006">
              <mc:Choice xmlns:v="urn:schemas-microsoft-com:vml" Requires="v">
                <p:oleObj spid="_x0000_s288891" name="Document" r:id="rId7" imgW="1692296" imgH="941781" progId="Word.Document.8">
                  <p:embed/>
                </p:oleObj>
              </mc:Choice>
              <mc:Fallback>
                <p:oleObj name="Document" r:id="rId7" imgW="1692296" imgH="941781"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5550" y="3640535"/>
                        <a:ext cx="1692275"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Rectangle 21">
            <a:hlinkClick r:id="rId8"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9"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10"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1"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2"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3"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4"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0" name="Rectangle 21">
            <a:hlinkClick r:id="rId15"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1" name="Rectangle 21">
            <a:hlinkClick r:id="rId16"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2" name="Rectangle 21">
            <a:hlinkClick r:id="rId17"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3" name="Rectangle 21">
            <a:hlinkClick r:id="rId18"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4" name="Rectangle 21">
            <a:hlinkClick r:id="rId19"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5" name="Rectangle 21">
            <a:hlinkClick r:id="rId20"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6" name="Rectangle 21">
            <a:hlinkClick r:id="rId21"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3" name="对象 2"/>
          <p:cNvGraphicFramePr>
            <a:graphicFrameLocks noChangeAspect="1"/>
          </p:cNvGraphicFramePr>
          <p:nvPr>
            <p:extLst>
              <p:ext uri="{D42A27DB-BD31-4B8C-83A1-F6EECF244321}">
                <p14:modId xmlns:p14="http://schemas.microsoft.com/office/powerpoint/2010/main" val="1231141515"/>
              </p:ext>
            </p:extLst>
          </p:nvPr>
        </p:nvGraphicFramePr>
        <p:xfrm>
          <a:off x="1168400" y="5130800"/>
          <a:ext cx="2489200" cy="1330325"/>
        </p:xfrm>
        <a:graphic>
          <a:graphicData uri="http://schemas.openxmlformats.org/presentationml/2006/ole">
            <mc:AlternateContent xmlns:mc="http://schemas.openxmlformats.org/markup-compatibility/2006">
              <mc:Choice xmlns:v="urn:schemas-microsoft-com:vml" Requires="v">
                <p:oleObj spid="_x0000_s288892" name="Document" r:id="rId22" imgW="2553069" imgH="1782636" progId="Word.Document.8">
                  <p:embed/>
                </p:oleObj>
              </mc:Choice>
              <mc:Fallback>
                <p:oleObj name="Document" r:id="rId22" imgW="2553069" imgH="1782636" progId="Word.Document.8">
                  <p:embed/>
                  <p:pic>
                    <p:nvPicPr>
                      <p:cNvPr id="0" name="对象 7"/>
                      <p:cNvPicPr>
                        <a:picLocks noChangeAspect="1" noChangeArrowheads="1"/>
                      </p:cNvPicPr>
                      <p:nvPr/>
                    </p:nvPicPr>
                    <p:blipFill>
                      <a:blip r:embed="rId23"/>
                      <a:srcRect/>
                      <a:stretch>
                        <a:fillRect/>
                      </a:stretch>
                    </p:blipFill>
                    <p:spPr bwMode="auto">
                      <a:xfrm>
                        <a:off x="1168400" y="5130800"/>
                        <a:ext cx="2489200"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61443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750"/>
                                        <p:tgtEl>
                                          <p:spTgt spid="2"/>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blinds(horizontal)">
                                      <p:cBhvr>
                                        <p:cTn id="18" dur="750"/>
                                        <p:tgtEl>
                                          <p:spTgt spid="4">
                                            <p:txEl>
                                              <p:pRg st="2" end="2"/>
                                            </p:txEl>
                                          </p:spTgt>
                                        </p:tgtEl>
                                      </p:cBhvr>
                                    </p:animEffect>
                                  </p:childTnLst>
                                </p:cTn>
                              </p:par>
                            </p:childTnLst>
                          </p:cTn>
                        </p:par>
                        <p:par>
                          <p:cTn id="19" fill="hold">
                            <p:stCondLst>
                              <p:cond delay="2250"/>
                            </p:stCondLst>
                            <p:childTnLst>
                              <p:par>
                                <p:cTn id="20" presetID="3" presetClass="entr" presetSubtype="1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750"/>
                                        <p:tgtEl>
                                          <p:spTgt spid="5"/>
                                        </p:tgtEl>
                                      </p:cBhvr>
                                    </p:animEffect>
                                  </p:childTnLst>
                                </p:cTn>
                              </p:par>
                              <p:par>
                                <p:cTn id="23" presetID="3" presetClass="entr" presetSubtype="1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750"/>
                                        <p:tgtEl>
                                          <p:spTgt spid="9"/>
                                        </p:tgtEl>
                                      </p:cBhvr>
                                    </p:animEffect>
                                  </p:childTnLst>
                                </p:cTn>
                              </p:par>
                            </p:childTnLst>
                          </p:cTn>
                        </p:par>
                        <p:par>
                          <p:cTn id="26" fill="hold">
                            <p:stCondLst>
                              <p:cond delay="3000"/>
                            </p:stCondLst>
                            <p:childTnLst>
                              <p:par>
                                <p:cTn id="27" presetID="3" presetClass="entr" presetSubtype="1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750"/>
                                        <p:tgtEl>
                                          <p:spTgt spid="7"/>
                                        </p:tgtEl>
                                      </p:cBhvr>
                                    </p:animEffect>
                                  </p:childTnLst>
                                </p:cTn>
                              </p:par>
                              <p:par>
                                <p:cTn id="30" presetID="3" presetClass="entr" presetSubtype="1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750"/>
                                        <p:tgtEl>
                                          <p:spTgt spid="8"/>
                                        </p:tgtEl>
                                      </p:cBhvr>
                                    </p:animEffect>
                                  </p:childTnLst>
                                </p:cTn>
                              </p:par>
                            </p:childTnLst>
                          </p:cTn>
                        </p:par>
                        <p:par>
                          <p:cTn id="33" fill="hold">
                            <p:stCondLst>
                              <p:cond delay="3750"/>
                            </p:stCondLst>
                            <p:childTnLst>
                              <p:par>
                                <p:cTn id="34" presetID="3" presetClass="entr" presetSubtype="10"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blinds(horizontal)">
                                      <p:cBhvr>
                                        <p:cTn id="36"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4216382157"/>
              </p:ext>
            </p:extLst>
          </p:nvPr>
        </p:nvGraphicFramePr>
        <p:xfrm>
          <a:off x="5711445" y="3546246"/>
          <a:ext cx="114300" cy="177800"/>
        </p:xfrm>
        <a:graphic>
          <a:graphicData uri="http://schemas.openxmlformats.org/presentationml/2006/ole">
            <mc:AlternateContent xmlns:mc="http://schemas.openxmlformats.org/markup-compatibility/2006">
              <mc:Choice xmlns:v="urn:schemas-microsoft-com:vml" Requires="v">
                <p:oleObj spid="_x0000_s166101" name="Equation" r:id="rId3" imgW="114120" imgH="177480" progId="Equation.DSMT4">
                  <p:embed/>
                </p:oleObj>
              </mc:Choice>
              <mc:Fallback>
                <p:oleObj name="Equation" r:id="rId3" imgW="114120" imgH="177480" progId="Equation.DSMT4">
                  <p:embed/>
                  <p:pic>
                    <p:nvPicPr>
                      <p:cNvPr id="0" name=""/>
                      <p:cNvPicPr/>
                      <p:nvPr/>
                    </p:nvPicPr>
                    <p:blipFill>
                      <a:blip r:embed="rId4"/>
                      <a:stretch>
                        <a:fillRect/>
                      </a:stretch>
                    </p:blipFill>
                    <p:spPr>
                      <a:xfrm>
                        <a:off x="5711445" y="3546246"/>
                        <a:ext cx="114300" cy="177800"/>
                      </a:xfrm>
                      <a:prstGeom prst="rect">
                        <a:avLst/>
                      </a:prstGeom>
                    </p:spPr>
                  </p:pic>
                </p:oleObj>
              </mc:Fallback>
            </mc:AlternateContent>
          </a:graphicData>
        </a:graphic>
      </p:graphicFrame>
      <p:sp>
        <p:nvSpPr>
          <p:cNvPr id="5" name="矩形 4"/>
          <p:cNvSpPr/>
          <p:nvPr/>
        </p:nvSpPr>
        <p:spPr>
          <a:xfrm>
            <a:off x="659397" y="1043652"/>
            <a:ext cx="10476369" cy="3970318"/>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能说明</a:t>
            </a:r>
            <a:r>
              <a:rPr lang="en-US" altLang="zh-CN" sz="2800" kern="100" dirty="0">
                <a:latin typeface="Times New Roman"/>
                <a:ea typeface="华文细黑"/>
                <a:cs typeface="Courier New"/>
              </a:rPr>
              <a:t>C(s)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dirty="0">
                <a:latin typeface="ZBFH"/>
                <a:ea typeface="华文细黑"/>
                <a:cs typeface="Courier New"/>
              </a:rPr>
              <a:t></a:t>
            </a:r>
            <a:r>
              <a:rPr lang="en-US" altLang="zh-CN" sz="2800" kern="100" dirty="0">
                <a:latin typeface="Times New Roman"/>
                <a:ea typeface="华文细黑"/>
                <a:cs typeface="Courier New"/>
              </a:rPr>
              <a:t>2CO(g)</a:t>
            </a:r>
            <a:r>
              <a:rPr lang="zh-CN" altLang="zh-CN" sz="2800" kern="100" dirty="0">
                <a:latin typeface="Times New Roman"/>
                <a:ea typeface="华文细黑"/>
                <a:cs typeface="Times New Roman"/>
              </a:rPr>
              <a:t>达到平衡状态的是</a:t>
            </a:r>
            <a:r>
              <a:rPr lang="en-US" altLang="zh-CN" sz="2800" kern="100" dirty="0" smtClean="0">
                <a:latin typeface="Times New Roman"/>
                <a:ea typeface="华文细黑"/>
                <a:cs typeface="Courier New"/>
              </a:rPr>
              <a:t>_______</a:t>
            </a:r>
            <a:r>
              <a:rPr lang="en-US" altLang="zh-CN" sz="2800" kern="100" dirty="0">
                <a:latin typeface="Times New Roman"/>
                <a:ea typeface="华文细黑"/>
                <a:cs typeface="Courier New"/>
              </a:rPr>
              <a:t>__</a:t>
            </a:r>
            <a:r>
              <a:rPr lang="en-US" altLang="zh-CN" sz="2800" kern="100" dirty="0" smtClean="0">
                <a:latin typeface="Times New Roman"/>
                <a:ea typeface="华文细黑"/>
                <a:cs typeface="Courier New"/>
              </a:rPr>
              <a:t>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能说明</a:t>
            </a:r>
            <a:r>
              <a:rPr lang="en-US" altLang="zh-CN" sz="2800" kern="100" dirty="0">
                <a:latin typeface="Times New Roman"/>
                <a:ea typeface="华文细黑"/>
                <a:cs typeface="Courier New"/>
              </a:rPr>
              <a:t>A(s)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2B(g)</a:t>
            </a:r>
            <a:r>
              <a:rPr lang="en-US" altLang="zh-CN" sz="2800" kern="100" dirty="0">
                <a:latin typeface="ZBFH"/>
                <a:ea typeface="华文细黑"/>
                <a:cs typeface="Courier New"/>
              </a:rPr>
              <a:t></a:t>
            </a:r>
            <a:r>
              <a:rPr lang="en-US" altLang="zh-CN" sz="2800" kern="100" dirty="0">
                <a:latin typeface="Times New Roman"/>
                <a:ea typeface="华文细黑"/>
                <a:cs typeface="Courier New"/>
              </a:rPr>
              <a:t>C(g)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D(g)</a:t>
            </a:r>
            <a:r>
              <a:rPr lang="zh-CN" altLang="zh-CN" sz="2800" kern="100" dirty="0">
                <a:latin typeface="Times New Roman"/>
                <a:ea typeface="华文细黑"/>
                <a:cs typeface="Times New Roman"/>
              </a:rPr>
              <a:t>达到平衡状态的是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能说明</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COONH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(s)</a:t>
            </a:r>
            <a:r>
              <a:rPr lang="en-US" altLang="zh-CN" sz="2800" kern="100" dirty="0">
                <a:latin typeface="ZBFH"/>
                <a:ea typeface="华文细黑"/>
                <a:cs typeface="Courier New"/>
              </a:rPr>
              <a:t></a:t>
            </a:r>
            <a:r>
              <a:rPr lang="en-US" altLang="zh-CN" sz="2800" kern="100" dirty="0">
                <a:latin typeface="Times New Roman"/>
                <a:ea typeface="华文细黑"/>
                <a:cs typeface="Courier New"/>
              </a:rPr>
              <a:t>2NH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达到平衡状态的是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(7)</a:t>
            </a:r>
            <a:r>
              <a:rPr lang="zh-CN" altLang="zh-CN" sz="2800" kern="100" dirty="0">
                <a:latin typeface="Times New Roman"/>
                <a:ea typeface="华文细黑"/>
                <a:cs typeface="Times New Roman"/>
              </a:rPr>
              <a:t>能说明</a:t>
            </a:r>
            <a:r>
              <a:rPr lang="en-US" altLang="zh-CN" sz="2800" kern="100" dirty="0">
                <a:latin typeface="Times New Roman"/>
                <a:ea typeface="华文细黑"/>
              </a:rPr>
              <a:t>5CO(g)</a:t>
            </a:r>
            <a:r>
              <a:rPr lang="zh-CN" altLang="zh-CN" sz="2800" kern="100" dirty="0">
                <a:latin typeface="Times New Roman"/>
                <a:ea typeface="华文细黑"/>
                <a:cs typeface="Times New Roman"/>
              </a:rPr>
              <a:t>＋</a:t>
            </a:r>
            <a:r>
              <a:rPr lang="en-US" altLang="zh-CN" sz="2800" kern="100" dirty="0">
                <a:latin typeface="Times New Roman"/>
                <a:ea typeface="华文细黑"/>
              </a:rPr>
              <a:t>I</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5</a:t>
            </a:r>
            <a:r>
              <a:rPr lang="en-US" altLang="zh-CN" sz="2800" kern="100" dirty="0">
                <a:latin typeface="Times New Roman"/>
                <a:ea typeface="华文细黑"/>
              </a:rPr>
              <a:t>(s)</a:t>
            </a:r>
            <a:r>
              <a:rPr lang="en-US" altLang="zh-CN" sz="2800" kern="100" dirty="0">
                <a:latin typeface="ZBFH"/>
                <a:ea typeface="华文细黑"/>
              </a:rPr>
              <a:t></a:t>
            </a:r>
            <a:r>
              <a:rPr lang="en-US" altLang="zh-CN" sz="2800" kern="100" dirty="0">
                <a:latin typeface="Times New Roman"/>
                <a:ea typeface="华文细黑"/>
              </a:rPr>
              <a:t>5CO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I</a:t>
            </a:r>
            <a:r>
              <a:rPr lang="en-US" altLang="zh-CN" sz="2800" kern="100" baseline="-25000" dirty="0">
                <a:latin typeface="Times New Roman"/>
                <a:ea typeface="华文细黑"/>
              </a:rPr>
              <a:t>2</a:t>
            </a:r>
            <a:r>
              <a:rPr lang="en-US" altLang="zh-CN" sz="2800" kern="100" dirty="0">
                <a:latin typeface="Times New Roman"/>
                <a:ea typeface="华文细黑"/>
              </a:rPr>
              <a:t>(s)</a:t>
            </a:r>
            <a:r>
              <a:rPr lang="zh-CN" altLang="zh-CN" sz="2800" kern="100" dirty="0">
                <a:latin typeface="Times New Roman"/>
                <a:ea typeface="华文细黑"/>
                <a:cs typeface="Times New Roman"/>
              </a:rPr>
              <a:t>达到平衡状态的是</a:t>
            </a:r>
            <a:r>
              <a:rPr lang="en-US" altLang="zh-CN" sz="2800" kern="100" dirty="0">
                <a:latin typeface="Times New Roman"/>
                <a:ea typeface="华文细黑"/>
              </a:rPr>
              <a:t>________</a:t>
            </a:r>
            <a:r>
              <a:rPr lang="zh-CN" altLang="zh-CN" sz="2800" kern="100" dirty="0">
                <a:latin typeface="Times New Roman"/>
                <a:ea typeface="华文细黑"/>
                <a:cs typeface="Times New Roman"/>
              </a:rPr>
              <a:t>。</a:t>
            </a:r>
            <a:endParaRPr lang="zh-CN" altLang="en-US" sz="2800" dirty="0"/>
          </a:p>
        </p:txBody>
      </p:sp>
      <p:graphicFrame>
        <p:nvGraphicFramePr>
          <p:cNvPr id="7" name="对象 6"/>
          <p:cNvGraphicFramePr>
            <a:graphicFrameLocks noChangeAspect="1"/>
          </p:cNvGraphicFramePr>
          <p:nvPr>
            <p:extLst>
              <p:ext uri="{D42A27DB-BD31-4B8C-83A1-F6EECF244321}">
                <p14:modId xmlns:p14="http://schemas.microsoft.com/office/powerpoint/2010/main" val="2571790653"/>
              </p:ext>
            </p:extLst>
          </p:nvPr>
        </p:nvGraphicFramePr>
        <p:xfrm>
          <a:off x="4257220" y="1187668"/>
          <a:ext cx="1539875" cy="685800"/>
        </p:xfrm>
        <a:graphic>
          <a:graphicData uri="http://schemas.openxmlformats.org/presentationml/2006/ole">
            <mc:AlternateContent xmlns:mc="http://schemas.openxmlformats.org/markup-compatibility/2006">
              <mc:Choice xmlns:v="urn:schemas-microsoft-com:vml" Requires="v">
                <p:oleObj spid="_x0000_s166102" name="Document" r:id="rId5" imgW="1539727" imgH="685029" progId="Word.Document.8">
                  <p:embed/>
                </p:oleObj>
              </mc:Choice>
              <mc:Fallback>
                <p:oleObj name="Document" r:id="rId5" imgW="1539727" imgH="685029" progId="Word.Document.8">
                  <p:embed/>
                  <p:pic>
                    <p:nvPicPr>
                      <p:cNvPr id="0" name=""/>
                      <p:cNvPicPr/>
                      <p:nvPr/>
                    </p:nvPicPr>
                    <p:blipFill>
                      <a:blip r:embed="rId6"/>
                      <a:stretch>
                        <a:fillRect/>
                      </a:stretch>
                    </p:blipFill>
                    <p:spPr>
                      <a:xfrm>
                        <a:off x="4257220" y="1187668"/>
                        <a:ext cx="1539875" cy="6858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120598617"/>
              </p:ext>
            </p:extLst>
          </p:nvPr>
        </p:nvGraphicFramePr>
        <p:xfrm>
          <a:off x="4229513" y="1835740"/>
          <a:ext cx="1539875" cy="685800"/>
        </p:xfrm>
        <a:graphic>
          <a:graphicData uri="http://schemas.openxmlformats.org/presentationml/2006/ole">
            <mc:AlternateContent xmlns:mc="http://schemas.openxmlformats.org/markup-compatibility/2006">
              <mc:Choice xmlns:v="urn:schemas-microsoft-com:vml" Requires="v">
                <p:oleObj spid="_x0000_s166103" name="Document" r:id="rId7" imgW="1539727" imgH="685029" progId="Word.Document.8">
                  <p:embed/>
                </p:oleObj>
              </mc:Choice>
              <mc:Fallback>
                <p:oleObj name="Document" r:id="rId7" imgW="1539727" imgH="685029" progId="Word.Document.8">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9513" y="1835740"/>
                        <a:ext cx="15398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185534621"/>
              </p:ext>
            </p:extLst>
          </p:nvPr>
        </p:nvGraphicFramePr>
        <p:xfrm>
          <a:off x="4805577" y="2446084"/>
          <a:ext cx="1539875" cy="685800"/>
        </p:xfrm>
        <a:graphic>
          <a:graphicData uri="http://schemas.openxmlformats.org/presentationml/2006/ole">
            <mc:AlternateContent xmlns:mc="http://schemas.openxmlformats.org/markup-compatibility/2006">
              <mc:Choice xmlns:v="urn:schemas-microsoft-com:vml" Requires="v">
                <p:oleObj spid="_x0000_s166104" name="Document" r:id="rId8" imgW="1539727" imgH="685029" progId="Word.Document.8">
                  <p:embed/>
                </p:oleObj>
              </mc:Choice>
              <mc:Fallback>
                <p:oleObj name="Document" r:id="rId8" imgW="1539727" imgH="685029" progId="Word.Document.8">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5577" y="2446084"/>
                        <a:ext cx="15398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933941090"/>
              </p:ext>
            </p:extLst>
          </p:nvPr>
        </p:nvGraphicFramePr>
        <p:xfrm>
          <a:off x="4733569" y="3742228"/>
          <a:ext cx="1539875" cy="685800"/>
        </p:xfrm>
        <a:graphic>
          <a:graphicData uri="http://schemas.openxmlformats.org/presentationml/2006/ole">
            <mc:AlternateContent xmlns:mc="http://schemas.openxmlformats.org/markup-compatibility/2006">
              <mc:Choice xmlns:v="urn:schemas-microsoft-com:vml" Requires="v">
                <p:oleObj spid="_x0000_s166105" name="Document" r:id="rId9" imgW="1539727" imgH="685029" progId="Word.Document.8">
                  <p:embed/>
                </p:oleObj>
              </mc:Choice>
              <mc:Fallback>
                <p:oleObj name="Document" r:id="rId9" imgW="1539727" imgH="685029" progId="Word.Document.8">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3569" y="3742228"/>
                        <a:ext cx="15398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矩形 11"/>
          <p:cNvSpPr/>
          <p:nvPr/>
        </p:nvSpPr>
        <p:spPr>
          <a:xfrm>
            <a:off x="8757911" y="1115660"/>
            <a:ext cx="198002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①②③④⑦</a:t>
            </a:r>
            <a:endParaRPr lang="zh-CN" altLang="en-US" sz="2800" dirty="0"/>
          </a:p>
        </p:txBody>
      </p:sp>
      <p:sp>
        <p:nvSpPr>
          <p:cNvPr id="13" name="矩形 12"/>
          <p:cNvSpPr/>
          <p:nvPr/>
        </p:nvSpPr>
        <p:spPr>
          <a:xfrm>
            <a:off x="9622649" y="1816576"/>
            <a:ext cx="1261884"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②④⑦</a:t>
            </a:r>
            <a:endParaRPr lang="zh-CN" altLang="en-US" sz="2800" dirty="0"/>
          </a:p>
        </p:txBody>
      </p:sp>
      <p:sp>
        <p:nvSpPr>
          <p:cNvPr id="14" name="矩形 13"/>
          <p:cNvSpPr/>
          <p:nvPr/>
        </p:nvSpPr>
        <p:spPr>
          <a:xfrm>
            <a:off x="803413" y="3040712"/>
            <a:ext cx="1261884"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①②③</a:t>
            </a:r>
            <a:endParaRPr lang="zh-CN" altLang="en-US" sz="2800" dirty="0"/>
          </a:p>
        </p:txBody>
      </p:sp>
      <p:sp>
        <p:nvSpPr>
          <p:cNvPr id="15" name="矩形 14"/>
          <p:cNvSpPr/>
          <p:nvPr/>
        </p:nvSpPr>
        <p:spPr>
          <a:xfrm>
            <a:off x="659397" y="4336856"/>
            <a:ext cx="1261884"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②④⑦</a:t>
            </a:r>
            <a:endParaRPr lang="zh-CN" altLang="en-US" sz="2800" dirty="0"/>
          </a:p>
        </p:txBody>
      </p:sp>
      <p:sp>
        <p:nvSpPr>
          <p:cNvPr id="16" name="Rectangle 21">
            <a:hlinkClick r:id="rId10" action="ppaction://hlinksldjump"/>
          </p:cNvPr>
          <p:cNvSpPr>
            <a:spLocks noChangeArrowheads="1"/>
          </p:cNvSpPr>
          <p:nvPr/>
        </p:nvSpPr>
        <p:spPr bwMode="auto">
          <a:xfrm>
            <a:off x="991163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11" action="ppaction://hlinksldjump"/>
          </p:cNvPr>
          <p:cNvSpPr>
            <a:spLocks noChangeArrowheads="1"/>
          </p:cNvSpPr>
          <p:nvPr/>
        </p:nvSpPr>
        <p:spPr bwMode="auto">
          <a:xfrm>
            <a:off x="1041380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12" action="ppaction://hlinksldjump"/>
          </p:cNvPr>
          <p:cNvSpPr>
            <a:spLocks noChangeArrowheads="1"/>
          </p:cNvSpPr>
          <p:nvPr/>
        </p:nvSpPr>
        <p:spPr bwMode="auto">
          <a:xfrm>
            <a:off x="1089184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13" action="ppaction://hlinksldjump"/>
          </p:cNvPr>
          <p:cNvSpPr>
            <a:spLocks noChangeArrowheads="1"/>
          </p:cNvSpPr>
          <p:nvPr/>
        </p:nvSpPr>
        <p:spPr bwMode="auto">
          <a:xfrm>
            <a:off x="113457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796077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12" grpId="0"/>
      <p:bldP spid="12" grpId="1"/>
      <p:bldP spid="13" grpId="0"/>
      <p:bldP spid="13" grpId="1"/>
      <p:bldP spid="14" grpId="0"/>
      <p:bldP spid="14" grpId="1"/>
      <p:bldP spid="15" grpId="0"/>
      <p:bldP spid="15" grpId="1"/>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583447" y="1404796"/>
            <a:ext cx="11344407" cy="738664"/>
          </a:xfrm>
          <a:prstGeom prst="rect">
            <a:avLst/>
          </a:prstGeom>
        </p:spPr>
        <p:txBody>
          <a:bodyPr>
            <a:spAutoFit/>
          </a:bodyPr>
          <a:lstStyle/>
          <a:p>
            <a:pPr algn="just">
              <a:lnSpc>
                <a:spcPct val="150000"/>
              </a:lnSpc>
              <a:spcAft>
                <a:spcPts val="0"/>
              </a:spcAft>
              <a:tabLst>
                <a:tab pos="2070735" algn="l"/>
              </a:tabLst>
            </a:pPr>
            <a:r>
              <a:rPr lang="zh-CN" altLang="zh-CN" sz="2800" kern="100" dirty="0">
                <a:latin typeface="Times New Roman"/>
                <a:ea typeface="华文细黑"/>
                <a:cs typeface="Times New Roman"/>
              </a:rPr>
              <a:t>所以</a:t>
            </a:r>
            <a:r>
              <a:rPr lang="en-US" altLang="zh-CN" sz="2800" kern="100" dirty="0">
                <a:latin typeface="Times New Roman"/>
                <a:ea typeface="华文细黑"/>
              </a:rPr>
              <a:t>α(N</a:t>
            </a:r>
            <a:r>
              <a:rPr lang="en-US" altLang="zh-CN" sz="2800" kern="100" baseline="-25000" dirty="0">
                <a:latin typeface="Times New Roman"/>
                <a:ea typeface="华文细黑"/>
              </a:rPr>
              <a:t>2</a:t>
            </a:r>
            <a:r>
              <a:rPr lang="en-US" altLang="zh-CN" sz="2800" kern="100" dirty="0">
                <a:latin typeface="Times New Roman"/>
                <a:ea typeface="华文细黑"/>
              </a:rPr>
              <a:t>)</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en-US" altLang="zh-CN" sz="2800" kern="100" dirty="0" smtClean="0">
                <a:latin typeface="宋体"/>
                <a:ea typeface="华文细黑"/>
                <a:cs typeface="Times New Roman"/>
              </a:rPr>
              <a:t>×</a:t>
            </a:r>
            <a:r>
              <a:rPr lang="en-US" altLang="zh-CN" sz="2800" kern="100" dirty="0">
                <a:latin typeface="Times New Roman"/>
                <a:ea typeface="华文细黑"/>
              </a:rPr>
              <a:t>100%</a:t>
            </a:r>
            <a:r>
              <a:rPr lang="zh-CN" altLang="zh-CN" sz="2800" kern="100" dirty="0">
                <a:latin typeface="Times New Roman"/>
                <a:ea typeface="华文细黑"/>
                <a:cs typeface="Times New Roman"/>
              </a:rPr>
              <a:t>＝</a:t>
            </a:r>
            <a:r>
              <a:rPr lang="en-US" altLang="zh-CN" sz="2800" kern="100" dirty="0">
                <a:latin typeface="Times New Roman"/>
                <a:ea typeface="华文细黑"/>
              </a:rPr>
              <a:t>75%</a:t>
            </a:r>
            <a:r>
              <a:rPr lang="zh-CN" altLang="zh-CN" sz="2800" kern="100" dirty="0">
                <a:latin typeface="Times New Roman"/>
                <a:ea typeface="华文细黑"/>
                <a:cs typeface="Times New Roman"/>
              </a:rPr>
              <a:t>，正确；</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394870512"/>
              </p:ext>
            </p:extLst>
          </p:nvPr>
        </p:nvGraphicFramePr>
        <p:xfrm>
          <a:off x="2638822" y="1166664"/>
          <a:ext cx="1990725" cy="1543050"/>
        </p:xfrm>
        <a:graphic>
          <a:graphicData uri="http://schemas.openxmlformats.org/presentationml/2006/ole">
            <mc:AlternateContent xmlns:mc="http://schemas.openxmlformats.org/markup-compatibility/2006">
              <mc:Choice xmlns:v="urn:schemas-microsoft-com:vml" Requires="v">
                <p:oleObj spid="_x0000_s290891" name="Document" r:id="rId3" imgW="1996715" imgH="1541226" progId="Word.Document.8">
                  <p:embed/>
                </p:oleObj>
              </mc:Choice>
              <mc:Fallback>
                <p:oleObj name="Document" r:id="rId3" imgW="1996715" imgH="1541226" progId="Word.Document.8">
                  <p:embed/>
                  <p:pic>
                    <p:nvPicPr>
                      <p:cNvPr id="0" name=""/>
                      <p:cNvPicPr>
                        <a:picLocks noChangeAspect="1" noChangeArrowheads="1"/>
                      </p:cNvPicPr>
                      <p:nvPr/>
                    </p:nvPicPr>
                    <p:blipFill>
                      <a:blip r:embed="rId4"/>
                      <a:srcRect/>
                      <a:stretch>
                        <a:fillRect/>
                      </a:stretch>
                    </p:blipFill>
                    <p:spPr bwMode="auto">
                      <a:xfrm>
                        <a:off x="2638822" y="1166664"/>
                        <a:ext cx="199072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p:nvPr/>
        </p:nvSpPr>
        <p:spPr>
          <a:xfrm>
            <a:off x="622598" y="2709714"/>
            <a:ext cx="10793813" cy="1952586"/>
          </a:xfrm>
          <a:prstGeom prst="rect">
            <a:avLst/>
          </a:prstGeom>
        </p:spPr>
        <p:txBody>
          <a:bodyPr>
            <a:spAutoFit/>
          </a:bodyPr>
          <a:lstStyle/>
          <a:p>
            <a:pPr>
              <a:lnSpc>
                <a:spcPct val="150000"/>
              </a:lnSpc>
            </a:pPr>
            <a:r>
              <a:rPr lang="en-US" altLang="zh-CN" sz="2800" kern="100" dirty="0">
                <a:latin typeface="Times New Roman"/>
                <a:ea typeface="华文细黑"/>
              </a:rPr>
              <a:t>B</a:t>
            </a:r>
            <a:r>
              <a:rPr lang="zh-CN" altLang="zh-CN" sz="2800" kern="100" dirty="0">
                <a:latin typeface="Times New Roman"/>
                <a:ea typeface="华文细黑"/>
                <a:cs typeface="Times New Roman"/>
              </a:rPr>
              <a:t>项，由于甲、乙两个体系为等效平衡，达平衡时，甲、乙中</a:t>
            </a:r>
            <a:r>
              <a:rPr lang="en-US" altLang="zh-CN" sz="2800" kern="100" dirty="0">
                <a:latin typeface="Times New Roman"/>
                <a:ea typeface="华文细黑"/>
              </a:rPr>
              <a:t>NH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的体积分数应相等，错误；</a:t>
            </a:r>
            <a:endParaRPr lang="zh-CN" altLang="en-US" sz="2800" dirty="0"/>
          </a:p>
        </p:txBody>
      </p:sp>
      <p:graphicFrame>
        <p:nvGraphicFramePr>
          <p:cNvPr id="9" name="对象 8"/>
          <p:cNvGraphicFramePr>
            <a:graphicFrameLocks noChangeAspect="1"/>
          </p:cNvGraphicFramePr>
          <p:nvPr>
            <p:extLst>
              <p:ext uri="{D42A27DB-BD31-4B8C-83A1-F6EECF244321}">
                <p14:modId xmlns:p14="http://schemas.microsoft.com/office/powerpoint/2010/main" val="1475200255"/>
              </p:ext>
            </p:extLst>
          </p:nvPr>
        </p:nvGraphicFramePr>
        <p:xfrm>
          <a:off x="777645" y="4293890"/>
          <a:ext cx="10448925" cy="1200150"/>
        </p:xfrm>
        <a:graphic>
          <a:graphicData uri="http://schemas.openxmlformats.org/presentationml/2006/ole">
            <mc:AlternateContent xmlns:mc="http://schemas.openxmlformats.org/markup-compatibility/2006">
              <mc:Choice xmlns:v="urn:schemas-microsoft-com:vml" Requires="v">
                <p:oleObj spid="_x0000_s290892" name="Document" r:id="rId5" imgW="10450999" imgH="1201600" progId="Word.Document.8">
                  <p:embed/>
                </p:oleObj>
              </mc:Choice>
              <mc:Fallback>
                <p:oleObj name="Document" r:id="rId5" imgW="10450999" imgH="1201600" progId="Word.Document.8">
                  <p:embed/>
                  <p:pic>
                    <p:nvPicPr>
                      <p:cNvPr id="0" name="对象 1"/>
                      <p:cNvPicPr>
                        <a:picLocks noChangeAspect="1" noChangeArrowheads="1"/>
                      </p:cNvPicPr>
                      <p:nvPr/>
                    </p:nvPicPr>
                    <p:blipFill>
                      <a:blip r:embed="rId6"/>
                      <a:srcRect/>
                      <a:stretch>
                        <a:fillRect/>
                      </a:stretch>
                    </p:blipFill>
                    <p:spPr bwMode="auto">
                      <a:xfrm>
                        <a:off x="777645" y="4293890"/>
                        <a:ext cx="104489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p:nvPr/>
        </p:nvSpPr>
        <p:spPr>
          <a:xfrm>
            <a:off x="1514549" y="4787001"/>
            <a:ext cx="6092825" cy="1384995"/>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 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4</a:t>
            </a:r>
            <a:r>
              <a:rPr lang="en-US" altLang="zh-CN" sz="2800" i="1" kern="100" dirty="0" smtClean="0">
                <a:latin typeface="Times New Roman"/>
                <a:ea typeface="华文细黑"/>
                <a:cs typeface="Courier New"/>
              </a:rPr>
              <a:t>Q</a:t>
            </a:r>
            <a:r>
              <a:rPr lang="en-US" altLang="zh-CN" sz="2800" kern="100" baseline="-25000" dirty="0" smtClean="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 </a:t>
            </a:r>
            <a:r>
              <a:rPr lang="en-US" altLang="zh-CN" sz="2800" i="1" kern="100" dirty="0" smtClean="0">
                <a:latin typeface="Times New Roman"/>
                <a:ea typeface="华文细黑"/>
                <a:cs typeface="Courier New"/>
              </a:rPr>
              <a:t>y</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Q</a:t>
            </a:r>
            <a:r>
              <a:rPr lang="en-US" altLang="zh-CN" sz="2800" kern="100" baseline="-25000" dirty="0" smtClean="0">
                <a:latin typeface="Times New Roman"/>
                <a:ea typeface="华文细黑"/>
                <a:cs typeface="Courier New"/>
              </a:rPr>
              <a:t>2</a:t>
            </a:r>
            <a:endParaRPr lang="zh-CN" altLang="en-US" sz="2800" dirty="0"/>
          </a:p>
        </p:txBody>
      </p:sp>
      <p:sp>
        <p:nvSpPr>
          <p:cNvPr id="22" name="Rectangle 21">
            <a:hlinkClick r:id="rId7"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8"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9"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10"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11"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2"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3"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4"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0" name="Rectangle 21">
            <a:hlinkClick r:id="rId15"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1" name="Rectangle 21">
            <a:hlinkClick r:id="rId16"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2" name="Rectangle 21">
            <a:hlinkClick r:id="rId17"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3" name="Rectangle 21">
            <a:hlinkClick r:id="rId18"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4" name="Rectangle 21">
            <a:hlinkClick r:id="rId19"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5" name="Rectangle 21">
            <a:hlinkClick r:id="rId20"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4003524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750"/>
                                        <p:tgtEl>
                                          <p:spTgt spid="2"/>
                                        </p:tgtEl>
                                      </p:cBhvr>
                                    </p:animEffect>
                                  </p:childTnLst>
                                </p:cTn>
                              </p:par>
                            </p:childTnLst>
                          </p:cTn>
                        </p:par>
                        <p:par>
                          <p:cTn id="11" fill="hold">
                            <p:stCondLst>
                              <p:cond delay="750"/>
                            </p:stCondLst>
                            <p:childTnLst>
                              <p:par>
                                <p:cTn id="12" presetID="3" presetClass="entr" presetSubtype="1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linds(horizontal)">
                                      <p:cBhvr>
                                        <p:cTn id="14" dur="750"/>
                                        <p:tgtEl>
                                          <p:spTgt spid="6"/>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750"/>
                                        <p:tgtEl>
                                          <p:spTgt spid="9"/>
                                        </p:tgtEl>
                                      </p:cBhvr>
                                    </p:animEffect>
                                  </p:childTnLst>
                                </p:cTn>
                              </p:par>
                            </p:childTnLst>
                          </p:cTn>
                        </p:par>
                        <p:par>
                          <p:cTn id="19" fill="hold">
                            <p:stCondLst>
                              <p:cond delay="2250"/>
                            </p:stCondLst>
                            <p:childTnLst>
                              <p:par>
                                <p:cTn id="20" presetID="3" presetClass="entr" presetSubtype="1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p:bld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422209" y="1485510"/>
            <a:ext cx="11344407" cy="4616648"/>
          </a:xfrm>
          <a:prstGeom prst="rect">
            <a:avLst/>
          </a:prstGeom>
        </p:spPr>
        <p:txBody>
          <a:bodyPr>
            <a:spAutoFit/>
          </a:bodyPr>
          <a:lstStyle/>
          <a:p>
            <a:pPr algn="just">
              <a:lnSpc>
                <a:spcPct val="150000"/>
              </a:lnSpc>
              <a:spcAft>
                <a:spcPts val="0"/>
              </a:spcAft>
              <a:tabLst>
                <a:tab pos="2070735" algn="l"/>
              </a:tabLst>
            </a:pPr>
            <a:r>
              <a:rPr lang="en-US" altLang="zh-CN" sz="2800" i="1" kern="100" dirty="0">
                <a:latin typeface="Times New Roman"/>
                <a:ea typeface="华文细黑"/>
                <a:cs typeface="Courier New"/>
              </a:rPr>
              <a:t>y</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2070735" algn="l"/>
              </a:tabLst>
            </a:pPr>
            <a:r>
              <a:rPr lang="zh-CN" altLang="zh-CN" sz="2800" kern="100" dirty="0">
                <a:latin typeface="Times New Roman"/>
                <a:ea typeface="华文细黑"/>
                <a:cs typeface="Times New Roman"/>
              </a:rPr>
              <a:t>所以平衡时，</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0.25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2070735" algn="l"/>
              </a:tabLst>
            </a:pP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0.75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。若再向乙容器中加入</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1.5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0.25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0.75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，相当于加压，平衡应向生成</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的方向移动，错误；</a:t>
            </a:r>
            <a:endParaRPr lang="zh-CN" altLang="zh-CN" sz="280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项，乙中反应的热化学方程式应为</a:t>
            </a:r>
            <a:r>
              <a:rPr lang="en-US" altLang="zh-CN" sz="2800" kern="100" dirty="0">
                <a:latin typeface="Times New Roman"/>
                <a:ea typeface="华文细黑"/>
                <a:cs typeface="Courier New"/>
              </a:rPr>
              <a:t>2NH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a:t>
            </a:r>
            <a:r>
              <a:rPr lang="en-US" altLang="zh-CN" sz="2800" kern="100" dirty="0">
                <a:latin typeface="ZBFH"/>
                <a:ea typeface="华文细黑"/>
                <a:cs typeface="Courier New"/>
              </a:rPr>
              <a:t> </a:t>
            </a:r>
            <a:r>
              <a:rPr lang="en-US" altLang="zh-CN" sz="2800" kern="100" dirty="0">
                <a:latin typeface="Times New Roman"/>
                <a:ea typeface="华文细黑"/>
                <a:cs typeface="Courier New"/>
              </a:rPr>
              <a:t> 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a:t>
            </a:r>
            <a:r>
              <a:rPr lang="en-US" altLang="zh-CN" sz="2800" i="1" kern="100" dirty="0">
                <a:latin typeface="Times New Roman"/>
                <a:ea typeface="华文细黑"/>
                <a:cs typeface="Courier New"/>
              </a:rPr>
              <a:t>Q</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rPr>
              <a:t>A</a:t>
            </a:r>
            <a:endParaRPr lang="zh-CN" altLang="zh-CN" sz="2800" kern="100" dirty="0">
              <a:solidFill>
                <a:schemeClr val="accent6">
                  <a:lumMod val="75000"/>
                </a:schemeClr>
              </a:solidFill>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063517991"/>
              </p:ext>
            </p:extLst>
          </p:nvPr>
        </p:nvGraphicFramePr>
        <p:xfrm>
          <a:off x="7618306" y="4149874"/>
          <a:ext cx="1314450" cy="952500"/>
        </p:xfrm>
        <a:graphic>
          <a:graphicData uri="http://schemas.openxmlformats.org/presentationml/2006/ole">
            <mc:AlternateContent xmlns:mc="http://schemas.openxmlformats.org/markup-compatibility/2006">
              <mc:Choice xmlns:v="urn:schemas-microsoft-com:vml" Requires="v">
                <p:oleObj spid="_x0000_s291878" name="Document" r:id="rId3" imgW="1320948" imgH="951130" progId="Word.Document.8">
                  <p:embed/>
                </p:oleObj>
              </mc:Choice>
              <mc:Fallback>
                <p:oleObj name="Document" r:id="rId3" imgW="1320948" imgH="951130" progId="Word.Document.8">
                  <p:embed/>
                  <p:pic>
                    <p:nvPicPr>
                      <p:cNvPr id="0" name="对象 8"/>
                      <p:cNvPicPr>
                        <a:picLocks noChangeAspect="1" noChangeArrowheads="1"/>
                      </p:cNvPicPr>
                      <p:nvPr/>
                    </p:nvPicPr>
                    <p:blipFill>
                      <a:blip r:embed="rId4"/>
                      <a:srcRect/>
                      <a:stretch>
                        <a:fillRect/>
                      </a:stretch>
                    </p:blipFill>
                    <p:spPr bwMode="auto">
                      <a:xfrm>
                        <a:off x="7618306" y="4149874"/>
                        <a:ext cx="13144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684758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750"/>
                                        <p:tgtEl>
                                          <p:spTgt spid="2"/>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blinds(horizontal)">
                                      <p:cBhvr>
                                        <p:cTn id="26"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87389" y="1053530"/>
            <a:ext cx="11074344" cy="4773614"/>
          </a:xfrm>
          <a:prstGeom prst="rect">
            <a:avLst/>
          </a:prstGeom>
        </p:spPr>
        <p:txBody>
          <a:bodyPr>
            <a:spAutoFit/>
          </a:bodyPr>
          <a:lstStyle/>
          <a:p>
            <a:pPr algn="just">
              <a:lnSpc>
                <a:spcPct val="130000"/>
              </a:lnSpc>
              <a:spcAft>
                <a:spcPts val="0"/>
              </a:spcAft>
              <a:tabLst>
                <a:tab pos="2070735" algn="l"/>
              </a:tabLst>
            </a:pPr>
            <a:r>
              <a:rPr lang="en-US" altLang="zh-CN" sz="2600" kern="100" dirty="0">
                <a:latin typeface="Times New Roman"/>
                <a:ea typeface="华文细黑"/>
                <a:cs typeface="Courier New"/>
              </a:rPr>
              <a:t>13</a:t>
            </a:r>
            <a:r>
              <a:rPr lang="en-US" altLang="zh-CN" sz="2600" kern="100" dirty="0" smtClean="0">
                <a:latin typeface="Times New Roman"/>
                <a:ea typeface="华文细黑"/>
                <a:cs typeface="Courier New"/>
              </a:rPr>
              <a:t>. </a:t>
            </a:r>
            <a:r>
              <a:rPr lang="zh-CN" altLang="zh-CN" sz="2600" kern="100" dirty="0" smtClean="0">
                <a:latin typeface="Times New Roman"/>
                <a:ea typeface="华文细黑"/>
                <a:cs typeface="Times New Roman"/>
              </a:rPr>
              <a:t>氨气</a:t>
            </a:r>
            <a:r>
              <a:rPr lang="zh-CN" altLang="zh-CN" sz="2600" kern="100" dirty="0">
                <a:latin typeface="Times New Roman"/>
                <a:ea typeface="华文细黑"/>
                <a:cs typeface="Times New Roman"/>
              </a:rPr>
              <a:t>是一种重要的化工产品，是生产铵盐、尿素等的原料。</a:t>
            </a:r>
            <a:endParaRPr lang="zh-CN" altLang="zh-CN" sz="2600" kern="100" dirty="0">
              <a:latin typeface="宋体"/>
              <a:cs typeface="Courier New"/>
            </a:endParaRPr>
          </a:p>
          <a:p>
            <a:pPr algn="just">
              <a:lnSpc>
                <a:spcPct val="130000"/>
              </a:lnSpc>
              <a:spcAft>
                <a:spcPts val="0"/>
              </a:spcAft>
              <a:tabLst>
                <a:tab pos="2070735" algn="l"/>
              </a:tabLs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现有如下合成氨的途径：</a:t>
            </a:r>
            <a:r>
              <a:rPr lang="en-US" altLang="zh-CN" sz="2600" kern="100" dirty="0">
                <a:latin typeface="Times New Roman"/>
                <a:ea typeface="华文细黑"/>
                <a:cs typeface="Courier New"/>
              </a:rPr>
              <a:t>2NH</a:t>
            </a:r>
            <a:r>
              <a:rPr lang="en-US" altLang="zh-CN" sz="2600" kern="100" baseline="-25000" dirty="0">
                <a:latin typeface="Times New Roman"/>
                <a:ea typeface="华文细黑"/>
                <a:cs typeface="Courier New"/>
              </a:rPr>
              <a:t>3</a:t>
            </a:r>
            <a:r>
              <a:rPr lang="en-US" altLang="zh-CN" sz="2600" kern="100" dirty="0">
                <a:latin typeface="Times New Roman"/>
                <a:ea typeface="华文细黑"/>
                <a:cs typeface="Courier New"/>
              </a:rPr>
              <a:t>(g) </a:t>
            </a:r>
            <a:r>
              <a:rPr lang="en-US" altLang="zh-CN" sz="2600" kern="100" dirty="0">
                <a:latin typeface="ZBFH"/>
                <a:ea typeface="华文细黑"/>
                <a:cs typeface="Courier New"/>
              </a:rPr>
              <a:t></a:t>
            </a:r>
            <a:r>
              <a:rPr lang="en-US" altLang="zh-CN" sz="2600" kern="100" dirty="0">
                <a:latin typeface="Times New Roman"/>
                <a:ea typeface="华文细黑"/>
                <a:cs typeface="Courier New"/>
              </a:rPr>
              <a:t> N</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(g) </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3H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(g)</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Δ</a:t>
            </a:r>
            <a:r>
              <a:rPr lang="en-US" altLang="zh-CN" sz="2600" i="1" kern="100" dirty="0">
                <a:latin typeface="Times New Roman"/>
                <a:ea typeface="华文细黑"/>
                <a:cs typeface="Courier New"/>
              </a:rPr>
              <a:t>H</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92.4 </a:t>
            </a:r>
            <a:r>
              <a:rPr lang="en-US" altLang="zh-CN" sz="2600" kern="100" dirty="0" err="1">
                <a:latin typeface="Times New Roman"/>
                <a:ea typeface="华文细黑"/>
                <a:cs typeface="Courier New"/>
              </a:rPr>
              <a:t>kJ·mol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cs typeface="Courier New"/>
              </a:rPr>
              <a:t>1</a:t>
            </a:r>
            <a:endParaRPr lang="zh-CN" altLang="zh-CN" sz="2600" kern="100" dirty="0">
              <a:latin typeface="宋体"/>
              <a:cs typeface="Courier New"/>
            </a:endParaRPr>
          </a:p>
          <a:p>
            <a:pPr>
              <a:lnSpc>
                <a:spcPct val="130000"/>
              </a:lnSpc>
            </a:pPr>
            <a:r>
              <a:rPr lang="zh-CN" altLang="zh-CN" sz="2600" kern="100" dirty="0">
                <a:latin typeface="Times New Roman"/>
                <a:ea typeface="华文细黑"/>
                <a:cs typeface="Times New Roman"/>
              </a:rPr>
              <a:t>在恒容密闭容器中达到平衡的标志有</a:t>
            </a:r>
            <a:r>
              <a:rPr lang="en-US" altLang="zh-CN" sz="2600" kern="100" dirty="0">
                <a:latin typeface="Times New Roman"/>
                <a:ea typeface="华文细黑"/>
              </a:rPr>
              <a:t>____________</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30000"/>
              </a:lnSpc>
              <a:spcAft>
                <a:spcPts val="0"/>
              </a:spcAft>
              <a:tabLst>
                <a:tab pos="2070735" algn="l"/>
              </a:tabLst>
            </a:pPr>
            <a:r>
              <a:rPr lang="en-US" altLang="zh-CN" sz="2600" kern="100" dirty="0">
                <a:latin typeface="宋体"/>
                <a:ea typeface="华文细黑"/>
                <a:cs typeface="Times New Roman"/>
              </a:rPr>
              <a:t>①</a:t>
            </a:r>
            <a:r>
              <a:rPr lang="zh-CN" altLang="zh-CN" sz="2600" kern="100" dirty="0">
                <a:latin typeface="Times New Roman"/>
                <a:ea typeface="华文细黑"/>
                <a:cs typeface="Times New Roman"/>
              </a:rPr>
              <a:t>单位时间内生成</a:t>
            </a:r>
            <a:r>
              <a:rPr lang="en-US" altLang="zh-CN" sz="2600" kern="100" dirty="0">
                <a:latin typeface="Times New Roman"/>
                <a:ea typeface="华文细黑"/>
                <a:cs typeface="Courier New"/>
              </a:rPr>
              <a:t>3</a:t>
            </a:r>
            <a:r>
              <a:rPr lang="en-US" altLang="zh-CN" sz="2600" i="1" kern="100" dirty="0">
                <a:latin typeface="Times New Roman"/>
                <a:ea typeface="华文细黑"/>
                <a:cs typeface="Courier New"/>
              </a:rPr>
              <a:t>n</a:t>
            </a:r>
            <a:r>
              <a:rPr lang="en-US" altLang="zh-CN" sz="2600" kern="100" dirty="0">
                <a:latin typeface="Times New Roman"/>
                <a:ea typeface="华文细黑"/>
                <a:cs typeface="Courier New"/>
              </a:rPr>
              <a:t> </a:t>
            </a:r>
            <a:r>
              <a:rPr lang="en-US" altLang="zh-CN" sz="2600" kern="100" dirty="0" err="1">
                <a:latin typeface="Times New Roman"/>
                <a:ea typeface="华文细黑"/>
                <a:cs typeface="Courier New"/>
              </a:rPr>
              <a:t>mol</a:t>
            </a:r>
            <a:r>
              <a:rPr lang="en-US" altLang="zh-CN" sz="2600" kern="100" dirty="0">
                <a:latin typeface="Times New Roman"/>
                <a:ea typeface="华文细黑"/>
                <a:cs typeface="Courier New"/>
              </a:rPr>
              <a:t> H</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的同时生成</a:t>
            </a:r>
            <a:r>
              <a:rPr lang="en-US" altLang="zh-CN" sz="2600" kern="100" dirty="0">
                <a:latin typeface="Times New Roman"/>
                <a:ea typeface="华文细黑"/>
                <a:cs typeface="Courier New"/>
              </a:rPr>
              <a:t>2</a:t>
            </a:r>
            <a:r>
              <a:rPr lang="en-US" altLang="zh-CN" sz="2600" i="1" kern="100" dirty="0">
                <a:latin typeface="Times New Roman"/>
                <a:ea typeface="华文细黑"/>
                <a:cs typeface="Courier New"/>
              </a:rPr>
              <a:t>n</a:t>
            </a:r>
            <a:r>
              <a:rPr lang="en-US" altLang="zh-CN" sz="2600" kern="100" dirty="0">
                <a:latin typeface="Times New Roman"/>
                <a:ea typeface="华文细黑"/>
                <a:cs typeface="Courier New"/>
              </a:rPr>
              <a:t> </a:t>
            </a:r>
            <a:r>
              <a:rPr lang="en-US" altLang="zh-CN" sz="2600" kern="100" dirty="0" err="1">
                <a:latin typeface="Times New Roman"/>
                <a:ea typeface="华文细黑"/>
                <a:cs typeface="Courier New"/>
              </a:rPr>
              <a:t>mol</a:t>
            </a:r>
            <a:r>
              <a:rPr lang="en-US" altLang="zh-CN" sz="2600" kern="100" dirty="0">
                <a:latin typeface="Times New Roman"/>
                <a:ea typeface="华文细黑"/>
                <a:cs typeface="Courier New"/>
              </a:rPr>
              <a:t> NH</a:t>
            </a:r>
            <a:r>
              <a:rPr lang="en-US" altLang="zh-CN" sz="2600" kern="100" baseline="-25000" dirty="0">
                <a:latin typeface="Times New Roman"/>
                <a:ea typeface="华文细黑"/>
                <a:cs typeface="Courier New"/>
              </a:rPr>
              <a:t>3</a:t>
            </a:r>
            <a:endParaRPr lang="zh-CN" altLang="zh-CN" sz="2600" kern="100" dirty="0">
              <a:latin typeface="宋体"/>
              <a:cs typeface="Courier New"/>
            </a:endParaRPr>
          </a:p>
          <a:p>
            <a:pPr algn="just">
              <a:lnSpc>
                <a:spcPct val="130000"/>
              </a:lnSpc>
              <a:spcAft>
                <a:spcPts val="0"/>
              </a:spcAft>
              <a:tabLst>
                <a:tab pos="2070735" algn="l"/>
              </a:tabLst>
            </a:pPr>
            <a:r>
              <a:rPr lang="en-US" altLang="zh-CN" sz="2600" kern="100" dirty="0">
                <a:latin typeface="宋体"/>
                <a:ea typeface="华文细黑"/>
                <a:cs typeface="Times New Roman"/>
              </a:rPr>
              <a:t>②</a:t>
            </a:r>
            <a:r>
              <a:rPr lang="zh-CN" altLang="zh-CN" sz="2600" kern="100" dirty="0">
                <a:latin typeface="Times New Roman"/>
                <a:ea typeface="华文细黑"/>
                <a:cs typeface="Times New Roman"/>
              </a:rPr>
              <a:t>用</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N</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H</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表示反应速率比为</a:t>
            </a:r>
            <a:r>
              <a:rPr lang="en-US" altLang="zh-CN" sz="2600" kern="100" dirty="0">
                <a:latin typeface="Times New Roman"/>
                <a:ea typeface="华文细黑"/>
                <a:cs typeface="Courier New"/>
              </a:rPr>
              <a:t>2</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1</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3 </a:t>
            </a:r>
            <a:endParaRPr lang="zh-CN" altLang="zh-CN" sz="2600" kern="100" dirty="0">
              <a:latin typeface="宋体"/>
              <a:cs typeface="Courier New"/>
            </a:endParaRPr>
          </a:p>
          <a:p>
            <a:pPr algn="just">
              <a:lnSpc>
                <a:spcPct val="130000"/>
              </a:lnSpc>
              <a:spcAft>
                <a:spcPts val="0"/>
              </a:spcAft>
              <a:tabLst>
                <a:tab pos="2070735" algn="l"/>
              </a:tabLst>
            </a:pPr>
            <a:r>
              <a:rPr lang="en-US" altLang="zh-CN" sz="2600" kern="100" dirty="0">
                <a:latin typeface="宋体"/>
                <a:ea typeface="华文细黑"/>
                <a:cs typeface="Times New Roman"/>
              </a:rPr>
              <a:t>③</a:t>
            </a:r>
            <a:r>
              <a:rPr lang="zh-CN" altLang="zh-CN" sz="2600" kern="100" dirty="0">
                <a:latin typeface="Times New Roman"/>
                <a:ea typeface="华文细黑"/>
                <a:cs typeface="Times New Roman"/>
              </a:rPr>
              <a:t>混合气体的密度不再改变</a:t>
            </a:r>
            <a:endParaRPr lang="zh-CN" altLang="zh-CN" sz="2600" kern="100" dirty="0">
              <a:latin typeface="宋体"/>
              <a:cs typeface="Courier New"/>
            </a:endParaRPr>
          </a:p>
          <a:p>
            <a:pPr algn="just">
              <a:lnSpc>
                <a:spcPct val="130000"/>
              </a:lnSpc>
              <a:spcAft>
                <a:spcPts val="0"/>
              </a:spcAft>
              <a:tabLst>
                <a:tab pos="2070735" algn="l"/>
              </a:tabLst>
            </a:pPr>
            <a:r>
              <a:rPr lang="en-US" altLang="zh-CN" sz="2600" kern="100" dirty="0">
                <a:latin typeface="宋体"/>
                <a:ea typeface="华文细黑"/>
                <a:cs typeface="Times New Roman"/>
              </a:rPr>
              <a:t>④</a:t>
            </a:r>
            <a:r>
              <a:rPr lang="zh-CN" altLang="zh-CN" sz="2600" kern="100" dirty="0">
                <a:latin typeface="Times New Roman"/>
                <a:ea typeface="华文细黑"/>
                <a:cs typeface="Times New Roman"/>
              </a:rPr>
              <a:t>混合气体的压强不再改变</a:t>
            </a:r>
            <a:endParaRPr lang="zh-CN" altLang="zh-CN" sz="2600" kern="100" dirty="0">
              <a:latin typeface="宋体"/>
              <a:cs typeface="Courier New"/>
            </a:endParaRPr>
          </a:p>
          <a:p>
            <a:pPr>
              <a:lnSpc>
                <a:spcPct val="130000"/>
              </a:lnSpc>
            </a:pPr>
            <a:r>
              <a:rPr lang="en-US" altLang="zh-CN" sz="2600" kern="100" dirty="0">
                <a:latin typeface="宋体"/>
                <a:ea typeface="华文细黑"/>
                <a:cs typeface="Times New Roman"/>
              </a:rPr>
              <a:t>⑤</a:t>
            </a:r>
            <a:r>
              <a:rPr lang="zh-CN" altLang="zh-CN" sz="2600" kern="100" dirty="0">
                <a:latin typeface="Times New Roman"/>
                <a:ea typeface="华文细黑"/>
                <a:cs typeface="Times New Roman"/>
              </a:rPr>
              <a:t>混合气体平均相对分子质量不再改变</a:t>
            </a:r>
            <a:endParaRPr lang="zh-CN" altLang="zh-CN" sz="2600" kern="100" dirty="0">
              <a:latin typeface="宋体"/>
              <a:cs typeface="Courier New"/>
            </a:endParaRPr>
          </a:p>
        </p:txBody>
      </p:sp>
      <p:sp>
        <p:nvSpPr>
          <p:cNvPr id="61"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2"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196129393"/>
              </p:ext>
            </p:extLst>
          </p:nvPr>
        </p:nvGraphicFramePr>
        <p:xfrm>
          <a:off x="6423350" y="1629594"/>
          <a:ext cx="1314450" cy="952500"/>
        </p:xfrm>
        <a:graphic>
          <a:graphicData uri="http://schemas.openxmlformats.org/presentationml/2006/ole">
            <mc:AlternateContent xmlns:mc="http://schemas.openxmlformats.org/markup-compatibility/2006">
              <mc:Choice xmlns:v="urn:schemas-microsoft-com:vml" Requires="v">
                <p:oleObj spid="_x0000_s292901" name="Document" r:id="rId17" imgW="1320948" imgH="951130" progId="Word.Document.8">
                  <p:embed/>
                </p:oleObj>
              </mc:Choice>
              <mc:Fallback>
                <p:oleObj name="Document" r:id="rId17" imgW="1320948" imgH="951130" progId="Word.Document.8">
                  <p:embed/>
                  <p:pic>
                    <p:nvPicPr>
                      <p:cNvPr id="0" name="对象 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23350" y="1629594"/>
                        <a:ext cx="13144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6139338" y="2565698"/>
            <a:ext cx="1261884" cy="523220"/>
          </a:xfrm>
          <a:prstGeom prst="rect">
            <a:avLst/>
          </a:prstGeom>
        </p:spPr>
        <p:txBody>
          <a:bodyPr wrap="none">
            <a:spAutoFit/>
          </a:bodyPr>
          <a:lstStyle/>
          <a:p>
            <a:r>
              <a:rPr lang="en-US" altLang="zh-CN" sz="2800" kern="100" dirty="0">
                <a:solidFill>
                  <a:schemeClr val="accent6">
                    <a:lumMod val="75000"/>
                  </a:schemeClr>
                </a:solidFill>
                <a:latin typeface="宋体"/>
                <a:ea typeface="华文细黑"/>
                <a:cs typeface="Times New Roman"/>
              </a:rPr>
              <a:t>①④⑤</a:t>
            </a:r>
            <a:endParaRPr lang="zh-CN" altLang="en-US" sz="2800" dirty="0">
              <a:solidFill>
                <a:schemeClr val="accent6">
                  <a:lumMod val="75000"/>
                </a:schemeClr>
              </a:solidFill>
            </a:endParaRPr>
          </a:p>
        </p:txBody>
      </p:sp>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9996388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4" grpId="0"/>
      <p:bldP spid="4" grpId="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0839" y="909514"/>
            <a:ext cx="11010769" cy="3323987"/>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工业上常用</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通过如下反应合成尿素</a:t>
            </a:r>
            <a:r>
              <a:rPr lang="en-US" altLang="zh-CN" sz="2800" kern="100" dirty="0">
                <a:latin typeface="IPAPANNEW"/>
                <a:ea typeface="华文细黑"/>
                <a:cs typeface="Times New Roman"/>
              </a:rPr>
              <a:t>[CO(NH</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a:t>
            </a:r>
            <a:r>
              <a:rPr lang="en-US" altLang="zh-CN" sz="2800" kern="100" baseline="-25000" dirty="0">
                <a:latin typeface="IPAPANNEW"/>
                <a:ea typeface="华文细黑"/>
                <a:cs typeface="Times New Roman"/>
              </a:rPr>
              <a:t>2</a:t>
            </a:r>
            <a:r>
              <a:rPr lang="en-US" altLang="zh-CN" sz="2800" kern="100" dirty="0">
                <a:latin typeface="IPAPANNEW"/>
                <a:ea typeface="华文细黑"/>
                <a:cs typeface="Times New Roman"/>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a:t>
            </a:r>
            <a:r>
              <a:rPr lang="en-US" altLang="zh-CN" sz="2800" kern="100" dirty="0" smtClean="0">
                <a:latin typeface="Times New Roman"/>
                <a:ea typeface="华文细黑"/>
                <a:cs typeface="Courier New"/>
              </a:rPr>
              <a:t>)                   CO(NH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(l</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dirty="0">
                <a:latin typeface="Times New Roman"/>
                <a:ea typeface="华文细黑"/>
                <a:cs typeface="Courier New"/>
              </a:rPr>
              <a:t>&lt;0</a:t>
            </a:r>
            <a:endParaRPr lang="zh-CN" altLang="zh-CN" sz="1050" kern="100" dirty="0">
              <a:latin typeface="宋体"/>
              <a:cs typeface="Courier New"/>
            </a:endParaRPr>
          </a:p>
          <a:p>
            <a:pPr algn="just">
              <a:lnSpc>
                <a:spcPct val="150000"/>
              </a:lnSpc>
              <a:spcAft>
                <a:spcPts val="0"/>
              </a:spcAft>
              <a:tabLst>
                <a:tab pos="2070735" algn="l"/>
              </a:tabLst>
            </a:pPr>
            <a:r>
              <a:rPr lang="en-US" altLang="zh-CN" sz="2800" i="1" kern="100" dirty="0">
                <a:latin typeface="Times New Roman"/>
                <a:ea typeface="华文细黑"/>
                <a:cs typeface="Courier New"/>
              </a:rPr>
              <a:t>t</a:t>
            </a:r>
            <a:r>
              <a:rPr lang="en-US" altLang="zh-CN" sz="2800" kern="100" dirty="0">
                <a:latin typeface="Times New Roman"/>
                <a:ea typeface="华文细黑"/>
                <a:cs typeface="Courier New"/>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时，向容积恒定为</a:t>
            </a:r>
            <a:r>
              <a:rPr lang="en-US" altLang="zh-CN" sz="2800" kern="100" dirty="0">
                <a:latin typeface="Times New Roman"/>
                <a:ea typeface="华文细黑"/>
                <a:cs typeface="Courier New"/>
              </a:rPr>
              <a:t>2 L</a:t>
            </a:r>
            <a:r>
              <a:rPr lang="zh-CN" altLang="zh-CN" sz="2800" kern="100" dirty="0">
                <a:latin typeface="Times New Roman"/>
                <a:ea typeface="华文细黑"/>
                <a:cs typeface="Times New Roman"/>
              </a:rPr>
              <a:t>的密闭容器中加入</a:t>
            </a:r>
            <a:r>
              <a:rPr lang="en-US" altLang="zh-CN" sz="2800" kern="100" dirty="0">
                <a:latin typeface="Times New Roman"/>
                <a:ea typeface="华文细黑"/>
                <a:cs typeface="Courier New"/>
              </a:rPr>
              <a:t>0.10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0. 40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NH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 ,70 min</a:t>
            </a:r>
            <a:r>
              <a:rPr lang="zh-CN" altLang="zh-CN" sz="2800" kern="100" dirty="0">
                <a:latin typeface="Times New Roman"/>
                <a:ea typeface="华文细黑"/>
                <a:cs typeface="Times New Roman"/>
              </a:rPr>
              <a:t>时达到平衡。反应中</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 </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的物质的量随时间变化如下表所示：</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323547992"/>
              </p:ext>
            </p:extLst>
          </p:nvPr>
        </p:nvGraphicFramePr>
        <p:xfrm>
          <a:off x="3286894" y="1485578"/>
          <a:ext cx="1854200" cy="989013"/>
        </p:xfrm>
        <a:graphic>
          <a:graphicData uri="http://schemas.openxmlformats.org/presentationml/2006/ole">
            <mc:AlternateContent xmlns:mc="http://schemas.openxmlformats.org/markup-compatibility/2006">
              <mc:Choice xmlns:v="urn:schemas-microsoft-com:vml" Requires="v">
                <p:oleObj spid="_x0000_s293922" name="Document" r:id="rId3" imgW="1853861" imgH="989247" progId="Word.Document.8">
                  <p:embed/>
                </p:oleObj>
              </mc:Choice>
              <mc:Fallback>
                <p:oleObj name="Document" r:id="rId3" imgW="1853861" imgH="989247" progId="Word.Document.8">
                  <p:embed/>
                  <p:pic>
                    <p:nvPicPr>
                      <p:cNvPr id="0" name=""/>
                      <p:cNvPicPr/>
                      <p:nvPr/>
                    </p:nvPicPr>
                    <p:blipFill>
                      <a:blip r:embed="rId4"/>
                      <a:stretch>
                        <a:fillRect/>
                      </a:stretch>
                    </p:blipFill>
                    <p:spPr>
                      <a:xfrm>
                        <a:off x="3286894" y="1485578"/>
                        <a:ext cx="1854200" cy="989013"/>
                      </a:xfrm>
                      <a:prstGeom prst="rect">
                        <a:avLst/>
                      </a:prstGeom>
                    </p:spPr>
                  </p:pic>
                </p:oleObj>
              </mc:Fallback>
            </mc:AlternateContent>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494722604"/>
              </p:ext>
            </p:extLst>
          </p:nvPr>
        </p:nvGraphicFramePr>
        <p:xfrm>
          <a:off x="1726334" y="3885819"/>
          <a:ext cx="8113288" cy="1920239"/>
        </p:xfrm>
        <a:graphic>
          <a:graphicData uri="http://schemas.openxmlformats.org/drawingml/2006/table">
            <a:tbl>
              <a:tblPr/>
              <a:tblGrid>
                <a:gridCol w="2290618"/>
                <a:gridCol w="1049178"/>
                <a:gridCol w="1193373"/>
                <a:gridCol w="1193373"/>
                <a:gridCol w="1193373"/>
                <a:gridCol w="1193373"/>
              </a:tblGrid>
              <a:tr h="640080">
                <a:tc>
                  <a:txBody>
                    <a:bodyPr/>
                    <a:lstStyle/>
                    <a:p>
                      <a:pPr algn="ctr">
                        <a:lnSpc>
                          <a:spcPct val="150000"/>
                        </a:lnSpc>
                        <a:spcAft>
                          <a:spcPts val="0"/>
                        </a:spcAft>
                        <a:tabLst>
                          <a:tab pos="2070735" algn="l"/>
                        </a:tabLst>
                      </a:pPr>
                      <a:r>
                        <a:rPr lang="zh-CN" sz="2800" kern="100" dirty="0">
                          <a:effectLst/>
                          <a:latin typeface="Times New Roman"/>
                          <a:ea typeface="华文细黑"/>
                          <a:cs typeface="Times New Roman"/>
                        </a:rPr>
                        <a:t>时间</a:t>
                      </a:r>
                      <a:r>
                        <a:rPr lang="en-US" sz="2800" kern="100" dirty="0">
                          <a:effectLst/>
                          <a:latin typeface="Times New Roman"/>
                          <a:ea typeface="华文细黑"/>
                          <a:cs typeface="Courier New"/>
                        </a:rPr>
                        <a:t>/min</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800" kern="100">
                          <a:effectLst/>
                          <a:latin typeface="Times New Roman"/>
                          <a:ea typeface="华文细黑"/>
                          <a:cs typeface="Courier New"/>
                        </a:rPr>
                        <a:t>0</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800" kern="100">
                          <a:effectLst/>
                          <a:latin typeface="Times New Roman"/>
                          <a:ea typeface="华文细黑"/>
                          <a:cs typeface="Courier New"/>
                        </a:rPr>
                        <a:t>30</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800" kern="100">
                          <a:effectLst/>
                          <a:latin typeface="Times New Roman"/>
                          <a:ea typeface="华文细黑"/>
                          <a:cs typeface="Courier New"/>
                        </a:rPr>
                        <a:t>70</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800" kern="100">
                          <a:effectLst/>
                          <a:latin typeface="Times New Roman"/>
                          <a:ea typeface="华文细黑"/>
                          <a:cs typeface="Courier New"/>
                        </a:rPr>
                        <a:t>80</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800" kern="100">
                          <a:effectLst/>
                          <a:latin typeface="Times New Roman"/>
                          <a:ea typeface="华文细黑"/>
                          <a:cs typeface="Courier New"/>
                        </a:rPr>
                        <a:t>100</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80159">
                <a:tc>
                  <a:txBody>
                    <a:bodyPr/>
                    <a:lstStyle/>
                    <a:p>
                      <a:pPr algn="ctr">
                        <a:lnSpc>
                          <a:spcPct val="150000"/>
                        </a:lnSpc>
                        <a:spcAft>
                          <a:spcPts val="0"/>
                        </a:spcAft>
                        <a:tabLst>
                          <a:tab pos="2070735" algn="l"/>
                        </a:tabLst>
                      </a:pPr>
                      <a:r>
                        <a:rPr lang="en-US" sz="2800" i="1" kern="100" dirty="0">
                          <a:effectLst/>
                          <a:latin typeface="Times New Roman"/>
                          <a:ea typeface="华文细黑"/>
                          <a:cs typeface="Courier New"/>
                        </a:rPr>
                        <a:t>n</a:t>
                      </a:r>
                      <a:r>
                        <a:rPr lang="en-US" sz="2800" kern="100" dirty="0">
                          <a:effectLst/>
                          <a:latin typeface="Times New Roman"/>
                          <a:ea typeface="华文细黑"/>
                          <a:cs typeface="Courier New"/>
                        </a:rPr>
                        <a:t>(CO</a:t>
                      </a:r>
                      <a:r>
                        <a:rPr lang="en-US" sz="2800" kern="100" baseline="-25000" dirty="0">
                          <a:effectLst/>
                          <a:latin typeface="Times New Roman"/>
                          <a:ea typeface="华文细黑"/>
                          <a:cs typeface="Courier New"/>
                        </a:rPr>
                        <a:t>2</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mol</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800" kern="100">
                          <a:effectLst/>
                          <a:latin typeface="Times New Roman"/>
                          <a:ea typeface="华文细黑"/>
                          <a:cs typeface="Courier New"/>
                        </a:rPr>
                        <a:t>0.10</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800" kern="100">
                          <a:effectLst/>
                          <a:latin typeface="Times New Roman"/>
                          <a:ea typeface="华文细黑"/>
                          <a:cs typeface="Courier New"/>
                        </a:rPr>
                        <a:t>0.060</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800" kern="100">
                          <a:effectLst/>
                          <a:latin typeface="Times New Roman"/>
                          <a:ea typeface="华文细黑"/>
                          <a:cs typeface="Courier New"/>
                        </a:rPr>
                        <a:t>0.040</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800" kern="100">
                          <a:effectLst/>
                          <a:latin typeface="Times New Roman"/>
                          <a:ea typeface="华文细黑"/>
                          <a:cs typeface="Courier New"/>
                        </a:rPr>
                        <a:t>0.040</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800" kern="100" dirty="0">
                          <a:effectLst/>
                          <a:latin typeface="Times New Roman"/>
                          <a:ea typeface="华文细黑"/>
                          <a:cs typeface="Courier New"/>
                        </a:rPr>
                        <a:t>0.040</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0"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6"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7"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8"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22598" y="1341562"/>
            <a:ext cx="10642228" cy="130240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宋体"/>
                <a:ea typeface="华文细黑"/>
                <a:cs typeface="Times New Roman"/>
              </a:rPr>
              <a:t>①</a:t>
            </a:r>
            <a:r>
              <a:rPr lang="en-US" altLang="zh-CN" sz="2800" kern="100" dirty="0">
                <a:latin typeface="Times New Roman"/>
                <a:ea typeface="华文细黑"/>
              </a:rPr>
              <a:t>20 min</a:t>
            </a:r>
            <a:r>
              <a:rPr lang="zh-CN" altLang="zh-CN" sz="2800" kern="100" dirty="0">
                <a:latin typeface="Times New Roman"/>
                <a:ea typeface="华文细黑"/>
                <a:cs typeface="Times New Roman"/>
              </a:rPr>
              <a:t>时，</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正</a:t>
            </a:r>
            <a:r>
              <a:rPr lang="en-US" altLang="zh-CN" sz="2800" kern="100" dirty="0">
                <a:latin typeface="Times New Roman"/>
                <a:ea typeface="华文细黑"/>
              </a:rPr>
              <a:t>(CO</a:t>
            </a:r>
            <a:r>
              <a:rPr lang="en-US" altLang="zh-CN" sz="2800" kern="100" baseline="-25000" dirty="0">
                <a:latin typeface="Times New Roman"/>
                <a:ea typeface="华文细黑"/>
              </a:rPr>
              <a:t>2</a:t>
            </a:r>
            <a:r>
              <a:rPr lang="en-US" altLang="zh-CN" sz="2800" kern="100" dirty="0">
                <a:latin typeface="Times New Roman"/>
                <a:ea typeface="华文细黑"/>
              </a:rPr>
              <a:t> )________80 min</a:t>
            </a:r>
            <a:r>
              <a:rPr lang="zh-CN" altLang="zh-CN" sz="2800" kern="100" dirty="0">
                <a:latin typeface="Times New Roman"/>
                <a:ea typeface="华文细黑"/>
                <a:cs typeface="Times New Roman"/>
              </a:rPr>
              <a:t>时</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逆</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en-US" altLang="zh-CN" sz="2800" kern="100" dirty="0">
                <a:latin typeface="Times New Roman"/>
                <a:ea typeface="华文细黑"/>
              </a:rPr>
              <a:t>&gt;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en-US" altLang="zh-CN" sz="2800" kern="100" dirty="0">
                <a:latin typeface="Times New Roman"/>
                <a:ea typeface="华文细黑"/>
              </a:rPr>
              <a:t>&lt;</a:t>
            </a:r>
            <a:r>
              <a:rPr lang="en-US" altLang="zh-CN" sz="2800" kern="100" dirty="0">
                <a:latin typeface="宋体"/>
                <a:ea typeface="华文细黑"/>
                <a:cs typeface="Times New Roman"/>
              </a:rPr>
              <a:t>”</a:t>
            </a:r>
            <a:r>
              <a:rPr lang="en-US" altLang="zh-CN" sz="2800" kern="100" dirty="0">
                <a:latin typeface="Times New Roman"/>
                <a:ea typeface="华文细黑"/>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3" name="矩形 2"/>
          <p:cNvSpPr/>
          <p:nvPr/>
        </p:nvSpPr>
        <p:spPr>
          <a:xfrm>
            <a:off x="697506" y="2932002"/>
            <a:ext cx="10793813" cy="1678781"/>
          </a:xfrm>
          <a:prstGeom prst="rect">
            <a:avLst/>
          </a:prstGeom>
        </p:spPr>
        <p:txBody>
          <a:bodyPr>
            <a:spAutoFit/>
          </a:bodyPr>
          <a:lstStyle/>
          <a:p>
            <a:pPr>
              <a:lnSpc>
                <a:spcPct val="150000"/>
              </a:lnSpc>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在</a:t>
            </a:r>
            <a:r>
              <a:rPr lang="en-US" altLang="zh-CN" sz="2800" kern="100" dirty="0">
                <a:latin typeface="Times New Roman"/>
                <a:ea typeface="华文细黑"/>
              </a:rPr>
              <a:t>20 min</a:t>
            </a:r>
            <a:r>
              <a:rPr lang="zh-CN" altLang="zh-CN" sz="2800" kern="100" dirty="0">
                <a:latin typeface="Times New Roman"/>
                <a:ea typeface="华文细黑"/>
                <a:cs typeface="Times New Roman"/>
              </a:rPr>
              <a:t>时，未达到平衡状态，且</a:t>
            </a:r>
            <a:r>
              <a:rPr lang="en-US" altLang="zh-CN" sz="2800" kern="100" dirty="0">
                <a:latin typeface="Times New Roman"/>
                <a:ea typeface="华文细黑"/>
              </a:rPr>
              <a:t>CO</a:t>
            </a:r>
            <a:r>
              <a:rPr lang="zh-CN" altLang="zh-CN" sz="2800" kern="100" dirty="0">
                <a:latin typeface="Times New Roman"/>
                <a:ea typeface="华文细黑"/>
                <a:cs typeface="Times New Roman"/>
              </a:rPr>
              <a:t>，</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的化学计量数相等，所以</a:t>
            </a:r>
            <a:r>
              <a:rPr lang="en-US" altLang="zh-CN" sz="2800" kern="100" dirty="0">
                <a:latin typeface="Times New Roman"/>
                <a:ea typeface="华文细黑"/>
              </a:rPr>
              <a:t>20 min</a:t>
            </a:r>
            <a:r>
              <a:rPr lang="zh-CN" altLang="zh-CN" sz="2800" kern="100" dirty="0">
                <a:latin typeface="Times New Roman"/>
                <a:ea typeface="华文细黑"/>
                <a:cs typeface="Times New Roman"/>
              </a:rPr>
              <a:t>时</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正</a:t>
            </a:r>
            <a:r>
              <a:rPr lang="en-US" altLang="zh-CN" sz="2800" kern="100" dirty="0">
                <a:latin typeface="Times New Roman"/>
                <a:ea typeface="华文细黑"/>
              </a:rPr>
              <a:t>(CO</a:t>
            </a:r>
            <a:r>
              <a:rPr lang="en-US" altLang="zh-CN" sz="2800" kern="100" baseline="-25000" dirty="0">
                <a:latin typeface="Times New Roman"/>
                <a:ea typeface="华文细黑"/>
              </a:rPr>
              <a:t>2</a:t>
            </a:r>
            <a:r>
              <a:rPr lang="en-US" altLang="zh-CN" sz="2800" kern="100" dirty="0">
                <a:latin typeface="Times New Roman"/>
                <a:ea typeface="华文细黑"/>
              </a:rPr>
              <a:t>)&gt;80 min</a:t>
            </a:r>
            <a:r>
              <a:rPr lang="zh-CN" altLang="zh-CN" sz="2800" kern="100" dirty="0">
                <a:latin typeface="Times New Roman"/>
                <a:ea typeface="华文细黑"/>
                <a:cs typeface="Times New Roman"/>
              </a:rPr>
              <a:t>时</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逆</a:t>
            </a:r>
            <a:r>
              <a:rPr lang="en-US" altLang="zh-CN" sz="2800" kern="100" dirty="0">
                <a:latin typeface="Times New Roman"/>
                <a:ea typeface="华文细黑"/>
              </a:rPr>
              <a:t>(H</a:t>
            </a:r>
            <a:r>
              <a:rPr lang="en-US" altLang="zh-CN" sz="2800" kern="100" baseline="-25000" dirty="0">
                <a:latin typeface="Times New Roman"/>
                <a:ea typeface="华文细黑"/>
              </a:rPr>
              <a:t>2</a:t>
            </a:r>
            <a:r>
              <a:rPr lang="en-US" altLang="zh-CN" sz="2800" kern="100" dirty="0">
                <a:latin typeface="Times New Roman"/>
                <a:ea typeface="华文细黑"/>
              </a:rPr>
              <a:t>O)</a:t>
            </a:r>
            <a:r>
              <a:rPr lang="zh-CN" altLang="zh-CN" sz="2800" kern="100" dirty="0">
                <a:latin typeface="Times New Roman"/>
                <a:ea typeface="华文细黑"/>
                <a:cs typeface="Times New Roman"/>
              </a:rPr>
              <a:t>。</a:t>
            </a:r>
            <a:endParaRPr lang="zh-CN" altLang="en-US" sz="2800" dirty="0"/>
          </a:p>
        </p:txBody>
      </p:sp>
      <p:sp>
        <p:nvSpPr>
          <p:cNvPr id="6" name="矩形 5"/>
          <p:cNvSpPr/>
          <p:nvPr/>
        </p:nvSpPr>
        <p:spPr>
          <a:xfrm>
            <a:off x="4583038" y="1514439"/>
            <a:ext cx="386644"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&gt;</a:t>
            </a:r>
            <a:endParaRPr lang="zh-CN" altLang="en-US" sz="2800" dirty="0">
              <a:solidFill>
                <a:schemeClr val="accent6">
                  <a:lumMod val="75000"/>
                </a:schemeClr>
              </a:solidFill>
            </a:endParaRPr>
          </a:p>
        </p:txBody>
      </p:sp>
      <p:sp>
        <p:nvSpPr>
          <p:cNvPr id="20"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555231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5"/>
                  </p:tgtEl>
                </p:cond>
              </p:nextCondLst>
            </p:seq>
          </p:childTnLst>
        </p:cTn>
      </p:par>
    </p:tnLst>
    <p:bldLst>
      <p:bldP spid="3" grpId="0"/>
      <p:bldP spid="3" grpId="1"/>
      <p:bldP spid="6" grpId="0"/>
      <p:bldP spid="6" grpId="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22598" y="1053530"/>
            <a:ext cx="10642228" cy="194950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在</a:t>
            </a:r>
            <a:r>
              <a:rPr lang="en-US" altLang="zh-CN" sz="2800" kern="100" dirty="0">
                <a:latin typeface="Times New Roman"/>
                <a:ea typeface="华文细黑"/>
              </a:rPr>
              <a:t>100 min</a:t>
            </a:r>
            <a:r>
              <a:rPr lang="zh-CN" altLang="zh-CN" sz="2800" kern="100" dirty="0">
                <a:latin typeface="Times New Roman"/>
                <a:ea typeface="华文细黑"/>
                <a:cs typeface="Times New Roman"/>
              </a:rPr>
              <a:t>时，保持其他条件不变，再向容器中充入</a:t>
            </a:r>
            <a:r>
              <a:rPr lang="en-US" altLang="zh-CN" sz="2800" kern="100" dirty="0">
                <a:latin typeface="Times New Roman"/>
                <a:ea typeface="华文细黑"/>
              </a:rPr>
              <a:t>0.050 </a:t>
            </a:r>
            <a:r>
              <a:rPr lang="en-US" altLang="zh-CN" sz="2800" kern="100" dirty="0" err="1">
                <a:latin typeface="Times New Roman"/>
                <a:ea typeface="华文细黑"/>
              </a:rPr>
              <a:t>mol</a:t>
            </a:r>
            <a:r>
              <a:rPr lang="en-US" altLang="zh-CN" sz="2800" kern="100" dirty="0">
                <a:latin typeface="Times New Roman"/>
                <a:ea typeface="华文细黑"/>
              </a:rPr>
              <a:t> 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和</a:t>
            </a:r>
            <a:r>
              <a:rPr lang="en-US" altLang="zh-CN" sz="2800" kern="100" dirty="0">
                <a:latin typeface="Times New Roman"/>
                <a:ea typeface="华文细黑"/>
              </a:rPr>
              <a:t>0.20 </a:t>
            </a:r>
            <a:r>
              <a:rPr lang="en-US" altLang="zh-CN" sz="2800" kern="100" dirty="0" err="1">
                <a:latin typeface="Times New Roman"/>
                <a:ea typeface="华文细黑"/>
              </a:rPr>
              <a:t>mol</a:t>
            </a:r>
            <a:r>
              <a:rPr lang="en-US" altLang="zh-CN" sz="2800" kern="100" dirty="0">
                <a:latin typeface="Times New Roman"/>
                <a:ea typeface="华文细黑"/>
              </a:rPr>
              <a:t> NH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，重新建立平衡后</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的转化率与原平衡相比将</a:t>
            </a:r>
            <a:r>
              <a:rPr lang="en-US" altLang="zh-CN" sz="2800" kern="100" dirty="0">
                <a:latin typeface="Times New Roman"/>
                <a:ea typeface="华文细黑"/>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增大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不变</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减小</a:t>
            </a:r>
            <a:r>
              <a:rPr lang="en-US" altLang="zh-CN" sz="2800" kern="100" dirty="0">
                <a:latin typeface="宋体"/>
                <a:ea typeface="华文细黑"/>
                <a:cs typeface="Times New Roman"/>
              </a:rPr>
              <a:t>”</a:t>
            </a:r>
            <a:r>
              <a:rPr lang="en-US" altLang="zh-CN" sz="2800" kern="100" dirty="0">
                <a:latin typeface="Times New Roman"/>
                <a:ea typeface="华文细黑"/>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3" name="矩形 2"/>
          <p:cNvSpPr/>
          <p:nvPr/>
        </p:nvSpPr>
        <p:spPr>
          <a:xfrm>
            <a:off x="603129" y="3299546"/>
            <a:ext cx="9812557" cy="1144624"/>
          </a:xfrm>
          <a:prstGeom prst="rect">
            <a:avLst/>
          </a:prstGeom>
        </p:spPr>
        <p:txBody>
          <a:bodyPr>
            <a:spAutoFit/>
          </a:bodyPr>
          <a:lstStyle/>
          <a:p>
            <a:pPr>
              <a:lnSpc>
                <a:spcPct val="150000"/>
              </a:lnSpc>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相当于加压，平衡右移，所以</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的转化率增大。</a:t>
            </a:r>
            <a:endParaRPr lang="zh-CN" altLang="en-US" sz="2800" dirty="0"/>
          </a:p>
        </p:txBody>
      </p:sp>
      <p:sp>
        <p:nvSpPr>
          <p:cNvPr id="6" name="矩形 5"/>
          <p:cNvSpPr/>
          <p:nvPr/>
        </p:nvSpPr>
        <p:spPr>
          <a:xfrm>
            <a:off x="982638" y="2427946"/>
            <a:ext cx="902811"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增大</a:t>
            </a:r>
            <a:endParaRPr lang="zh-CN" altLang="en-US" sz="2800" dirty="0">
              <a:solidFill>
                <a:schemeClr val="accent6">
                  <a:lumMod val="75000"/>
                </a:schemeClr>
              </a:solidFill>
            </a:endParaRPr>
          </a:p>
        </p:txBody>
      </p:sp>
      <p:sp>
        <p:nvSpPr>
          <p:cNvPr id="20"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02490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5"/>
                  </p:tgtEl>
                </p:cond>
              </p:nextCondLst>
            </p:seq>
          </p:childTnLst>
        </p:cTn>
      </p:par>
    </p:tnLst>
    <p:bldLst>
      <p:bldP spid="3" grpId="0"/>
      <p:bldP spid="3" grpId="1"/>
      <p:bldP spid="6" grpId="0"/>
      <p:bldP spid="6" grpId="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4566" y="1544368"/>
            <a:ext cx="10642228" cy="1949508"/>
          </a:xfrm>
          <a:prstGeom prst="rect">
            <a:avLst/>
          </a:prstGeom>
        </p:spPr>
        <p:txBody>
          <a:bodyPr>
            <a:spAutoFit/>
          </a:bodyPr>
          <a:lstStyle/>
          <a:p>
            <a:pPr algn="just">
              <a:lnSpc>
                <a:spcPct val="150000"/>
              </a:lnSpc>
              <a:spcAft>
                <a:spcPts val="0"/>
              </a:spcAft>
              <a:tabLst>
                <a:tab pos="189039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根据表中数据在图中绘制出在</a:t>
            </a:r>
            <a:r>
              <a:rPr lang="en-US" altLang="zh-CN" sz="2800" i="1" kern="100" dirty="0">
                <a:latin typeface="Times New Roman"/>
                <a:ea typeface="华文细黑"/>
              </a:rPr>
              <a:t>t</a:t>
            </a:r>
            <a:r>
              <a:rPr lang="en-US" altLang="zh-CN" sz="2800" kern="100" dirty="0">
                <a:latin typeface="Times New Roman"/>
                <a:ea typeface="华文细黑"/>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下</a:t>
            </a:r>
            <a:r>
              <a:rPr lang="en-US" altLang="zh-CN" sz="2800" kern="100" dirty="0">
                <a:latin typeface="Times New Roman"/>
                <a:ea typeface="华文细黑"/>
              </a:rPr>
              <a:t>NH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的转化率</a:t>
            </a:r>
            <a:r>
              <a:rPr lang="zh-CN" altLang="zh-CN" sz="2800" kern="100" dirty="0" smtClean="0">
                <a:latin typeface="Times New Roman"/>
                <a:ea typeface="华文细黑"/>
                <a:cs typeface="Times New Roman"/>
              </a:rPr>
              <a:t>随</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时间</a:t>
            </a:r>
            <a:r>
              <a:rPr lang="zh-CN" altLang="zh-CN" sz="2800" kern="100" dirty="0">
                <a:latin typeface="Times New Roman"/>
                <a:ea typeface="华文细黑"/>
                <a:cs typeface="Times New Roman"/>
              </a:rPr>
              <a:t>变化的图像。保持其他条件不变，则</a:t>
            </a:r>
            <a:r>
              <a:rPr lang="en-US" altLang="zh-CN" sz="2800" kern="100" dirty="0">
                <a:latin typeface="Times New Roman"/>
                <a:ea typeface="华文细黑"/>
              </a:rPr>
              <a:t>(</a:t>
            </a:r>
            <a:r>
              <a:rPr lang="en-US" altLang="zh-CN" sz="2800" i="1" kern="100" dirty="0">
                <a:latin typeface="Times New Roman"/>
                <a:ea typeface="华文细黑"/>
              </a:rPr>
              <a:t>t</a:t>
            </a:r>
            <a:r>
              <a:rPr lang="zh-CN" altLang="zh-CN" sz="2800" kern="100" dirty="0">
                <a:latin typeface="Times New Roman"/>
                <a:ea typeface="华文细黑"/>
                <a:cs typeface="Times New Roman"/>
              </a:rPr>
              <a:t>＋</a:t>
            </a:r>
            <a:r>
              <a:rPr lang="en-US" altLang="zh-CN" sz="2800" kern="100" dirty="0">
                <a:latin typeface="Times New Roman"/>
                <a:ea typeface="华文细黑"/>
              </a:rPr>
              <a:t>10) </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下</a:t>
            </a:r>
            <a:endParaRPr lang="en-US" altLang="zh-CN" sz="2800" kern="100" dirty="0" smtClean="0">
              <a:latin typeface="Times New Roman"/>
              <a:ea typeface="华文细黑"/>
              <a:cs typeface="Times New Roman"/>
            </a:endParaRPr>
          </a:p>
          <a:p>
            <a:pPr algn="just">
              <a:lnSpc>
                <a:spcPct val="150000"/>
              </a:lnSpc>
              <a:spcAft>
                <a:spcPts val="0"/>
              </a:spcAft>
              <a:tabLst>
                <a:tab pos="1890395" algn="l"/>
              </a:tabLst>
            </a:pPr>
            <a:r>
              <a:rPr lang="zh-CN" altLang="zh-CN" sz="2800" kern="100" dirty="0" smtClean="0">
                <a:latin typeface="Times New Roman"/>
                <a:ea typeface="华文细黑"/>
                <a:cs typeface="Times New Roman"/>
              </a:rPr>
              <a:t>正确</a:t>
            </a:r>
            <a:r>
              <a:rPr lang="zh-CN" altLang="zh-CN" sz="2800" kern="100" dirty="0">
                <a:latin typeface="Times New Roman"/>
                <a:ea typeface="华文细黑"/>
                <a:cs typeface="Times New Roman"/>
              </a:rPr>
              <a:t>的图像可能是</a:t>
            </a:r>
            <a:r>
              <a:rPr lang="en-US" altLang="zh-CN" sz="2800" kern="100" dirty="0">
                <a:latin typeface="Times New Roman"/>
                <a:ea typeface="华文细黑"/>
              </a:rPr>
              <a:t>________(</a:t>
            </a:r>
            <a:r>
              <a:rPr lang="zh-CN" altLang="zh-CN" sz="2800" kern="100" dirty="0">
                <a:latin typeface="Times New Roman"/>
                <a:ea typeface="华文细黑"/>
                <a:cs typeface="Times New Roman"/>
              </a:rPr>
              <a:t>填图中的</a:t>
            </a:r>
            <a:r>
              <a:rPr lang="en-US" altLang="zh-CN" sz="2800" kern="100" dirty="0">
                <a:latin typeface="宋体"/>
                <a:ea typeface="华文细黑"/>
                <a:cs typeface="Times New Roman"/>
              </a:rPr>
              <a:t>“</a:t>
            </a:r>
            <a:r>
              <a:rPr lang="en-US" altLang="zh-CN" sz="2800" kern="100" dirty="0">
                <a:latin typeface="Times New Roman"/>
                <a:ea typeface="华文细黑"/>
              </a:rPr>
              <a:t>A</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en-US" altLang="zh-CN" sz="2800" kern="100" dirty="0">
                <a:latin typeface="Times New Roman"/>
                <a:ea typeface="华文细黑"/>
              </a:rPr>
              <a:t>B</a:t>
            </a:r>
            <a:r>
              <a:rPr lang="en-US" altLang="zh-CN" sz="2800" kern="100" dirty="0">
                <a:latin typeface="宋体"/>
                <a:ea typeface="华文细黑"/>
                <a:cs typeface="Times New Roman"/>
              </a:rPr>
              <a:t>”</a:t>
            </a:r>
            <a:r>
              <a:rPr lang="en-US" altLang="zh-CN" sz="2800" kern="100" dirty="0">
                <a:latin typeface="Times New Roman"/>
                <a:ea typeface="华文细黑"/>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pic>
        <p:nvPicPr>
          <p:cNvPr id="294914" name="Picture 2" descr="HX38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70276" y="1329950"/>
            <a:ext cx="3162895" cy="2531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422734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矩形 17"/>
          <p:cNvSpPr/>
          <p:nvPr/>
        </p:nvSpPr>
        <p:spPr>
          <a:xfrm>
            <a:off x="910630" y="3023753"/>
            <a:ext cx="4139275" cy="656846"/>
          </a:xfrm>
          <a:prstGeom prst="rect">
            <a:avLst/>
          </a:prstGeom>
        </p:spPr>
        <p:txBody>
          <a:bodyPr wrap="none">
            <a:spAutoFit/>
          </a:bodyPr>
          <a:lstStyle/>
          <a:p>
            <a:pPr algn="just">
              <a:lnSpc>
                <a:spcPct val="150000"/>
              </a:lnSpc>
              <a:spcAft>
                <a:spcPts val="0"/>
              </a:spcAft>
              <a:tabLst>
                <a:tab pos="2070735" algn="l"/>
              </a:tabLst>
            </a:pPr>
            <a:r>
              <a:rPr lang="zh-CN" altLang="zh-CN" sz="2800" b="1" kern="100" dirty="0">
                <a:solidFill>
                  <a:srgbClr val="0000FF"/>
                </a:solidFill>
                <a:latin typeface="Times New Roman"/>
                <a:cs typeface="Times New Roman"/>
              </a:rPr>
              <a:t>答案　</a:t>
            </a:r>
            <a:r>
              <a:rPr lang="zh-CN" altLang="zh-CN" sz="2800" kern="100" dirty="0">
                <a:solidFill>
                  <a:schemeClr val="accent6">
                    <a:lumMod val="75000"/>
                  </a:schemeClr>
                </a:solidFill>
                <a:latin typeface="宋体"/>
                <a:ea typeface="Times New Roman"/>
                <a:cs typeface="Courier New"/>
              </a:rPr>
              <a:t> </a:t>
            </a:r>
            <a:r>
              <a:rPr lang="en-US" altLang="zh-CN" sz="2800" kern="100" dirty="0">
                <a:solidFill>
                  <a:schemeClr val="accent6">
                    <a:lumMod val="75000"/>
                  </a:schemeClr>
                </a:solidFill>
                <a:latin typeface="宋体"/>
                <a:ea typeface="Times New Roman"/>
                <a:cs typeface="Courier New"/>
              </a:rPr>
              <a:t>(</a:t>
            </a:r>
            <a:r>
              <a:rPr lang="zh-CN" altLang="zh-CN" sz="2800" kern="100" dirty="0">
                <a:solidFill>
                  <a:schemeClr val="accent6">
                    <a:lumMod val="75000"/>
                  </a:schemeClr>
                </a:solidFill>
                <a:latin typeface="Times New Roman"/>
                <a:ea typeface="华文细黑"/>
                <a:cs typeface="Times New Roman"/>
              </a:rPr>
              <a:t>如下图所示</a:t>
            </a:r>
            <a:r>
              <a:rPr lang="en-US" altLang="zh-CN" sz="2800" kern="100" dirty="0">
                <a:solidFill>
                  <a:schemeClr val="accent6">
                    <a:lumMod val="75000"/>
                  </a:schemeClr>
                </a:solidFill>
                <a:latin typeface="Times New Roman"/>
                <a:ea typeface="华文细黑"/>
                <a:cs typeface="Courier New"/>
              </a:rPr>
              <a:t>)</a:t>
            </a:r>
            <a:r>
              <a:rPr lang="zh-CN" altLang="zh-CN" sz="2800" kern="100" dirty="0">
                <a:solidFill>
                  <a:schemeClr val="accent6">
                    <a:lumMod val="75000"/>
                  </a:schemeClr>
                </a:solidFill>
                <a:latin typeface="Times New Roman"/>
                <a:ea typeface="华文细黑"/>
                <a:cs typeface="Times New Roman"/>
              </a:rPr>
              <a:t>　</a:t>
            </a:r>
            <a:r>
              <a:rPr lang="en-US" altLang="zh-CN" sz="2800" kern="100" dirty="0">
                <a:solidFill>
                  <a:schemeClr val="accent6">
                    <a:lumMod val="75000"/>
                  </a:schemeClr>
                </a:solidFill>
                <a:latin typeface="Times New Roman"/>
                <a:ea typeface="华文细黑"/>
                <a:cs typeface="Courier New"/>
              </a:rPr>
              <a:t>B</a:t>
            </a:r>
            <a:endParaRPr lang="zh-CN" altLang="zh-CN" sz="2800" kern="100" dirty="0">
              <a:solidFill>
                <a:schemeClr val="accent6">
                  <a:lumMod val="75000"/>
                </a:schemeClr>
              </a:solidFill>
              <a:effectLst/>
              <a:latin typeface="宋体"/>
              <a:cs typeface="Courier New"/>
            </a:endParaRPr>
          </a:p>
        </p:txBody>
      </p:sp>
      <p:pic>
        <p:nvPicPr>
          <p:cNvPr id="295938" name="Picture 2" descr="HX389"/>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01407" y="3824615"/>
            <a:ext cx="3644661" cy="291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21">
            <a:hlinkClick r:id="rId4"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5"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6"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7"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8"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9"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0"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1"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2"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3"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4"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5"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6"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7"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2292064050"/>
              </p:ext>
            </p:extLst>
          </p:nvPr>
        </p:nvGraphicFramePr>
        <p:xfrm>
          <a:off x="1016546" y="1012602"/>
          <a:ext cx="9271000" cy="2489200"/>
        </p:xfrm>
        <a:graphic>
          <a:graphicData uri="http://schemas.openxmlformats.org/presentationml/2006/ole">
            <mc:AlternateContent xmlns:mc="http://schemas.openxmlformats.org/markup-compatibility/2006">
              <mc:Choice xmlns:v="urn:schemas-microsoft-com:vml" Requires="v">
                <p:oleObj spid="_x0000_s312331" name="文档" r:id="rId18" imgW="9270386" imgH="2492609" progId="Word.Document.12">
                  <p:embed/>
                </p:oleObj>
              </mc:Choice>
              <mc:Fallback>
                <p:oleObj name="文档" r:id="rId18" imgW="9270386" imgH="2492609" progId="Word.Document.12">
                  <p:embed/>
                  <p:pic>
                    <p:nvPicPr>
                      <p:cNvPr id="0" name="对象 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16546" y="1012602"/>
                        <a:ext cx="92710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54266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750"/>
                                        <p:tgtEl>
                                          <p:spTgt spid="18"/>
                                        </p:tgtEl>
                                      </p:cBhvr>
                                    </p:animEffect>
                                  </p:childTnLst>
                                </p:cTn>
                              </p:par>
                              <p:par>
                                <p:cTn id="12" presetID="3" presetClass="entr" presetSubtype="10" fill="hold" nodeType="withEffect">
                                  <p:stCondLst>
                                    <p:cond delay="0"/>
                                  </p:stCondLst>
                                  <p:childTnLst>
                                    <p:set>
                                      <p:cBhvr>
                                        <p:cTn id="13" dur="1" fill="hold">
                                          <p:stCondLst>
                                            <p:cond delay="0"/>
                                          </p:stCondLst>
                                        </p:cTn>
                                        <p:tgtEl>
                                          <p:spTgt spid="295938"/>
                                        </p:tgtEl>
                                        <p:attrNameLst>
                                          <p:attrName>style.visibility</p:attrName>
                                        </p:attrNameLst>
                                      </p:cBhvr>
                                      <p:to>
                                        <p:strVal val="visible"/>
                                      </p:to>
                                    </p:set>
                                    <p:animEffect transition="in" filter="blinds(horizontal)">
                                      <p:cBhvr>
                                        <p:cTn id="14" dur="750"/>
                                        <p:tgtEl>
                                          <p:spTgt spid="295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 name="TextBox 1"/>
          <p:cNvSpPr txBox="1"/>
          <p:nvPr/>
        </p:nvSpPr>
        <p:spPr>
          <a:xfrm>
            <a:off x="584837" y="1197546"/>
            <a:ext cx="11141789" cy="2677656"/>
          </a:xfrm>
          <a:prstGeom prst="rect">
            <a:avLst/>
          </a:prstGeom>
          <a:noFill/>
        </p:spPr>
        <p:txBody>
          <a:bodyPr wrap="square" rtlCol="0">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14</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向</a:t>
            </a:r>
            <a:r>
              <a:rPr lang="zh-CN" altLang="zh-CN" sz="2800" kern="100" dirty="0">
                <a:latin typeface="Times New Roman"/>
                <a:ea typeface="华文细黑"/>
                <a:cs typeface="Times New Roman"/>
              </a:rPr>
              <a:t>体积为</a:t>
            </a:r>
            <a:r>
              <a:rPr lang="en-US" altLang="zh-CN" sz="2800" kern="100" dirty="0">
                <a:latin typeface="Times New Roman"/>
                <a:ea typeface="华文细黑"/>
                <a:cs typeface="Courier New"/>
              </a:rPr>
              <a:t>2 L</a:t>
            </a:r>
            <a:r>
              <a:rPr lang="zh-CN" altLang="zh-CN" sz="2800" kern="100" dirty="0">
                <a:latin typeface="Times New Roman"/>
                <a:ea typeface="华文细黑"/>
                <a:cs typeface="Times New Roman"/>
              </a:rPr>
              <a:t>的固定密闭容器中通入</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X</a:t>
            </a:r>
            <a:r>
              <a:rPr lang="zh-CN" altLang="zh-CN" sz="2800" kern="100" dirty="0">
                <a:latin typeface="Times New Roman"/>
                <a:ea typeface="华文细黑"/>
                <a:cs typeface="Times New Roman"/>
              </a:rPr>
              <a:t>气体，在一定温度下发生如下反应：</a:t>
            </a:r>
            <a:r>
              <a:rPr lang="en-US" altLang="zh-CN" sz="2800" kern="100" dirty="0">
                <a:latin typeface="Times New Roman"/>
                <a:ea typeface="华文细黑"/>
                <a:cs typeface="Courier New"/>
              </a:rPr>
              <a:t>2X(g)</a:t>
            </a:r>
            <a:r>
              <a:rPr lang="en-US" altLang="zh-CN" sz="2800" kern="100" dirty="0">
                <a:latin typeface="ZBFH"/>
                <a:ea typeface="华文细黑"/>
                <a:cs typeface="Courier New"/>
              </a:rPr>
              <a:t> </a:t>
            </a:r>
            <a:r>
              <a:rPr lang="en-US" altLang="zh-CN" sz="2800" kern="100" dirty="0">
                <a:latin typeface="Times New Roman"/>
                <a:ea typeface="华文细黑"/>
                <a:cs typeface="Courier New"/>
              </a:rPr>
              <a:t> Y(g)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3Z(g)</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(1)</a:t>
            </a:r>
            <a:r>
              <a:rPr lang="zh-CN" altLang="zh-CN" sz="2800" kern="100" dirty="0">
                <a:latin typeface="Times New Roman"/>
                <a:ea typeface="华文细黑"/>
                <a:cs typeface="Times New Roman"/>
              </a:rPr>
              <a:t>经</a:t>
            </a:r>
            <a:r>
              <a:rPr lang="en-US" altLang="zh-CN" sz="2800" kern="100" dirty="0">
                <a:latin typeface="Times New Roman"/>
                <a:ea typeface="华文细黑"/>
              </a:rPr>
              <a:t>5 min</a:t>
            </a:r>
            <a:r>
              <a:rPr lang="zh-CN" altLang="zh-CN" sz="2800" kern="100" dirty="0">
                <a:latin typeface="Times New Roman"/>
                <a:ea typeface="华文细黑"/>
                <a:cs typeface="Times New Roman"/>
              </a:rPr>
              <a:t>后反应达到平衡，此时测得容器内的压强为起始时的</a:t>
            </a:r>
            <a:r>
              <a:rPr lang="en-US" altLang="zh-CN" sz="2800" kern="100" dirty="0">
                <a:latin typeface="Times New Roman"/>
                <a:ea typeface="华文细黑"/>
              </a:rPr>
              <a:t>1.2</a:t>
            </a:r>
            <a:r>
              <a:rPr lang="zh-CN" altLang="zh-CN" sz="2800" kern="100" dirty="0">
                <a:latin typeface="Times New Roman"/>
                <a:ea typeface="华文细黑"/>
                <a:cs typeface="Times New Roman"/>
              </a:rPr>
              <a:t>倍，则用</a:t>
            </a:r>
            <a:r>
              <a:rPr lang="en-US" altLang="zh-CN" sz="2800" kern="100" dirty="0">
                <a:latin typeface="Times New Roman"/>
                <a:ea typeface="华文细黑"/>
              </a:rPr>
              <a:t>Y</a:t>
            </a:r>
            <a:r>
              <a:rPr lang="zh-CN" altLang="zh-CN" sz="2800" kern="100" dirty="0">
                <a:latin typeface="Times New Roman"/>
                <a:ea typeface="华文细黑"/>
                <a:cs typeface="Times New Roman"/>
              </a:rPr>
              <a:t>表示的速率为</a:t>
            </a:r>
            <a:r>
              <a:rPr lang="en-US" altLang="zh-CN" sz="2800" kern="100" dirty="0">
                <a:latin typeface="Times New Roman"/>
                <a:ea typeface="华文细黑"/>
              </a:rPr>
              <a:t>________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674632223"/>
              </p:ext>
            </p:extLst>
          </p:nvPr>
        </p:nvGraphicFramePr>
        <p:xfrm>
          <a:off x="3885435" y="1989634"/>
          <a:ext cx="1682750" cy="922338"/>
        </p:xfrm>
        <a:graphic>
          <a:graphicData uri="http://schemas.openxmlformats.org/presentationml/2006/ole">
            <mc:AlternateContent xmlns:mc="http://schemas.openxmlformats.org/markup-compatibility/2006">
              <mc:Choice xmlns:v="urn:schemas-microsoft-com:vml" Requires="v">
                <p:oleObj spid="_x0000_s296996" name="Document" r:id="rId17" imgW="1682581" imgH="922722" progId="Word.Document.8">
                  <p:embed/>
                </p:oleObj>
              </mc:Choice>
              <mc:Fallback>
                <p:oleObj name="Document" r:id="rId17" imgW="1682581" imgH="922722" progId="Word.Document.8">
                  <p:embed/>
                  <p:pic>
                    <p:nvPicPr>
                      <p:cNvPr id="0" name=""/>
                      <p:cNvPicPr/>
                      <p:nvPr/>
                    </p:nvPicPr>
                    <p:blipFill>
                      <a:blip r:embed="rId18"/>
                      <a:stretch>
                        <a:fillRect/>
                      </a:stretch>
                    </p:blipFill>
                    <p:spPr>
                      <a:xfrm>
                        <a:off x="3885435" y="1989634"/>
                        <a:ext cx="1682750" cy="922338"/>
                      </a:xfrm>
                      <a:prstGeom prst="rect">
                        <a:avLst/>
                      </a:prstGeom>
                    </p:spPr>
                  </p:pic>
                </p:oleObj>
              </mc:Fallback>
            </mc:AlternateContent>
          </a:graphicData>
        </a:graphic>
      </p:graphicFrame>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04110877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2840757816"/>
              </p:ext>
            </p:extLst>
          </p:nvPr>
        </p:nvGraphicFramePr>
        <p:xfrm>
          <a:off x="1075971" y="2144103"/>
          <a:ext cx="9420225" cy="2371725"/>
        </p:xfrm>
        <a:graphic>
          <a:graphicData uri="http://schemas.openxmlformats.org/presentationml/2006/ole">
            <mc:AlternateContent xmlns:mc="http://schemas.openxmlformats.org/markup-compatibility/2006">
              <mc:Choice xmlns:v="urn:schemas-microsoft-com:vml" Requires="v">
                <p:oleObj spid="_x0000_s298019" name="文档" r:id="rId3" imgW="9422956" imgH="2380849" progId="Word.Document.12">
                  <p:embed/>
                </p:oleObj>
              </mc:Choice>
              <mc:Fallback>
                <p:oleObj name="文档" r:id="rId3" imgW="9422956" imgH="2380849" progId="Word.Document.12">
                  <p:embed/>
                  <p:pic>
                    <p:nvPicPr>
                      <p:cNvPr id="0" name=""/>
                      <p:cNvPicPr/>
                      <p:nvPr/>
                    </p:nvPicPr>
                    <p:blipFill>
                      <a:blip r:embed="rId4"/>
                      <a:stretch>
                        <a:fillRect/>
                      </a:stretch>
                    </p:blipFill>
                    <p:spPr>
                      <a:xfrm>
                        <a:off x="1075971" y="2144103"/>
                        <a:ext cx="9420225" cy="2371725"/>
                      </a:xfrm>
                      <a:prstGeom prst="rect">
                        <a:avLst/>
                      </a:prstGeom>
                    </p:spPr>
                  </p:pic>
                </p:oleObj>
              </mc:Fallback>
            </mc:AlternateContent>
          </a:graphicData>
        </a:graphic>
      </p:graphicFrame>
      <p:sp>
        <p:nvSpPr>
          <p:cNvPr id="6" name="矩形 5"/>
          <p:cNvSpPr/>
          <p:nvPr/>
        </p:nvSpPr>
        <p:spPr>
          <a:xfrm>
            <a:off x="937051" y="4509914"/>
            <a:ext cx="9910683" cy="1307089"/>
          </a:xfrm>
          <a:prstGeom prst="rect">
            <a:avLst/>
          </a:prstGeom>
        </p:spPr>
        <p:txBody>
          <a:bodyPr>
            <a:spAutoFit/>
          </a:bodyPr>
          <a:lstStyle/>
          <a:p>
            <a:pPr>
              <a:lnSpc>
                <a:spcPct val="150000"/>
              </a:lnSpc>
            </a:pPr>
            <a:r>
              <a:rPr lang="zh-CN" altLang="zh-CN" sz="2800" kern="100" dirty="0">
                <a:latin typeface="Times New Roman"/>
                <a:ea typeface="华文细黑"/>
                <a:cs typeface="Times New Roman"/>
              </a:rPr>
              <a:t>所以有</a:t>
            </a:r>
            <a:r>
              <a:rPr lang="en-US" altLang="zh-CN" sz="2800" kern="100" dirty="0">
                <a:latin typeface="Times New Roman"/>
                <a:ea typeface="华文细黑"/>
              </a:rPr>
              <a:t>3 </a:t>
            </a:r>
            <a:r>
              <a:rPr lang="en-US" altLang="zh-CN" sz="2800" kern="100" dirty="0" err="1">
                <a:latin typeface="Times New Roman"/>
                <a:ea typeface="华文细黑"/>
              </a:rPr>
              <a:t>mol</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en-US" altLang="zh-CN" sz="2800" i="1"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1.2</a:t>
            </a:r>
            <a:r>
              <a:rPr lang="en-US" altLang="zh-CN" sz="2800" kern="100" dirty="0">
                <a:latin typeface="宋体"/>
                <a:ea typeface="华文细黑"/>
                <a:cs typeface="Times New Roman"/>
              </a:rPr>
              <a:t>×</a:t>
            </a:r>
            <a:r>
              <a:rPr lang="en-US" altLang="zh-CN" sz="2800" kern="100" dirty="0">
                <a:latin typeface="Times New Roman"/>
                <a:ea typeface="华文细黑"/>
              </a:rPr>
              <a:t>3 </a:t>
            </a:r>
            <a:r>
              <a:rPr lang="en-US" altLang="zh-CN" sz="2800" kern="100" dirty="0" err="1">
                <a:latin typeface="Times New Roman"/>
                <a:ea typeface="华文细黑"/>
              </a:rPr>
              <a:t>mol</a:t>
            </a:r>
            <a:r>
              <a:rPr lang="zh-CN" altLang="zh-CN" sz="2800" kern="100" dirty="0">
                <a:latin typeface="Times New Roman"/>
                <a:ea typeface="华文细黑"/>
                <a:cs typeface="Times New Roman"/>
              </a:rPr>
              <a:t>，</a:t>
            </a:r>
            <a:r>
              <a:rPr lang="en-US" altLang="zh-CN" sz="2800" i="1"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0.3 </a:t>
            </a:r>
            <a:r>
              <a:rPr lang="en-US" altLang="zh-CN" sz="2800" kern="100" dirty="0" err="1">
                <a:latin typeface="Times New Roman"/>
                <a:ea typeface="华文细黑"/>
              </a:rPr>
              <a:t>mol</a:t>
            </a:r>
            <a:r>
              <a:rPr lang="zh-CN" altLang="zh-CN" sz="2800" kern="100" dirty="0">
                <a:latin typeface="Times New Roman"/>
                <a:ea typeface="华文细黑"/>
                <a:cs typeface="Times New Roman"/>
              </a:rPr>
              <a:t>，则</a:t>
            </a:r>
            <a:r>
              <a:rPr lang="en-US" altLang="zh-CN" sz="2800" i="1" kern="100" dirty="0">
                <a:latin typeface="Book Antiqua"/>
                <a:ea typeface="华文细黑"/>
                <a:cs typeface="Times New Roman"/>
              </a:rPr>
              <a:t>v</a:t>
            </a:r>
            <a:r>
              <a:rPr lang="en-US" altLang="zh-CN" sz="2800" kern="100" dirty="0">
                <a:latin typeface="Times New Roman"/>
                <a:ea typeface="华文细黑"/>
              </a:rPr>
              <a:t>(Y)</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0.3 </a:t>
            </a:r>
            <a:r>
              <a:rPr lang="en-US" altLang="zh-CN" sz="2800" kern="100" dirty="0" err="1">
                <a:latin typeface="Times New Roman"/>
                <a:ea typeface="华文细黑"/>
              </a:rPr>
              <a:t>mol</a:t>
            </a:r>
            <a:r>
              <a:rPr lang="en-US" altLang="zh-CN" sz="2800" kern="100" dirty="0">
                <a:latin typeface="Times New Roman"/>
                <a:ea typeface="华文细黑"/>
              </a:rPr>
              <a:t>/(2 L</a:t>
            </a:r>
            <a:r>
              <a:rPr lang="en-US" altLang="zh-CN" sz="2800" kern="100" dirty="0">
                <a:latin typeface="宋体"/>
                <a:ea typeface="华文细黑"/>
                <a:cs typeface="Times New Roman"/>
              </a:rPr>
              <a:t>×</a:t>
            </a:r>
            <a:r>
              <a:rPr lang="en-US" altLang="zh-CN" sz="2800" kern="100" dirty="0">
                <a:latin typeface="Times New Roman"/>
                <a:ea typeface="华文细黑"/>
              </a:rPr>
              <a:t>5min)</a:t>
            </a:r>
            <a:r>
              <a:rPr lang="zh-CN" altLang="zh-CN" sz="2800" kern="100" dirty="0">
                <a:latin typeface="Times New Roman"/>
                <a:ea typeface="华文细黑"/>
                <a:cs typeface="Times New Roman"/>
              </a:rPr>
              <a:t>＝</a:t>
            </a:r>
            <a:r>
              <a:rPr lang="en-US" altLang="zh-CN" sz="2800" kern="100" dirty="0">
                <a:latin typeface="Times New Roman"/>
                <a:ea typeface="华文细黑"/>
              </a:rPr>
              <a:t>0.03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endParaRPr lang="zh-CN" altLang="en-US" sz="2800" dirty="0"/>
          </a:p>
        </p:txBody>
      </p:sp>
      <p:sp>
        <p:nvSpPr>
          <p:cNvPr id="8" name="矩形 7"/>
          <p:cNvSpPr/>
          <p:nvPr/>
        </p:nvSpPr>
        <p:spPr>
          <a:xfrm>
            <a:off x="901435" y="5930910"/>
            <a:ext cx="2254143"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rPr>
              <a:t>0.03</a:t>
            </a:r>
            <a:r>
              <a:rPr lang="zh-CN" altLang="zh-CN" sz="2800" kern="100" dirty="0">
                <a:solidFill>
                  <a:schemeClr val="accent6">
                    <a:lumMod val="75000"/>
                  </a:schemeClr>
                </a:solidFill>
                <a:latin typeface="Times New Roman"/>
                <a:ea typeface="华文细黑"/>
                <a:cs typeface="Times New Roman"/>
              </a:rPr>
              <a:t>　</a:t>
            </a:r>
            <a:endParaRPr lang="zh-CN" altLang="en-US" sz="2800" dirty="0">
              <a:solidFill>
                <a:schemeClr val="accent6">
                  <a:lumMod val="75000"/>
                </a:schemeClr>
              </a:solidFill>
            </a:endParaRPr>
          </a:p>
        </p:txBody>
      </p:sp>
      <p:sp>
        <p:nvSpPr>
          <p:cNvPr id="20"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6"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7"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8"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 name="矩形 3"/>
          <p:cNvSpPr/>
          <p:nvPr/>
        </p:nvSpPr>
        <p:spPr>
          <a:xfrm>
            <a:off x="910630" y="765006"/>
            <a:ext cx="9967906" cy="1307089"/>
          </a:xfrm>
          <a:prstGeom prst="rect">
            <a:avLst/>
          </a:prstGeom>
        </p:spPr>
        <p:txBody>
          <a:bodyPr>
            <a:spAutoFit/>
          </a:bodyPr>
          <a:lstStyle/>
          <a:p>
            <a:pPr lvl="0">
              <a:lnSpc>
                <a:spcPct val="150000"/>
              </a:lnSpc>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压强之比等于气体的物质的量之比，则依据三段式计算。设反应生成</a:t>
            </a:r>
            <a:r>
              <a:rPr lang="en-US" altLang="zh-CN" sz="2800" kern="100" dirty="0">
                <a:solidFill>
                  <a:prstClr val="black"/>
                </a:solidFill>
                <a:latin typeface="Times New Roman"/>
                <a:ea typeface="华文细黑"/>
              </a:rPr>
              <a:t>Y</a:t>
            </a:r>
            <a:r>
              <a:rPr lang="zh-CN" altLang="zh-CN" sz="2800" kern="100" dirty="0">
                <a:solidFill>
                  <a:prstClr val="black"/>
                </a:solidFill>
                <a:latin typeface="Times New Roman"/>
                <a:ea typeface="华文细黑"/>
                <a:cs typeface="Times New Roman"/>
              </a:rPr>
              <a:t>的物质的量为</a:t>
            </a:r>
            <a:r>
              <a:rPr lang="en-US" altLang="zh-CN" sz="2800" i="1" kern="100" dirty="0">
                <a:solidFill>
                  <a:prstClr val="black"/>
                </a:solidFill>
                <a:latin typeface="Times New Roman"/>
                <a:ea typeface="华文细黑"/>
              </a:rPr>
              <a:t>a</a:t>
            </a:r>
            <a:r>
              <a:rPr lang="zh-CN" altLang="zh-CN" sz="2800" kern="100" dirty="0">
                <a:solidFill>
                  <a:prstClr val="black"/>
                </a:solidFill>
                <a:latin typeface="Times New Roman"/>
                <a:ea typeface="华文细黑"/>
                <a:cs typeface="Times New Roman"/>
              </a:rPr>
              <a:t>。</a:t>
            </a:r>
            <a:endParaRPr lang="zh-CN" altLang="en-US" sz="2800" dirty="0">
              <a:solidFill>
                <a:prstClr val="black"/>
              </a:solidFill>
            </a:endParaRPr>
          </a:p>
        </p:txBody>
      </p:sp>
    </p:spTree>
    <p:extLst>
      <p:ext uri="{BB962C8B-B14F-4D97-AF65-F5344CB8AC3E}">
        <p14:creationId xmlns:p14="http://schemas.microsoft.com/office/powerpoint/2010/main" val="604203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7506" y="837506"/>
            <a:ext cx="10793813" cy="5262979"/>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．若上述题目改成一定温度下的恒压密闭容器，结果又如何？</a:t>
            </a:r>
            <a:endParaRPr lang="zh-CN" altLang="zh-CN" sz="2800" kern="100" dirty="0">
              <a:latin typeface="宋体"/>
              <a:cs typeface="Courier New"/>
            </a:endParaRPr>
          </a:p>
          <a:p>
            <a:pPr>
              <a:lnSpc>
                <a:spcPct val="150000"/>
              </a:lnSpc>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rPr>
              <a:t>(1)</a:t>
            </a:r>
            <a:r>
              <a:rPr lang="en-US" altLang="zh-CN" sz="2800" kern="100" dirty="0">
                <a:solidFill>
                  <a:schemeClr val="accent6">
                    <a:lumMod val="75000"/>
                  </a:schemeClr>
                </a:solidFill>
                <a:latin typeface="宋体"/>
                <a:ea typeface="华文细黑"/>
                <a:cs typeface="Times New Roman"/>
              </a:rPr>
              <a:t>②③④⑦</a:t>
            </a:r>
            <a:r>
              <a:rPr lang="zh-CN" altLang="zh-CN" sz="2800" kern="100" dirty="0">
                <a:solidFill>
                  <a:schemeClr val="accent6">
                    <a:lumMod val="75000"/>
                  </a:schemeClr>
                </a:solidFill>
                <a:latin typeface="Times New Roman"/>
                <a:ea typeface="华文细黑"/>
                <a:cs typeface="Times New Roman"/>
              </a:rPr>
              <a:t>　</a:t>
            </a:r>
            <a:endParaRPr lang="en-US" altLang="zh-CN" sz="2800" kern="100" dirty="0" smtClean="0">
              <a:solidFill>
                <a:schemeClr val="accent6">
                  <a:lumMod val="75000"/>
                </a:schemeClr>
              </a:solidFill>
              <a:latin typeface="Times New Roman"/>
              <a:ea typeface="华文细黑"/>
              <a:cs typeface="Times New Roman"/>
            </a:endParaRPr>
          </a:p>
          <a:p>
            <a:pPr>
              <a:lnSpc>
                <a:spcPct val="150000"/>
              </a:lnSpc>
            </a:pPr>
            <a:r>
              <a:rPr lang="en-US" altLang="zh-CN" sz="2800" kern="100" dirty="0" smtClean="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2)</a:t>
            </a:r>
            <a:r>
              <a:rPr lang="en-US" altLang="zh-CN" sz="2800" kern="100" dirty="0">
                <a:solidFill>
                  <a:schemeClr val="accent6">
                    <a:lumMod val="75000"/>
                  </a:schemeClr>
                </a:solidFill>
                <a:latin typeface="宋体"/>
                <a:ea typeface="华文细黑"/>
                <a:cs typeface="Times New Roman"/>
              </a:rPr>
              <a:t>⑤⑦</a:t>
            </a:r>
            <a:r>
              <a:rPr lang="zh-CN" altLang="zh-CN" sz="2800" kern="100" dirty="0">
                <a:solidFill>
                  <a:schemeClr val="accent6">
                    <a:lumMod val="75000"/>
                  </a:schemeClr>
                </a:solidFill>
                <a:latin typeface="Times New Roman"/>
                <a:ea typeface="华文细黑"/>
                <a:cs typeface="Times New Roman"/>
              </a:rPr>
              <a:t>　</a:t>
            </a:r>
            <a:endParaRPr lang="en-US" altLang="zh-CN" sz="2800" kern="100" dirty="0" smtClean="0">
              <a:solidFill>
                <a:schemeClr val="accent6">
                  <a:lumMod val="75000"/>
                </a:schemeClr>
              </a:solidFill>
              <a:latin typeface="Times New Roman"/>
              <a:ea typeface="华文细黑"/>
              <a:cs typeface="Times New Roman"/>
            </a:endParaRPr>
          </a:p>
          <a:p>
            <a:pPr>
              <a:lnSpc>
                <a:spcPct val="150000"/>
              </a:lnSpc>
            </a:pPr>
            <a:r>
              <a:rPr lang="en-US" altLang="zh-CN" sz="2800" kern="100" dirty="0" smtClean="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3)</a:t>
            </a:r>
            <a:r>
              <a:rPr lang="en-US" altLang="zh-CN" sz="2800" kern="100" dirty="0">
                <a:solidFill>
                  <a:schemeClr val="accent6">
                    <a:lumMod val="75000"/>
                  </a:schemeClr>
                </a:solidFill>
                <a:latin typeface="宋体"/>
                <a:ea typeface="华文细黑"/>
                <a:cs typeface="Times New Roman"/>
              </a:rPr>
              <a:t>②③④⑤⑦</a:t>
            </a:r>
            <a:r>
              <a:rPr lang="zh-CN" altLang="zh-CN" sz="2800" kern="100" dirty="0">
                <a:solidFill>
                  <a:schemeClr val="accent6">
                    <a:lumMod val="75000"/>
                  </a:schemeClr>
                </a:solidFill>
                <a:latin typeface="Times New Roman"/>
                <a:ea typeface="华文细黑"/>
                <a:cs typeface="Times New Roman"/>
              </a:rPr>
              <a:t>　</a:t>
            </a:r>
            <a:endParaRPr lang="en-US" altLang="zh-CN" sz="2800" kern="100" dirty="0" smtClean="0">
              <a:solidFill>
                <a:schemeClr val="accent6">
                  <a:lumMod val="75000"/>
                </a:schemeClr>
              </a:solidFill>
              <a:latin typeface="Times New Roman"/>
              <a:ea typeface="华文细黑"/>
              <a:cs typeface="Times New Roman"/>
            </a:endParaRPr>
          </a:p>
          <a:p>
            <a:pPr>
              <a:lnSpc>
                <a:spcPct val="150000"/>
              </a:lnSpc>
            </a:pPr>
            <a:r>
              <a:rPr lang="en-US" altLang="zh-CN" sz="2800" kern="100" dirty="0" smtClean="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4)</a:t>
            </a:r>
            <a:r>
              <a:rPr lang="en-US" altLang="zh-CN" sz="2800" kern="100" dirty="0">
                <a:solidFill>
                  <a:schemeClr val="accent6">
                    <a:lumMod val="75000"/>
                  </a:schemeClr>
                </a:solidFill>
                <a:latin typeface="宋体"/>
                <a:ea typeface="华文细黑"/>
                <a:cs typeface="Times New Roman"/>
              </a:rPr>
              <a:t>②③④⑦</a:t>
            </a:r>
            <a:r>
              <a:rPr lang="zh-CN" altLang="zh-CN" sz="2800" kern="100" dirty="0">
                <a:solidFill>
                  <a:schemeClr val="accent6">
                    <a:lumMod val="75000"/>
                  </a:schemeClr>
                </a:solidFill>
                <a:latin typeface="Times New Roman"/>
                <a:ea typeface="华文细黑"/>
                <a:cs typeface="Times New Roman"/>
              </a:rPr>
              <a:t>　</a:t>
            </a:r>
            <a:endParaRPr lang="en-US" altLang="zh-CN" sz="2800" kern="100" dirty="0" smtClean="0">
              <a:solidFill>
                <a:schemeClr val="accent6">
                  <a:lumMod val="75000"/>
                </a:schemeClr>
              </a:solidFill>
              <a:latin typeface="Times New Roman"/>
              <a:ea typeface="华文细黑"/>
              <a:cs typeface="Times New Roman"/>
            </a:endParaRPr>
          </a:p>
          <a:p>
            <a:pPr>
              <a:lnSpc>
                <a:spcPct val="150000"/>
              </a:lnSpc>
            </a:pPr>
            <a:r>
              <a:rPr lang="en-US" altLang="zh-CN" sz="2800" kern="100" dirty="0" smtClean="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5)</a:t>
            </a:r>
            <a:r>
              <a:rPr lang="en-US" altLang="zh-CN" sz="2800" kern="100" dirty="0">
                <a:solidFill>
                  <a:schemeClr val="accent6">
                    <a:lumMod val="75000"/>
                  </a:schemeClr>
                </a:solidFill>
                <a:latin typeface="宋体"/>
                <a:ea typeface="华文细黑"/>
                <a:cs typeface="Times New Roman"/>
              </a:rPr>
              <a:t>②④⑦</a:t>
            </a:r>
            <a:r>
              <a:rPr lang="zh-CN" altLang="zh-CN" sz="2800" kern="100" dirty="0">
                <a:solidFill>
                  <a:schemeClr val="accent6">
                    <a:lumMod val="75000"/>
                  </a:schemeClr>
                </a:solidFill>
                <a:latin typeface="Times New Roman"/>
                <a:ea typeface="华文细黑"/>
                <a:cs typeface="Times New Roman"/>
              </a:rPr>
              <a:t>　</a:t>
            </a:r>
            <a:endParaRPr lang="en-US" altLang="zh-CN" sz="2800" kern="100" dirty="0" smtClean="0">
              <a:solidFill>
                <a:schemeClr val="accent6">
                  <a:lumMod val="75000"/>
                </a:schemeClr>
              </a:solidFill>
              <a:latin typeface="Times New Roman"/>
              <a:ea typeface="华文细黑"/>
              <a:cs typeface="Times New Roman"/>
            </a:endParaRPr>
          </a:p>
          <a:p>
            <a:pPr>
              <a:lnSpc>
                <a:spcPct val="150000"/>
              </a:lnSpc>
            </a:pPr>
            <a:r>
              <a:rPr lang="en-US" altLang="zh-CN" sz="2800" kern="100" dirty="0" smtClean="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6)</a:t>
            </a:r>
            <a:r>
              <a:rPr lang="en-US" altLang="zh-CN" sz="2800" kern="100" dirty="0">
                <a:solidFill>
                  <a:schemeClr val="accent6">
                    <a:lumMod val="75000"/>
                  </a:schemeClr>
                </a:solidFill>
                <a:latin typeface="宋体"/>
                <a:ea typeface="华文细黑"/>
                <a:cs typeface="Times New Roman"/>
              </a:rPr>
              <a:t>②③</a:t>
            </a:r>
            <a:r>
              <a:rPr lang="zh-CN" altLang="zh-CN" sz="2800" kern="100" dirty="0">
                <a:solidFill>
                  <a:schemeClr val="accent6">
                    <a:lumMod val="75000"/>
                  </a:schemeClr>
                </a:solidFill>
                <a:latin typeface="Times New Roman"/>
                <a:ea typeface="华文细黑"/>
                <a:cs typeface="Times New Roman"/>
              </a:rPr>
              <a:t>　</a:t>
            </a:r>
            <a:endParaRPr lang="en-US" altLang="zh-CN" sz="2800" kern="100" dirty="0" smtClean="0">
              <a:solidFill>
                <a:schemeClr val="accent6">
                  <a:lumMod val="75000"/>
                </a:schemeClr>
              </a:solidFill>
              <a:latin typeface="Times New Roman"/>
              <a:ea typeface="华文细黑"/>
              <a:cs typeface="Times New Roman"/>
            </a:endParaRPr>
          </a:p>
          <a:p>
            <a:pPr>
              <a:lnSpc>
                <a:spcPct val="150000"/>
              </a:lnSpc>
            </a:pPr>
            <a:r>
              <a:rPr lang="en-US" altLang="zh-CN" sz="2800" kern="100" dirty="0" smtClean="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7)</a:t>
            </a:r>
            <a:r>
              <a:rPr lang="en-US" altLang="zh-CN" sz="2800" kern="100" dirty="0">
                <a:solidFill>
                  <a:schemeClr val="accent6">
                    <a:lumMod val="75000"/>
                  </a:schemeClr>
                </a:solidFill>
                <a:latin typeface="宋体"/>
                <a:ea typeface="华文细黑"/>
                <a:cs typeface="Times New Roman"/>
              </a:rPr>
              <a:t>②④⑦</a:t>
            </a:r>
            <a:endParaRPr lang="zh-CN" altLang="en-US" sz="2800" dirty="0">
              <a:solidFill>
                <a:schemeClr val="accent6">
                  <a:lumMod val="75000"/>
                </a:schemeClr>
              </a:solidFill>
            </a:endParaRPr>
          </a:p>
        </p:txBody>
      </p:sp>
      <p:sp>
        <p:nvSpPr>
          <p:cNvPr id="3" name="Rectangle 21">
            <a:hlinkClick r:id="rId2" action="ppaction://hlinksldjump"/>
          </p:cNvPr>
          <p:cNvSpPr>
            <a:spLocks noChangeArrowheads="1"/>
          </p:cNvSpPr>
          <p:nvPr/>
        </p:nvSpPr>
        <p:spPr bwMode="auto">
          <a:xfrm>
            <a:off x="991163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41380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89184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134573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7156294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linds(horizontal)">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blinds(horizontal)">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blinds(horizontal)">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blinds(horizontal)">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blinds(horizontal)">
                                      <p:cBhvr>
                                        <p:cTn id="32" dur="500"/>
                                        <p:tgtEl>
                                          <p:spTgt spid="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blinds(horizontal)">
                                      <p:cBhvr>
                                        <p:cTn id="37" dur="500"/>
                                        <p:tgtEl>
                                          <p:spTgt spid="8">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8">
                                            <p:txEl>
                                              <p:pRg st="1" end="1"/>
                                            </p:txEl>
                                          </p:spTgt>
                                        </p:tgtEl>
                                      </p:cBhvr>
                                    </p:animEffect>
                                    <p:set>
                                      <p:cBhvr>
                                        <p:cTn id="42" dur="1" fill="hold">
                                          <p:stCondLst>
                                            <p:cond delay="499"/>
                                          </p:stCondLst>
                                        </p:cTn>
                                        <p:tgtEl>
                                          <p:spTgt spid="8">
                                            <p:txEl>
                                              <p:pRg st="1" end="1"/>
                                            </p:txEl>
                                          </p:spTgt>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8">
                                            <p:txEl>
                                              <p:pRg st="2" end="2"/>
                                            </p:txEl>
                                          </p:spTgt>
                                        </p:tgtEl>
                                      </p:cBhvr>
                                    </p:animEffect>
                                    <p:set>
                                      <p:cBhvr>
                                        <p:cTn id="45" dur="1" fill="hold">
                                          <p:stCondLst>
                                            <p:cond delay="499"/>
                                          </p:stCondLst>
                                        </p:cTn>
                                        <p:tgtEl>
                                          <p:spTgt spid="8">
                                            <p:txEl>
                                              <p:pRg st="2" end="2"/>
                                            </p:txEl>
                                          </p:spTgt>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8">
                                            <p:txEl>
                                              <p:pRg st="3" end="3"/>
                                            </p:txEl>
                                          </p:spTgt>
                                        </p:tgtEl>
                                      </p:cBhvr>
                                    </p:animEffect>
                                    <p:set>
                                      <p:cBhvr>
                                        <p:cTn id="48" dur="1" fill="hold">
                                          <p:stCondLst>
                                            <p:cond delay="499"/>
                                          </p:stCondLst>
                                        </p:cTn>
                                        <p:tgtEl>
                                          <p:spTgt spid="8">
                                            <p:txEl>
                                              <p:pRg st="3" end="3"/>
                                            </p:txEl>
                                          </p:spTgt>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8">
                                            <p:txEl>
                                              <p:pRg st="4" end="4"/>
                                            </p:txEl>
                                          </p:spTgt>
                                        </p:tgtEl>
                                      </p:cBhvr>
                                    </p:animEffect>
                                    <p:set>
                                      <p:cBhvr>
                                        <p:cTn id="51" dur="1" fill="hold">
                                          <p:stCondLst>
                                            <p:cond delay="499"/>
                                          </p:stCondLst>
                                        </p:cTn>
                                        <p:tgtEl>
                                          <p:spTgt spid="8">
                                            <p:txEl>
                                              <p:pRg st="4" end="4"/>
                                            </p:txEl>
                                          </p:spTgt>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8">
                                            <p:txEl>
                                              <p:pRg st="5" end="5"/>
                                            </p:txEl>
                                          </p:spTgt>
                                        </p:tgtEl>
                                      </p:cBhvr>
                                    </p:animEffect>
                                    <p:set>
                                      <p:cBhvr>
                                        <p:cTn id="54" dur="1" fill="hold">
                                          <p:stCondLst>
                                            <p:cond delay="499"/>
                                          </p:stCondLst>
                                        </p:cTn>
                                        <p:tgtEl>
                                          <p:spTgt spid="8">
                                            <p:txEl>
                                              <p:pRg st="5" end="5"/>
                                            </p:txEl>
                                          </p:spTgt>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8">
                                            <p:txEl>
                                              <p:pRg st="6" end="6"/>
                                            </p:txEl>
                                          </p:spTgt>
                                        </p:tgtEl>
                                      </p:cBhvr>
                                    </p:animEffect>
                                    <p:set>
                                      <p:cBhvr>
                                        <p:cTn id="57" dur="1" fill="hold">
                                          <p:stCondLst>
                                            <p:cond delay="499"/>
                                          </p:stCondLst>
                                        </p:cTn>
                                        <p:tgtEl>
                                          <p:spTgt spid="8">
                                            <p:txEl>
                                              <p:pRg st="6" end="6"/>
                                            </p:txEl>
                                          </p:spTgt>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8">
                                            <p:txEl>
                                              <p:pRg st="7" end="7"/>
                                            </p:txEl>
                                          </p:spTgt>
                                        </p:tgtEl>
                                      </p:cBhvr>
                                    </p:animEffect>
                                    <p:set>
                                      <p:cBhvr>
                                        <p:cTn id="60" dur="1" fill="hold">
                                          <p:stCondLst>
                                            <p:cond delay="499"/>
                                          </p:stCondLst>
                                        </p:cTn>
                                        <p:tgtEl>
                                          <p:spTgt spid="8">
                                            <p:txEl>
                                              <p:pRg st="7" end="7"/>
                                            </p:txEl>
                                          </p:spTgt>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89028" y="981522"/>
            <a:ext cx="11010769" cy="3335651"/>
          </a:xfrm>
          <a:prstGeom prst="rect">
            <a:avLst/>
          </a:prstGeom>
        </p:spPr>
        <p:txBody>
          <a:bodyPr>
            <a:spAutoFit/>
          </a:bodyPr>
          <a:lstStyle/>
          <a:p>
            <a:pPr>
              <a:lnSpc>
                <a:spcPct val="15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若上述反应在甲、乙、丙、丁四个同样的密闭容器中进行，在同一段时间内测得容器内的反应速率分别为甲：</a:t>
            </a:r>
            <a:r>
              <a:rPr lang="en-US" altLang="zh-CN" sz="2800" i="1" kern="100" dirty="0">
                <a:latin typeface="Book Antiqua"/>
                <a:ea typeface="华文细黑"/>
                <a:cs typeface="Times New Roman"/>
              </a:rPr>
              <a:t>v</a:t>
            </a:r>
            <a:r>
              <a:rPr lang="en-US" altLang="zh-CN" sz="2800" kern="100" dirty="0">
                <a:latin typeface="Times New Roman"/>
                <a:ea typeface="华文细黑"/>
              </a:rPr>
              <a:t>(X)</a:t>
            </a:r>
            <a:r>
              <a:rPr lang="zh-CN" altLang="zh-CN" sz="2800" kern="100" dirty="0">
                <a:latin typeface="Times New Roman"/>
                <a:ea typeface="华文细黑"/>
                <a:cs typeface="Times New Roman"/>
              </a:rPr>
              <a:t>＝</a:t>
            </a:r>
            <a:r>
              <a:rPr lang="en-US" altLang="zh-CN" sz="2800" kern="100" dirty="0">
                <a:latin typeface="Times New Roman"/>
                <a:ea typeface="华文细黑"/>
              </a:rPr>
              <a:t>3.5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；乙：</a:t>
            </a:r>
            <a:r>
              <a:rPr lang="en-US" altLang="zh-CN" sz="2800" i="1" kern="100" dirty="0">
                <a:latin typeface="Book Antiqua"/>
                <a:ea typeface="华文细黑"/>
                <a:cs typeface="Times New Roman"/>
              </a:rPr>
              <a:t>v</a:t>
            </a:r>
            <a:r>
              <a:rPr lang="en-US" altLang="zh-CN" sz="2800" kern="100" dirty="0">
                <a:latin typeface="Times New Roman"/>
                <a:ea typeface="华文细黑"/>
              </a:rPr>
              <a:t>(Y)</a:t>
            </a:r>
            <a:r>
              <a:rPr lang="zh-CN" altLang="zh-CN" sz="2800" kern="100" dirty="0">
                <a:latin typeface="Times New Roman"/>
                <a:ea typeface="华文细黑"/>
                <a:cs typeface="Times New Roman"/>
              </a:rPr>
              <a:t>＝</a:t>
            </a:r>
            <a:r>
              <a:rPr lang="en-US" altLang="zh-CN" sz="2800" kern="100" dirty="0">
                <a:latin typeface="Times New Roman"/>
                <a:ea typeface="华文细黑"/>
              </a:rPr>
              <a:t>2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；丙：</a:t>
            </a:r>
            <a:r>
              <a:rPr lang="en-US" altLang="zh-CN" sz="2800" i="1" kern="100" dirty="0">
                <a:latin typeface="Book Antiqua"/>
                <a:ea typeface="华文细黑"/>
                <a:cs typeface="Times New Roman"/>
              </a:rPr>
              <a:t>v</a:t>
            </a:r>
            <a:r>
              <a:rPr lang="en-US" altLang="zh-CN" sz="2800" kern="100" dirty="0">
                <a:latin typeface="Times New Roman"/>
                <a:ea typeface="华文细黑"/>
              </a:rPr>
              <a:t>(Z)</a:t>
            </a:r>
            <a:r>
              <a:rPr lang="zh-CN" altLang="zh-CN" sz="2800" kern="100" dirty="0">
                <a:latin typeface="Times New Roman"/>
                <a:ea typeface="华文细黑"/>
                <a:cs typeface="Times New Roman"/>
              </a:rPr>
              <a:t>＝</a:t>
            </a:r>
            <a:r>
              <a:rPr lang="en-US" altLang="zh-CN" sz="2800" kern="100" dirty="0">
                <a:latin typeface="Times New Roman"/>
                <a:ea typeface="华文细黑"/>
              </a:rPr>
              <a:t>4.5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；丁：</a:t>
            </a:r>
            <a:r>
              <a:rPr lang="en-US" altLang="zh-CN" sz="2800" i="1" kern="100" dirty="0">
                <a:latin typeface="Book Antiqua"/>
                <a:ea typeface="华文细黑"/>
                <a:cs typeface="Times New Roman"/>
              </a:rPr>
              <a:t>v</a:t>
            </a:r>
            <a:r>
              <a:rPr lang="en-US" altLang="zh-CN" sz="2800" kern="100" dirty="0">
                <a:latin typeface="Times New Roman"/>
                <a:ea typeface="华文细黑"/>
              </a:rPr>
              <a:t>(X)</a:t>
            </a:r>
            <a:r>
              <a:rPr lang="zh-CN" altLang="zh-CN" sz="2800" kern="100" dirty="0">
                <a:latin typeface="Times New Roman"/>
                <a:ea typeface="华文细黑"/>
                <a:cs typeface="Times New Roman"/>
              </a:rPr>
              <a:t>＝</a:t>
            </a:r>
            <a:r>
              <a:rPr lang="en-US" altLang="zh-CN" sz="2800" kern="100" dirty="0">
                <a:latin typeface="Times New Roman"/>
                <a:ea typeface="华文细黑"/>
              </a:rPr>
              <a:t>0.075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·s</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。若其他条件相同，温度不同，则温度由高到低的顺序是</a:t>
            </a:r>
            <a:r>
              <a:rPr lang="en-US" altLang="zh-CN" sz="2800" kern="100" dirty="0">
                <a:latin typeface="Times New Roman"/>
                <a:ea typeface="华文细黑"/>
              </a:rPr>
              <a:t>(</a:t>
            </a:r>
            <a:r>
              <a:rPr lang="zh-CN" altLang="zh-CN" sz="2800" kern="100" dirty="0">
                <a:latin typeface="Times New Roman"/>
                <a:ea typeface="华文细黑"/>
                <a:cs typeface="Times New Roman"/>
              </a:rPr>
              <a:t>填序号</a:t>
            </a:r>
            <a:r>
              <a:rPr lang="en-US" altLang="zh-CN" sz="2800" kern="100" dirty="0">
                <a:latin typeface="Times New Roman"/>
                <a:ea typeface="华文细黑"/>
              </a:rPr>
              <a:t>)________</a:t>
            </a:r>
            <a:r>
              <a:rPr lang="zh-CN" altLang="zh-CN" sz="2800" kern="100" dirty="0">
                <a:latin typeface="Times New Roman"/>
                <a:ea typeface="华文细黑"/>
                <a:cs typeface="Times New Roman"/>
              </a:rPr>
              <a:t>。</a:t>
            </a:r>
            <a:endParaRPr lang="zh-CN" altLang="en-US" sz="2800" dirty="0"/>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p:cNvSpPr/>
          <p:nvPr/>
        </p:nvSpPr>
        <p:spPr>
          <a:xfrm>
            <a:off x="697506" y="1331684"/>
            <a:ext cx="10793813" cy="3970318"/>
          </a:xfrm>
          <a:prstGeom prst="rect">
            <a:avLst/>
          </a:prstGeom>
        </p:spPr>
        <p:txBody>
          <a:bodyPr>
            <a:spAutoFit/>
          </a:bodyPr>
          <a:lstStyle/>
          <a:p>
            <a:pPr>
              <a:lnSpc>
                <a:spcPct val="150000"/>
              </a:lnSpc>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将各个数据转化为用同一种物质来表示的反应速率，且单位一致，如用</a:t>
            </a:r>
            <a:r>
              <a:rPr lang="en-US" altLang="zh-CN" sz="2800" kern="100" dirty="0">
                <a:latin typeface="Times New Roman"/>
                <a:ea typeface="华文细黑"/>
              </a:rPr>
              <a:t>X</a:t>
            </a:r>
            <a:r>
              <a:rPr lang="zh-CN" altLang="zh-CN" sz="2800" kern="100" dirty="0">
                <a:latin typeface="Times New Roman"/>
                <a:ea typeface="华文细黑"/>
                <a:cs typeface="Times New Roman"/>
              </a:rPr>
              <a:t>来表示，则当</a:t>
            </a:r>
            <a:r>
              <a:rPr lang="en-US" altLang="zh-CN" sz="2800" i="1" kern="100" dirty="0">
                <a:latin typeface="Book Antiqua"/>
                <a:ea typeface="华文细黑"/>
                <a:cs typeface="Times New Roman"/>
              </a:rPr>
              <a:t>v</a:t>
            </a:r>
            <a:r>
              <a:rPr lang="en-US" altLang="zh-CN" sz="2800" kern="100" dirty="0">
                <a:latin typeface="Times New Roman"/>
                <a:ea typeface="华文细黑"/>
              </a:rPr>
              <a:t>(Y)</a:t>
            </a:r>
            <a:r>
              <a:rPr lang="zh-CN" altLang="zh-CN" sz="2800" kern="100" dirty="0">
                <a:latin typeface="Times New Roman"/>
                <a:ea typeface="华文细黑"/>
                <a:cs typeface="Times New Roman"/>
              </a:rPr>
              <a:t>＝</a:t>
            </a:r>
            <a:r>
              <a:rPr lang="en-US" altLang="zh-CN" sz="2800" kern="100" dirty="0">
                <a:latin typeface="Times New Roman"/>
                <a:ea typeface="华文细黑"/>
              </a:rPr>
              <a:t>2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时，</a:t>
            </a:r>
            <a:r>
              <a:rPr lang="en-US" altLang="zh-CN" sz="2800" i="1" kern="100" dirty="0">
                <a:latin typeface="Book Antiqua"/>
                <a:ea typeface="华文细黑"/>
                <a:cs typeface="Times New Roman"/>
              </a:rPr>
              <a:t>v</a:t>
            </a:r>
            <a:r>
              <a:rPr lang="en-US" altLang="zh-CN" sz="2800" kern="100" dirty="0">
                <a:latin typeface="Times New Roman"/>
                <a:ea typeface="华文细黑"/>
              </a:rPr>
              <a:t>(X)</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4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；当</a:t>
            </a:r>
            <a:r>
              <a:rPr lang="en-US" altLang="zh-CN" sz="2800" i="1" kern="100" dirty="0">
                <a:latin typeface="Book Antiqua"/>
                <a:ea typeface="华文细黑"/>
                <a:cs typeface="Times New Roman"/>
              </a:rPr>
              <a:t>v</a:t>
            </a:r>
            <a:r>
              <a:rPr lang="en-US" altLang="zh-CN" sz="2800" kern="100" dirty="0">
                <a:latin typeface="Times New Roman"/>
                <a:ea typeface="华文细黑"/>
              </a:rPr>
              <a:t>(Z)</a:t>
            </a:r>
            <a:r>
              <a:rPr lang="zh-CN" altLang="zh-CN" sz="2800" kern="100" dirty="0">
                <a:latin typeface="Times New Roman"/>
                <a:ea typeface="华文细黑"/>
                <a:cs typeface="Times New Roman"/>
              </a:rPr>
              <a:t>＝</a:t>
            </a:r>
            <a:r>
              <a:rPr lang="en-US" altLang="zh-CN" sz="2800" kern="100" dirty="0">
                <a:latin typeface="Times New Roman"/>
                <a:ea typeface="华文细黑"/>
              </a:rPr>
              <a:t>4.5 </a:t>
            </a:r>
            <a:r>
              <a:rPr lang="en-US" altLang="zh-CN" sz="2800" kern="100" dirty="0" err="1">
                <a:latin typeface="Times New Roman"/>
                <a:ea typeface="华文细黑"/>
              </a:rPr>
              <a:t>mol</a:t>
            </a:r>
            <a:r>
              <a:rPr lang="en-US" altLang="zh-CN" sz="2800" kern="100" dirty="0">
                <a:latin typeface="Times New Roman"/>
                <a:ea typeface="华文细黑"/>
              </a:rPr>
              <a:t> ·L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 </a:t>
            </a:r>
            <a:r>
              <a:rPr lang="zh-CN" altLang="zh-CN" sz="2800" kern="100" dirty="0">
                <a:latin typeface="Times New Roman"/>
                <a:ea typeface="华文细黑"/>
                <a:cs typeface="Times New Roman"/>
              </a:rPr>
              <a:t>时，</a:t>
            </a:r>
            <a:r>
              <a:rPr lang="en-US" altLang="zh-CN" sz="2800" i="1" kern="100" dirty="0">
                <a:latin typeface="Book Antiqua"/>
                <a:ea typeface="华文细黑"/>
                <a:cs typeface="Times New Roman"/>
              </a:rPr>
              <a:t>v</a:t>
            </a:r>
            <a:r>
              <a:rPr lang="en-US" altLang="zh-CN" sz="2800" kern="100" dirty="0">
                <a:latin typeface="Times New Roman"/>
                <a:ea typeface="华文细黑"/>
              </a:rPr>
              <a:t>(X)</a:t>
            </a:r>
            <a:r>
              <a:rPr lang="zh-CN" altLang="zh-CN" sz="2800" kern="100" dirty="0">
                <a:latin typeface="Times New Roman"/>
                <a:ea typeface="华文细黑"/>
                <a:cs typeface="Times New Roman"/>
              </a:rPr>
              <a:t>＝</a:t>
            </a:r>
            <a:r>
              <a:rPr lang="en-US" altLang="zh-CN" sz="2800" kern="100" dirty="0">
                <a:latin typeface="Times New Roman"/>
                <a:ea typeface="华文细黑"/>
              </a:rPr>
              <a:t>3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；丁对应的</a:t>
            </a:r>
            <a:r>
              <a:rPr lang="en-US" altLang="zh-CN" sz="2800" i="1" kern="100" dirty="0">
                <a:latin typeface="Book Antiqua"/>
                <a:ea typeface="华文细黑"/>
                <a:cs typeface="Times New Roman"/>
              </a:rPr>
              <a:t>v</a:t>
            </a:r>
            <a:r>
              <a:rPr lang="en-US" altLang="zh-CN" sz="2800" kern="100" dirty="0">
                <a:latin typeface="Times New Roman"/>
                <a:ea typeface="华文细黑"/>
              </a:rPr>
              <a:t>(X)</a:t>
            </a:r>
            <a:r>
              <a:rPr lang="zh-CN" altLang="zh-CN" sz="2800" kern="100" dirty="0">
                <a:latin typeface="Times New Roman"/>
                <a:ea typeface="华文细黑"/>
                <a:cs typeface="Times New Roman"/>
              </a:rPr>
              <a:t>＝</a:t>
            </a:r>
            <a:r>
              <a:rPr lang="en-US" altLang="zh-CN" sz="2800" kern="100" dirty="0">
                <a:latin typeface="Times New Roman"/>
                <a:ea typeface="华文细黑"/>
              </a:rPr>
              <a:t>0.075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·s</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宋体"/>
                <a:ea typeface="华文细黑"/>
                <a:cs typeface="Times New Roman"/>
              </a:rPr>
              <a:t>×</a:t>
            </a:r>
            <a:r>
              <a:rPr lang="en-US" altLang="zh-CN" sz="2800" kern="100" dirty="0">
                <a:latin typeface="Times New Roman"/>
                <a:ea typeface="华文细黑"/>
              </a:rPr>
              <a:t>60 </a:t>
            </a:r>
            <a:r>
              <a:rPr lang="en-US" altLang="zh-CN" sz="2800" kern="100" dirty="0" err="1">
                <a:latin typeface="Times New Roman"/>
                <a:ea typeface="华文细黑"/>
              </a:rPr>
              <a:t>s·min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4.5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·min</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，则可以看出温度的高低顺序为丁＞乙＞甲＞丙</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答案　</a:t>
            </a:r>
            <a:r>
              <a:rPr lang="zh-CN" altLang="zh-CN" sz="2800" kern="100" dirty="0">
                <a:solidFill>
                  <a:schemeClr val="accent6">
                    <a:lumMod val="75000"/>
                  </a:schemeClr>
                </a:solidFill>
                <a:latin typeface="Times New Roman"/>
                <a:ea typeface="华文细黑"/>
                <a:cs typeface="Times New Roman"/>
              </a:rPr>
              <a:t>丁＞乙＞甲＞丙　</a:t>
            </a:r>
            <a:endParaRPr lang="zh-CN" altLang="en-US" sz="2800" dirty="0">
              <a:solidFill>
                <a:schemeClr val="accent6">
                  <a:lumMod val="75000"/>
                </a:schemeClr>
              </a:solidFill>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231632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75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linds(horizontal)">
                                      <p:cBhvr>
                                        <p:cTn id="10" dur="750"/>
                                        <p:tgtEl>
                                          <p:spTgt spid="6">
                                            <p:txEl>
                                              <p:pRg st="1" end="1"/>
                                            </p:txEl>
                                          </p:spTgt>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blinds(horizontal)">
                                      <p:cBhvr>
                                        <p:cTn id="14" dur="7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7506" y="909514"/>
            <a:ext cx="10793813" cy="3970318"/>
          </a:xfrm>
          <a:prstGeom prst="rect">
            <a:avLst/>
          </a:prstGeom>
        </p:spPr>
        <p:txBody>
          <a:bodyPr>
            <a:spAutoFit/>
          </a:bodyPr>
          <a:lstStyle/>
          <a:p>
            <a:pPr>
              <a:lnSpc>
                <a:spcPct val="150000"/>
              </a:lnSpc>
            </a:pPr>
            <a:r>
              <a:rPr lang="en-US" altLang="zh-CN" sz="2800" kern="100" dirty="0">
                <a:latin typeface="Times New Roman"/>
                <a:ea typeface="华文细黑"/>
              </a:rPr>
              <a:t>(3)</a:t>
            </a:r>
            <a:r>
              <a:rPr lang="zh-CN" altLang="zh-CN" sz="2800" kern="100" dirty="0">
                <a:latin typeface="Times New Roman"/>
                <a:ea typeface="华文细黑"/>
                <a:cs typeface="Times New Roman"/>
              </a:rPr>
              <a:t>若向达到</a:t>
            </a:r>
            <a:r>
              <a:rPr lang="en-US" altLang="zh-CN" sz="2800" kern="100" dirty="0">
                <a:latin typeface="Times New Roman"/>
                <a:ea typeface="华文细黑"/>
              </a:rPr>
              <a:t>(1)</a:t>
            </a:r>
            <a:r>
              <a:rPr lang="zh-CN" altLang="zh-CN" sz="2800" kern="100" dirty="0">
                <a:latin typeface="Times New Roman"/>
                <a:ea typeface="华文细黑"/>
                <a:cs typeface="Times New Roman"/>
              </a:rPr>
              <a:t>的平衡体系中充入氦气，则平衡</a:t>
            </a:r>
            <a:r>
              <a:rPr lang="en-US" altLang="zh-CN" sz="2800" kern="100" dirty="0">
                <a:latin typeface="Times New Roman"/>
                <a:ea typeface="华文细黑"/>
              </a:rPr>
              <a:t>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向左</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向右</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a:t>
            </a:r>
            <a:r>
              <a:rPr lang="en-US" altLang="zh-CN" sz="2800" kern="100" dirty="0">
                <a:latin typeface="宋体"/>
                <a:ea typeface="华文细黑"/>
                <a:cs typeface="Times New Roman"/>
              </a:rPr>
              <a:t>”</a:t>
            </a:r>
            <a:r>
              <a:rPr lang="en-US" altLang="zh-CN" sz="2800" kern="100" dirty="0">
                <a:latin typeface="Times New Roman"/>
                <a:ea typeface="华文细黑"/>
              </a:rPr>
              <a:t>)</a:t>
            </a:r>
            <a:r>
              <a:rPr lang="zh-CN" altLang="zh-CN" sz="2800" kern="100" dirty="0">
                <a:latin typeface="Times New Roman"/>
                <a:ea typeface="华文细黑"/>
                <a:cs typeface="Times New Roman"/>
              </a:rPr>
              <a:t>移动；若从达到</a:t>
            </a:r>
            <a:r>
              <a:rPr lang="en-US" altLang="zh-CN" sz="2800" kern="100" dirty="0">
                <a:latin typeface="Times New Roman"/>
                <a:ea typeface="华文细黑"/>
              </a:rPr>
              <a:t>(1)</a:t>
            </a:r>
            <a:r>
              <a:rPr lang="zh-CN" altLang="zh-CN" sz="2800" kern="100" dirty="0">
                <a:latin typeface="Times New Roman"/>
                <a:ea typeface="华文细黑"/>
                <a:cs typeface="Times New Roman"/>
              </a:rPr>
              <a:t>的平衡体系中移走部分</a:t>
            </a:r>
            <a:r>
              <a:rPr lang="en-US" altLang="zh-CN" sz="2800" kern="100" dirty="0">
                <a:latin typeface="Times New Roman"/>
                <a:ea typeface="华文细黑"/>
              </a:rPr>
              <a:t>Y</a:t>
            </a:r>
            <a:r>
              <a:rPr lang="zh-CN" altLang="zh-CN" sz="2800" kern="100" dirty="0">
                <a:latin typeface="Times New Roman"/>
                <a:ea typeface="华文细黑"/>
                <a:cs typeface="Times New Roman"/>
              </a:rPr>
              <a:t>气体，则平衡</a:t>
            </a:r>
            <a:r>
              <a:rPr lang="en-US" altLang="zh-CN" sz="2800" kern="100" dirty="0">
                <a:latin typeface="Times New Roman"/>
                <a:ea typeface="华文细黑"/>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向左</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向右</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a:t>
            </a:r>
            <a:r>
              <a:rPr lang="en-US" altLang="zh-CN" sz="2800" kern="100" dirty="0">
                <a:latin typeface="宋体"/>
                <a:ea typeface="华文细黑"/>
                <a:cs typeface="Times New Roman"/>
              </a:rPr>
              <a:t>”</a:t>
            </a:r>
            <a:r>
              <a:rPr lang="en-US" altLang="zh-CN" sz="2800" kern="100" dirty="0">
                <a:latin typeface="Times New Roman"/>
                <a:ea typeface="华文细黑"/>
              </a:rPr>
              <a:t>)</a:t>
            </a:r>
            <a:r>
              <a:rPr lang="zh-CN" altLang="zh-CN" sz="2800" kern="100" dirty="0">
                <a:latin typeface="Times New Roman"/>
                <a:ea typeface="华文细黑"/>
                <a:cs typeface="Times New Roman"/>
              </a:rPr>
              <a:t>移动</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等温等容条件下通入一种惰性气体，反应体系中的各组分的浓度没有改变，平衡不移动；若移走部分</a:t>
            </a:r>
            <a:r>
              <a:rPr lang="en-US" altLang="zh-CN" sz="2800" kern="100" dirty="0">
                <a:latin typeface="Times New Roman"/>
                <a:ea typeface="华文细黑"/>
              </a:rPr>
              <a:t>Y</a:t>
            </a:r>
            <a:r>
              <a:rPr lang="zh-CN" altLang="zh-CN" sz="2800" kern="100" dirty="0">
                <a:latin typeface="Times New Roman"/>
                <a:ea typeface="华文细黑"/>
                <a:cs typeface="Times New Roman"/>
              </a:rPr>
              <a:t>气体，则压强减小，平衡向气体的物质的量增大的方向移动</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3" name="矩形 2"/>
          <p:cNvSpPr/>
          <p:nvPr/>
        </p:nvSpPr>
        <p:spPr>
          <a:xfrm>
            <a:off x="8144723" y="1034366"/>
            <a:ext cx="902811"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Times New Roman"/>
              </a:rPr>
              <a:t>不　</a:t>
            </a:r>
            <a:endParaRPr lang="zh-CN" altLang="en-US" sz="2800" dirty="0">
              <a:solidFill>
                <a:schemeClr val="accent6">
                  <a:lumMod val="75000"/>
                </a:schemeClr>
              </a:solidFill>
            </a:endParaRPr>
          </a:p>
        </p:txBody>
      </p:sp>
      <p:sp>
        <p:nvSpPr>
          <p:cNvPr id="5" name="矩形 4"/>
          <p:cNvSpPr/>
          <p:nvPr/>
        </p:nvSpPr>
        <p:spPr>
          <a:xfrm>
            <a:off x="2134766" y="2277666"/>
            <a:ext cx="902811" cy="523220"/>
          </a:xfrm>
          <a:prstGeom prst="rect">
            <a:avLst/>
          </a:prstGeom>
        </p:spPr>
        <p:txBody>
          <a:bodyPr wrap="none">
            <a:spAutoFit/>
          </a:bodyPr>
          <a:lstStyle/>
          <a:p>
            <a:pPr lvl="0"/>
            <a:r>
              <a:rPr lang="zh-CN" altLang="zh-CN" sz="2800" kern="100" dirty="0">
                <a:solidFill>
                  <a:srgbClr val="F79646">
                    <a:lumMod val="75000"/>
                  </a:srgbClr>
                </a:solidFill>
                <a:latin typeface="Times New Roman"/>
                <a:ea typeface="华文细黑"/>
                <a:cs typeface="Times New Roman"/>
              </a:rPr>
              <a:t>向右</a:t>
            </a:r>
            <a:endParaRPr lang="zh-CN" altLang="en-US" sz="2800" dirty="0">
              <a:solidFill>
                <a:srgbClr val="F79646">
                  <a:lumMod val="75000"/>
                </a:srgbClr>
              </a:solidFill>
            </a:endParaRPr>
          </a:p>
        </p:txBody>
      </p:sp>
      <p:sp>
        <p:nvSpPr>
          <p:cNvPr id="20"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8"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9"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0"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1"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2"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3"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328529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xEl>
                                              <p:pRg st="1" end="1"/>
                                            </p:txEl>
                                          </p:spTgt>
                                        </p:tgtEl>
                                      </p:cBhvr>
                                    </p:animEffect>
                                    <p:set>
                                      <p:cBhvr>
                                        <p:cTn id="20" dur="1" fill="hold">
                                          <p:stCondLst>
                                            <p:cond delay="499"/>
                                          </p:stCondLst>
                                        </p:cTn>
                                        <p:tgtEl>
                                          <p:spTgt spid="6">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5"/>
                  </p:tgtEl>
                </p:cond>
              </p:nextCondLst>
            </p:seq>
          </p:childTnLst>
        </p:cTn>
      </p:par>
    </p:tnLst>
    <p:bldLst>
      <p:bldP spid="3" grpId="0"/>
      <p:bldP spid="3" grpId="1"/>
      <p:bldP spid="5" grpId="0"/>
      <p:bldP spid="5" grpId="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01993" y="824806"/>
            <a:ext cx="10793813" cy="4616648"/>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若在相同条件下向达到</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所述的平衡体系中再充入</a:t>
            </a:r>
            <a:r>
              <a:rPr lang="en-US" altLang="zh-CN" sz="2800" kern="100" dirty="0">
                <a:latin typeface="Times New Roman"/>
                <a:ea typeface="华文细黑"/>
                <a:cs typeface="Courier New"/>
              </a:rPr>
              <a:t>0.5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X</a:t>
            </a:r>
            <a:r>
              <a:rPr lang="zh-CN" altLang="zh-CN" sz="2800" kern="100" dirty="0">
                <a:latin typeface="Times New Roman"/>
                <a:ea typeface="华文细黑"/>
                <a:cs typeface="Times New Roman"/>
              </a:rPr>
              <a:t>气体，则平衡后</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的转化率与</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的平衡中</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的转化率相比较</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无法确定</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前者一定大于后者</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C.</a:t>
            </a:r>
            <a:r>
              <a:rPr lang="zh-CN" altLang="zh-CN" sz="2800" kern="100" dirty="0">
                <a:latin typeface="Times New Roman"/>
                <a:ea typeface="华文细黑"/>
                <a:cs typeface="Times New Roman"/>
              </a:rPr>
              <a:t>前者一定等于后者</a:t>
            </a:r>
            <a:r>
              <a:rPr lang="en-US" altLang="zh-CN" sz="2800" kern="100" dirty="0">
                <a:latin typeface="Times New Roman"/>
                <a:ea typeface="华文细黑"/>
              </a:rPr>
              <a:t>  	</a:t>
            </a:r>
            <a:r>
              <a:rPr lang="en-US" altLang="zh-CN" sz="2800" kern="100" dirty="0" smtClean="0">
                <a:latin typeface="Times New Roman"/>
                <a:ea typeface="华文细黑"/>
              </a:rPr>
              <a:t>		D</a:t>
            </a:r>
            <a:r>
              <a:rPr lang="en-US" altLang="zh-CN" sz="2800" kern="100" dirty="0">
                <a:latin typeface="Times New Roman"/>
                <a:ea typeface="华文细黑"/>
              </a:rPr>
              <a:t>.</a:t>
            </a:r>
            <a:r>
              <a:rPr lang="zh-CN" altLang="zh-CN" sz="2800" kern="100" dirty="0">
                <a:latin typeface="Times New Roman"/>
                <a:ea typeface="华文细黑"/>
                <a:cs typeface="Times New Roman"/>
              </a:rPr>
              <a:t>前者一定小于</a:t>
            </a:r>
            <a:r>
              <a:rPr lang="zh-CN" altLang="zh-CN" sz="2800" kern="100" dirty="0" smtClean="0">
                <a:latin typeface="Times New Roman"/>
                <a:ea typeface="华文细黑"/>
                <a:cs typeface="Times New Roman"/>
              </a:rPr>
              <a:t>后者</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若在等温等压条件下，通入</a:t>
            </a:r>
            <a:r>
              <a:rPr lang="en-US" altLang="zh-CN" sz="2800" kern="100" dirty="0">
                <a:latin typeface="Times New Roman"/>
                <a:ea typeface="华文细黑"/>
              </a:rPr>
              <a:t>X</a:t>
            </a:r>
            <a:r>
              <a:rPr lang="zh-CN" altLang="zh-CN" sz="2800" kern="100" dirty="0">
                <a:latin typeface="Times New Roman"/>
                <a:ea typeface="华文细黑"/>
                <a:cs typeface="Times New Roman"/>
              </a:rPr>
              <a:t>气体，则与原平衡状态互为等效平衡，转化率不变，此时相当于压缩原平衡体系的体积，平衡会逆向移动，</a:t>
            </a:r>
            <a:r>
              <a:rPr lang="en-US" altLang="zh-CN" sz="2800" kern="100" dirty="0">
                <a:latin typeface="Times New Roman"/>
                <a:ea typeface="华文细黑"/>
              </a:rPr>
              <a:t>X</a:t>
            </a:r>
            <a:r>
              <a:rPr lang="zh-CN" altLang="zh-CN" sz="2800" kern="100" dirty="0">
                <a:latin typeface="Times New Roman"/>
                <a:ea typeface="华文细黑"/>
                <a:cs typeface="Times New Roman"/>
              </a:rPr>
              <a:t>的转化率减小。</a:t>
            </a:r>
            <a:endParaRPr lang="zh-CN" altLang="en-US" sz="2800" dirty="0"/>
          </a:p>
        </p:txBody>
      </p:sp>
      <p:sp>
        <p:nvSpPr>
          <p:cNvPr id="3" name="矩形 2"/>
          <p:cNvSpPr/>
          <p:nvPr/>
        </p:nvSpPr>
        <p:spPr>
          <a:xfrm>
            <a:off x="9107238" y="1599630"/>
            <a:ext cx="444352"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D</a:t>
            </a:r>
            <a:endParaRPr lang="zh-CN" altLang="en-US" sz="2800" dirty="0">
              <a:solidFill>
                <a:schemeClr val="accent6">
                  <a:lumMod val="75000"/>
                </a:schemeClr>
              </a:solidFill>
            </a:endParaRPr>
          </a:p>
        </p:txBody>
      </p:sp>
      <p:sp>
        <p:nvSpPr>
          <p:cNvPr id="1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658247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blinds(horizontal)">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xEl>
                                              <p:pRg st="3" end="3"/>
                                            </p:txEl>
                                          </p:spTgt>
                                        </p:tgtEl>
                                      </p:cBhvr>
                                    </p:animEffect>
                                    <p:set>
                                      <p:cBhvr>
                                        <p:cTn id="17" dur="1" fill="hold">
                                          <p:stCondLst>
                                            <p:cond delay="499"/>
                                          </p:stCondLst>
                                        </p:cTn>
                                        <p:tgtEl>
                                          <p:spTgt spid="6">
                                            <p:txEl>
                                              <p:pRg st="3" end="3"/>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3" grpId="0"/>
      <p:bldP spid="3" grpId="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29985" y="1197546"/>
            <a:ext cx="10793813" cy="3323987"/>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rPr>
              <a:t>(5)</a:t>
            </a:r>
            <a:r>
              <a:rPr lang="zh-CN" altLang="zh-CN" sz="2800" kern="100" dirty="0">
                <a:latin typeface="Times New Roman"/>
                <a:ea typeface="华文细黑"/>
                <a:cs typeface="Times New Roman"/>
              </a:rPr>
              <a:t>若保持温度和压强不变，起始时加入</a:t>
            </a:r>
            <a:r>
              <a:rPr lang="en-US" altLang="zh-CN" sz="2800" kern="100" dirty="0">
                <a:latin typeface="Times New Roman"/>
                <a:ea typeface="华文细黑"/>
              </a:rPr>
              <a:t>X</a:t>
            </a:r>
            <a:r>
              <a:rPr lang="zh-CN" altLang="zh-CN" sz="2800" kern="100" dirty="0">
                <a:latin typeface="Times New Roman"/>
                <a:ea typeface="华文细黑"/>
                <a:cs typeface="Times New Roman"/>
              </a:rPr>
              <a:t>、</a:t>
            </a:r>
            <a:r>
              <a:rPr lang="en-US" altLang="zh-CN" sz="2800" kern="100" dirty="0">
                <a:latin typeface="Times New Roman"/>
                <a:ea typeface="华文细黑"/>
              </a:rPr>
              <a:t>Y</a:t>
            </a:r>
            <a:r>
              <a:rPr lang="zh-CN" altLang="zh-CN" sz="2800" kern="100" dirty="0">
                <a:latin typeface="Times New Roman"/>
                <a:ea typeface="华文细黑"/>
                <a:cs typeface="Times New Roman"/>
              </a:rPr>
              <a:t>、</a:t>
            </a:r>
            <a:r>
              <a:rPr lang="en-US" altLang="zh-CN" sz="2800" kern="100" dirty="0">
                <a:latin typeface="Times New Roman"/>
                <a:ea typeface="华文细黑"/>
              </a:rPr>
              <a:t>Z</a:t>
            </a:r>
            <a:r>
              <a:rPr lang="zh-CN" altLang="zh-CN" sz="2800" kern="100" dirty="0">
                <a:latin typeface="Times New Roman"/>
                <a:ea typeface="华文细黑"/>
                <a:cs typeface="Times New Roman"/>
              </a:rPr>
              <a:t>物质的量分别</a:t>
            </a:r>
            <a:r>
              <a:rPr lang="zh-CN" altLang="zh-CN" sz="2800" kern="100" dirty="0" smtClean="0">
                <a:latin typeface="Times New Roman"/>
                <a:ea typeface="华文细黑"/>
                <a:cs typeface="Times New Roman"/>
              </a:rPr>
              <a:t>为</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en-US" altLang="zh-CN" sz="2800" i="1" kern="100" dirty="0" smtClean="0">
                <a:latin typeface="Times New Roman"/>
                <a:ea typeface="华文细黑"/>
              </a:rPr>
              <a:t>a</a:t>
            </a:r>
            <a:r>
              <a:rPr lang="en-US" altLang="zh-CN" sz="2800" kern="100" dirty="0" smtClean="0">
                <a:latin typeface="Times New Roman"/>
                <a:ea typeface="华文细黑"/>
              </a:rPr>
              <a:t> </a:t>
            </a:r>
            <a:r>
              <a:rPr lang="en-US" altLang="zh-CN" sz="2800" kern="100" dirty="0" err="1">
                <a:latin typeface="Times New Roman"/>
                <a:ea typeface="华文细黑"/>
              </a:rPr>
              <a:t>mol</a:t>
            </a:r>
            <a:r>
              <a:rPr lang="zh-CN" altLang="zh-CN" sz="2800" kern="100" dirty="0">
                <a:latin typeface="Times New Roman"/>
                <a:ea typeface="华文细黑"/>
                <a:cs typeface="Times New Roman"/>
              </a:rPr>
              <a:t>、</a:t>
            </a:r>
            <a:r>
              <a:rPr lang="en-US" altLang="zh-CN" sz="2800" i="1" kern="100" dirty="0">
                <a:latin typeface="Times New Roman"/>
                <a:ea typeface="华文细黑"/>
              </a:rPr>
              <a:t>b</a:t>
            </a:r>
            <a:r>
              <a:rPr lang="en-US" altLang="zh-CN" sz="2800" kern="100" dirty="0">
                <a:latin typeface="Times New Roman"/>
                <a:ea typeface="华文细黑"/>
              </a:rPr>
              <a:t> </a:t>
            </a:r>
            <a:r>
              <a:rPr lang="en-US" altLang="zh-CN" sz="2800" kern="100" dirty="0" err="1">
                <a:latin typeface="Times New Roman"/>
                <a:ea typeface="华文细黑"/>
              </a:rPr>
              <a:t>mol</a:t>
            </a:r>
            <a:r>
              <a:rPr lang="zh-CN" altLang="zh-CN" sz="2800" kern="100" dirty="0">
                <a:latin typeface="Times New Roman"/>
                <a:ea typeface="华文细黑"/>
                <a:cs typeface="Times New Roman"/>
              </a:rPr>
              <a:t>、</a:t>
            </a:r>
            <a:r>
              <a:rPr lang="en-US" altLang="zh-CN" sz="2800" i="1" kern="100" dirty="0">
                <a:latin typeface="Times New Roman"/>
                <a:ea typeface="华文细黑"/>
              </a:rPr>
              <a:t>c</a:t>
            </a:r>
            <a:r>
              <a:rPr lang="en-US" altLang="zh-CN" sz="2800" kern="100" dirty="0">
                <a:latin typeface="Times New Roman"/>
                <a:ea typeface="华文细黑"/>
              </a:rPr>
              <a:t> </a:t>
            </a:r>
            <a:r>
              <a:rPr lang="en-US" altLang="zh-CN" sz="2800" kern="100" dirty="0" err="1">
                <a:latin typeface="Times New Roman"/>
                <a:ea typeface="华文细黑"/>
              </a:rPr>
              <a:t>mol</a:t>
            </a:r>
            <a:r>
              <a:rPr lang="zh-CN" altLang="zh-CN" sz="2800" kern="100" dirty="0">
                <a:latin typeface="Times New Roman"/>
                <a:ea typeface="华文细黑"/>
                <a:cs typeface="Times New Roman"/>
              </a:rPr>
              <a:t>，达到平衡时仍与</a:t>
            </a:r>
            <a:r>
              <a:rPr lang="en-US" altLang="zh-CN" sz="2800" kern="100" dirty="0">
                <a:latin typeface="Times New Roman"/>
                <a:ea typeface="华文细黑"/>
              </a:rPr>
              <a:t>(1)</a:t>
            </a:r>
            <a:r>
              <a:rPr lang="zh-CN" altLang="zh-CN" sz="2800" kern="100" dirty="0">
                <a:latin typeface="Times New Roman"/>
                <a:ea typeface="华文细黑"/>
                <a:cs typeface="Times New Roman"/>
              </a:rPr>
              <a:t>的平衡等效，则：</a:t>
            </a:r>
            <a:r>
              <a:rPr lang="en-US" altLang="zh-CN" sz="2800" i="1" kern="100" dirty="0">
                <a:latin typeface="Times New Roman"/>
                <a:ea typeface="华文细黑"/>
              </a:rPr>
              <a:t>a</a:t>
            </a:r>
            <a:r>
              <a:rPr lang="zh-CN" altLang="zh-CN" sz="2800" kern="100" dirty="0">
                <a:latin typeface="Times New Roman"/>
                <a:ea typeface="华文细黑"/>
                <a:cs typeface="Times New Roman"/>
              </a:rPr>
              <a:t>、</a:t>
            </a:r>
            <a:r>
              <a:rPr lang="en-US" altLang="zh-CN" sz="2800" i="1" kern="100" dirty="0">
                <a:latin typeface="Times New Roman"/>
                <a:ea typeface="华文细黑"/>
              </a:rPr>
              <a:t>b</a:t>
            </a:r>
            <a:r>
              <a:rPr lang="zh-CN" altLang="zh-CN" sz="2800" kern="100" dirty="0">
                <a:latin typeface="Times New Roman"/>
                <a:ea typeface="华文细黑"/>
                <a:cs typeface="Times New Roman"/>
              </a:rPr>
              <a:t>、</a:t>
            </a:r>
            <a:r>
              <a:rPr lang="en-US" altLang="zh-CN" sz="2800" i="1" kern="100" dirty="0">
                <a:latin typeface="Times New Roman"/>
                <a:ea typeface="华文细黑"/>
              </a:rPr>
              <a:t>c</a:t>
            </a:r>
            <a:r>
              <a:rPr lang="zh-CN" altLang="zh-CN" sz="2800" kern="100" dirty="0">
                <a:latin typeface="Times New Roman"/>
                <a:ea typeface="华文细黑"/>
                <a:cs typeface="Times New Roman"/>
              </a:rPr>
              <a:t>应该满足的关系为</a:t>
            </a:r>
            <a:r>
              <a:rPr lang="en-US" altLang="zh-CN" sz="2800" kern="100" dirty="0" smtClean="0">
                <a:latin typeface="Times New Roman"/>
                <a:ea typeface="华文细黑"/>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温度和压强不变的等效平衡，满足物质的量成比例，即</a:t>
            </a:r>
            <a:r>
              <a:rPr lang="en-US" altLang="zh-CN" sz="2800" i="1" kern="100" dirty="0">
                <a:latin typeface="Times New Roman"/>
                <a:ea typeface="华文细黑"/>
              </a:rPr>
              <a:t>c</a:t>
            </a:r>
            <a:r>
              <a:rPr lang="zh-CN" altLang="zh-CN" sz="2800" kern="100" dirty="0">
                <a:latin typeface="Times New Roman"/>
                <a:ea typeface="华文细黑"/>
                <a:cs typeface="Times New Roman"/>
              </a:rPr>
              <a:t>＝</a:t>
            </a:r>
            <a:r>
              <a:rPr lang="en-US" altLang="zh-CN" sz="2800" kern="100" dirty="0">
                <a:latin typeface="Times New Roman"/>
                <a:ea typeface="华文细黑"/>
              </a:rPr>
              <a:t>3</a:t>
            </a:r>
            <a:r>
              <a:rPr lang="en-US" altLang="zh-CN" sz="2800" i="1" kern="100" dirty="0">
                <a:latin typeface="Times New Roman"/>
                <a:ea typeface="华文细黑"/>
              </a:rPr>
              <a:t>b</a:t>
            </a:r>
            <a:r>
              <a:rPr lang="zh-CN" altLang="zh-CN" sz="2800" kern="100" dirty="0">
                <a:latin typeface="Times New Roman"/>
                <a:ea typeface="华文细黑"/>
                <a:cs typeface="Times New Roman"/>
              </a:rPr>
              <a:t>，对于</a:t>
            </a:r>
            <a:r>
              <a:rPr lang="en-US" altLang="zh-CN" sz="2800" i="1" kern="100" dirty="0">
                <a:latin typeface="Times New Roman"/>
                <a:ea typeface="华文细黑"/>
              </a:rPr>
              <a:t>a</a:t>
            </a:r>
            <a:r>
              <a:rPr lang="zh-CN" altLang="zh-CN" sz="2800" kern="100" dirty="0">
                <a:latin typeface="Times New Roman"/>
                <a:ea typeface="华文细黑"/>
                <a:cs typeface="Times New Roman"/>
              </a:rPr>
              <a:t>的要求只需要</a:t>
            </a:r>
            <a:r>
              <a:rPr lang="en-US" altLang="zh-CN" sz="2800" i="1" kern="100" dirty="0">
                <a:latin typeface="Times New Roman"/>
                <a:ea typeface="华文细黑"/>
              </a:rPr>
              <a:t>a</a:t>
            </a:r>
            <a:r>
              <a:rPr lang="en-US" altLang="zh-CN" sz="2800" kern="100" dirty="0">
                <a:latin typeface="宋体"/>
                <a:ea typeface="华文细黑"/>
                <a:cs typeface="Times New Roman"/>
              </a:rPr>
              <a:t>≥</a:t>
            </a:r>
            <a:r>
              <a:rPr lang="en-US" altLang="zh-CN" sz="2800" kern="100" dirty="0">
                <a:latin typeface="Times New Roman"/>
                <a:ea typeface="华文细黑"/>
              </a:rPr>
              <a:t>0</a:t>
            </a:r>
            <a:r>
              <a:rPr lang="zh-CN" altLang="zh-CN" sz="2800" kern="100" dirty="0">
                <a:latin typeface="Times New Roman"/>
                <a:ea typeface="华文细黑"/>
                <a:cs typeface="Times New Roman"/>
              </a:rPr>
              <a:t>即可。</a:t>
            </a:r>
            <a:endParaRPr lang="zh-CN" altLang="en-US" sz="2800" dirty="0"/>
          </a:p>
        </p:txBody>
      </p:sp>
      <p:sp>
        <p:nvSpPr>
          <p:cNvPr id="3" name="矩形 2"/>
          <p:cNvSpPr/>
          <p:nvPr/>
        </p:nvSpPr>
        <p:spPr>
          <a:xfrm>
            <a:off x="3675834" y="2577317"/>
            <a:ext cx="2138727" cy="523220"/>
          </a:xfrm>
          <a:prstGeom prst="rect">
            <a:avLst/>
          </a:prstGeom>
        </p:spPr>
        <p:txBody>
          <a:bodyPr wrap="none">
            <a:spAutoFit/>
          </a:bodyPr>
          <a:lstStyle/>
          <a:p>
            <a:r>
              <a:rPr lang="en-US" altLang="zh-CN" sz="2800" i="1" kern="100" dirty="0">
                <a:solidFill>
                  <a:schemeClr val="accent6">
                    <a:lumMod val="75000"/>
                  </a:schemeClr>
                </a:solidFill>
                <a:latin typeface="Times New Roman"/>
                <a:ea typeface="华文细黑"/>
              </a:rPr>
              <a:t>c</a:t>
            </a:r>
            <a:r>
              <a:rPr lang="zh-CN" altLang="zh-CN" sz="2800" kern="100" dirty="0">
                <a:solidFill>
                  <a:schemeClr val="accent6">
                    <a:lumMod val="75000"/>
                  </a:schemeClr>
                </a:solidFill>
                <a:latin typeface="Times New Roman"/>
                <a:ea typeface="华文细黑"/>
                <a:cs typeface="Times New Roman"/>
              </a:rPr>
              <a:t>＝</a:t>
            </a:r>
            <a:r>
              <a:rPr lang="en-US" altLang="zh-CN" sz="2800" kern="100" dirty="0">
                <a:solidFill>
                  <a:schemeClr val="accent6">
                    <a:lumMod val="75000"/>
                  </a:schemeClr>
                </a:solidFill>
                <a:latin typeface="Times New Roman"/>
                <a:ea typeface="华文细黑"/>
              </a:rPr>
              <a:t>3</a:t>
            </a:r>
            <a:r>
              <a:rPr lang="en-US" altLang="zh-CN" sz="2800" i="1" kern="100" dirty="0">
                <a:solidFill>
                  <a:schemeClr val="accent6">
                    <a:lumMod val="75000"/>
                  </a:schemeClr>
                </a:solidFill>
                <a:latin typeface="Times New Roman"/>
                <a:ea typeface="华文细黑"/>
              </a:rPr>
              <a:t>b</a:t>
            </a:r>
            <a:r>
              <a:rPr lang="zh-CN" altLang="zh-CN" sz="2800" kern="100" dirty="0">
                <a:solidFill>
                  <a:schemeClr val="accent6">
                    <a:lumMod val="75000"/>
                  </a:schemeClr>
                </a:solidFill>
                <a:latin typeface="Times New Roman"/>
                <a:ea typeface="华文细黑"/>
                <a:cs typeface="Times New Roman"/>
              </a:rPr>
              <a:t>，</a:t>
            </a:r>
            <a:r>
              <a:rPr lang="en-US" altLang="zh-CN" sz="2800" i="1" kern="100" dirty="0">
                <a:solidFill>
                  <a:schemeClr val="accent6">
                    <a:lumMod val="75000"/>
                  </a:schemeClr>
                </a:solidFill>
                <a:latin typeface="Times New Roman"/>
                <a:ea typeface="华文细黑"/>
              </a:rPr>
              <a:t>a</a:t>
            </a:r>
            <a:r>
              <a:rPr lang="en-US" altLang="zh-CN" sz="2800" kern="100" dirty="0">
                <a:solidFill>
                  <a:schemeClr val="accent6">
                    <a:lumMod val="75000"/>
                  </a:schemeClr>
                </a:solidFill>
                <a:latin typeface="宋体"/>
                <a:ea typeface="华文细黑"/>
                <a:cs typeface="Times New Roman"/>
              </a:rPr>
              <a:t>≥</a:t>
            </a:r>
            <a:r>
              <a:rPr lang="en-US" altLang="zh-CN" sz="2800" kern="100" dirty="0">
                <a:solidFill>
                  <a:schemeClr val="accent6">
                    <a:lumMod val="75000"/>
                  </a:schemeClr>
                </a:solidFill>
                <a:latin typeface="Times New Roman"/>
                <a:ea typeface="华文细黑"/>
              </a:rPr>
              <a:t>0</a:t>
            </a:r>
            <a:endParaRPr lang="zh-CN" altLang="en-US" sz="2800" dirty="0">
              <a:solidFill>
                <a:schemeClr val="accent6">
                  <a:lumMod val="75000"/>
                </a:schemeClr>
              </a:solidFill>
            </a:endParaRPr>
          </a:p>
        </p:txBody>
      </p:sp>
      <p:sp>
        <p:nvSpPr>
          <p:cNvPr id="1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2817160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linds(horizontal)">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xEl>
                                              <p:pRg st="2" end="2"/>
                                            </p:txEl>
                                          </p:spTgt>
                                        </p:tgtEl>
                                      </p:cBhvr>
                                    </p:animEffect>
                                    <p:set>
                                      <p:cBhvr>
                                        <p:cTn id="17" dur="1" fill="hold">
                                          <p:stCondLst>
                                            <p:cond delay="499"/>
                                          </p:stCondLst>
                                        </p:cTn>
                                        <p:tgtEl>
                                          <p:spTgt spid="6">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3" grpId="0"/>
      <p:bldP spid="3" grpId="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78582" y="981522"/>
            <a:ext cx="11120877" cy="4616648"/>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rPr>
              <a:t>(6)</a:t>
            </a:r>
            <a:r>
              <a:rPr lang="zh-CN" altLang="zh-CN" sz="2800" kern="100" dirty="0">
                <a:latin typeface="Times New Roman"/>
                <a:ea typeface="华文细黑"/>
                <a:cs typeface="Times New Roman"/>
              </a:rPr>
              <a:t>若保持温度和体积不变，起始时加入</a:t>
            </a:r>
            <a:r>
              <a:rPr lang="en-US" altLang="zh-CN" sz="2800" kern="100" dirty="0">
                <a:latin typeface="Times New Roman"/>
                <a:ea typeface="华文细黑"/>
              </a:rPr>
              <a:t>X</a:t>
            </a:r>
            <a:r>
              <a:rPr lang="zh-CN" altLang="zh-CN" sz="2800" kern="100" dirty="0">
                <a:latin typeface="Times New Roman"/>
                <a:ea typeface="华文细黑"/>
                <a:cs typeface="Times New Roman"/>
              </a:rPr>
              <a:t>、</a:t>
            </a:r>
            <a:r>
              <a:rPr lang="en-US" altLang="zh-CN" sz="2800" kern="100" dirty="0">
                <a:latin typeface="Times New Roman"/>
                <a:ea typeface="华文细黑"/>
              </a:rPr>
              <a:t>Y</a:t>
            </a:r>
            <a:r>
              <a:rPr lang="zh-CN" altLang="zh-CN" sz="2800" kern="100" dirty="0">
                <a:latin typeface="Times New Roman"/>
                <a:ea typeface="华文细黑"/>
                <a:cs typeface="Times New Roman"/>
              </a:rPr>
              <a:t>、</a:t>
            </a:r>
            <a:r>
              <a:rPr lang="en-US" altLang="zh-CN" sz="2800" kern="100" dirty="0">
                <a:latin typeface="Times New Roman"/>
                <a:ea typeface="华文细黑"/>
              </a:rPr>
              <a:t>Z</a:t>
            </a:r>
            <a:r>
              <a:rPr lang="zh-CN" altLang="zh-CN" sz="2800" kern="100" dirty="0">
                <a:latin typeface="Times New Roman"/>
                <a:ea typeface="华文细黑"/>
                <a:cs typeface="Times New Roman"/>
              </a:rPr>
              <a:t>物质的量分别</a:t>
            </a:r>
            <a:r>
              <a:rPr lang="zh-CN" altLang="zh-CN" sz="2800" kern="100" dirty="0" smtClean="0">
                <a:latin typeface="Times New Roman"/>
                <a:ea typeface="华文细黑"/>
                <a:cs typeface="Times New Roman"/>
              </a:rPr>
              <a:t>为</a:t>
            </a:r>
            <a:r>
              <a:rPr lang="en-US" altLang="zh-CN" sz="2800" i="1" kern="100" dirty="0" smtClean="0">
                <a:latin typeface="Times New Roman"/>
                <a:ea typeface="华文细黑"/>
              </a:rPr>
              <a:t>a</a:t>
            </a:r>
            <a:r>
              <a:rPr lang="en-US" altLang="zh-CN" sz="2800" kern="100" dirty="0" smtClean="0">
                <a:latin typeface="Times New Roman"/>
                <a:ea typeface="华文细黑"/>
              </a:rPr>
              <a:t> </a:t>
            </a:r>
            <a:r>
              <a:rPr lang="en-US" altLang="zh-CN" sz="2800" kern="100" dirty="0" err="1">
                <a:latin typeface="Times New Roman"/>
                <a:ea typeface="华文细黑"/>
              </a:rPr>
              <a:t>mol</a:t>
            </a:r>
            <a:r>
              <a:rPr lang="zh-CN" altLang="zh-CN" sz="2800" kern="100" dirty="0">
                <a:latin typeface="Times New Roman"/>
                <a:ea typeface="华文细黑"/>
                <a:cs typeface="Times New Roman"/>
              </a:rPr>
              <a:t>、</a:t>
            </a:r>
            <a:r>
              <a:rPr lang="en-US" altLang="zh-CN" sz="2800" i="1" kern="100" dirty="0">
                <a:latin typeface="Times New Roman"/>
                <a:ea typeface="华文细黑"/>
              </a:rPr>
              <a:t>b</a:t>
            </a:r>
            <a:r>
              <a:rPr lang="en-US" altLang="zh-CN" sz="2800" kern="100" dirty="0">
                <a:latin typeface="Times New Roman"/>
                <a:ea typeface="华文细黑"/>
              </a:rPr>
              <a:t> </a:t>
            </a:r>
            <a:r>
              <a:rPr lang="en-US" altLang="zh-CN" sz="2800" kern="100" dirty="0" err="1">
                <a:latin typeface="Times New Roman"/>
                <a:ea typeface="华文细黑"/>
              </a:rPr>
              <a:t>mol</a:t>
            </a:r>
            <a:r>
              <a:rPr lang="zh-CN" altLang="zh-CN" sz="2800" kern="100" dirty="0">
                <a:latin typeface="Times New Roman"/>
                <a:ea typeface="华文细黑"/>
                <a:cs typeface="Times New Roman"/>
              </a:rPr>
              <a:t>、</a:t>
            </a:r>
            <a:r>
              <a:rPr lang="en-US" altLang="zh-CN" sz="2800" i="1" kern="100" dirty="0">
                <a:latin typeface="Times New Roman"/>
                <a:ea typeface="华文细黑"/>
              </a:rPr>
              <a:t>c</a:t>
            </a:r>
            <a:r>
              <a:rPr lang="en-US" altLang="zh-CN" sz="2800" kern="100" dirty="0">
                <a:latin typeface="Times New Roman"/>
                <a:ea typeface="华文细黑"/>
              </a:rPr>
              <a:t> </a:t>
            </a:r>
            <a:r>
              <a:rPr lang="en-US" altLang="zh-CN" sz="2800" kern="100" dirty="0" err="1">
                <a:latin typeface="Times New Roman"/>
                <a:ea typeface="华文细黑"/>
              </a:rPr>
              <a:t>mol</a:t>
            </a:r>
            <a:r>
              <a:rPr lang="zh-CN" altLang="zh-CN" sz="2800" kern="100" dirty="0">
                <a:latin typeface="Times New Roman"/>
                <a:ea typeface="华文细黑"/>
                <a:cs typeface="Times New Roman"/>
              </a:rPr>
              <a:t>，达到平衡时仍与</a:t>
            </a:r>
            <a:r>
              <a:rPr lang="en-US" altLang="zh-CN" sz="2800" kern="100" dirty="0">
                <a:latin typeface="Times New Roman"/>
                <a:ea typeface="华文细黑"/>
              </a:rPr>
              <a:t>(1)</a:t>
            </a:r>
            <a:r>
              <a:rPr lang="zh-CN" altLang="zh-CN" sz="2800" kern="100" dirty="0">
                <a:latin typeface="Times New Roman"/>
                <a:ea typeface="华文细黑"/>
                <a:cs typeface="Times New Roman"/>
              </a:rPr>
              <a:t>的平衡等效，且起始时维持化学反应向逆反应方向进行，则</a:t>
            </a:r>
            <a:r>
              <a:rPr lang="en-US" altLang="zh-CN" sz="2800" i="1" kern="100" dirty="0">
                <a:latin typeface="Times New Roman"/>
                <a:ea typeface="华文细黑"/>
              </a:rPr>
              <a:t>c</a:t>
            </a:r>
            <a:r>
              <a:rPr lang="zh-CN" altLang="zh-CN" sz="2800" kern="100" dirty="0">
                <a:latin typeface="Times New Roman"/>
                <a:ea typeface="华文细黑"/>
                <a:cs typeface="Times New Roman"/>
              </a:rPr>
              <a:t>的取值范围应该</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rPr>
              <a:t>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通过极限转化思想，将</a:t>
            </a:r>
            <a:r>
              <a:rPr lang="en-US" altLang="zh-CN" sz="2800" kern="100" dirty="0">
                <a:latin typeface="Times New Roman"/>
                <a:ea typeface="华文细黑"/>
              </a:rPr>
              <a:t>3 </a:t>
            </a:r>
            <a:r>
              <a:rPr lang="en-US" altLang="zh-CN" sz="2800" kern="100" dirty="0" err="1">
                <a:latin typeface="Times New Roman"/>
                <a:ea typeface="华文细黑"/>
              </a:rPr>
              <a:t>mol</a:t>
            </a:r>
            <a:r>
              <a:rPr lang="en-US" altLang="zh-CN" sz="2800" kern="100" dirty="0">
                <a:latin typeface="Times New Roman"/>
                <a:ea typeface="华文细黑"/>
              </a:rPr>
              <a:t> X</a:t>
            </a:r>
            <a:r>
              <a:rPr lang="zh-CN" altLang="zh-CN" sz="2800" kern="100" dirty="0">
                <a:latin typeface="Times New Roman"/>
                <a:ea typeface="华文细黑"/>
                <a:cs typeface="Times New Roman"/>
              </a:rPr>
              <a:t>全部转化到方程式右边，得到</a:t>
            </a:r>
            <a:r>
              <a:rPr lang="en-US" altLang="zh-CN" sz="2800" kern="100" dirty="0">
                <a:latin typeface="Times New Roman"/>
                <a:ea typeface="华文细黑"/>
              </a:rPr>
              <a:t>4.5 </a:t>
            </a:r>
            <a:r>
              <a:rPr lang="en-US" altLang="zh-CN" sz="2800" kern="100" dirty="0" err="1">
                <a:latin typeface="Times New Roman"/>
                <a:ea typeface="华文细黑"/>
              </a:rPr>
              <a:t>mol</a:t>
            </a:r>
            <a:r>
              <a:rPr lang="en-US" altLang="zh-CN" sz="2800" kern="100" dirty="0">
                <a:latin typeface="Times New Roman"/>
                <a:ea typeface="华文细黑"/>
              </a:rPr>
              <a:t> Z</a:t>
            </a:r>
            <a:r>
              <a:rPr lang="zh-CN" altLang="zh-CN" sz="2800" kern="100" dirty="0">
                <a:latin typeface="Times New Roman"/>
                <a:ea typeface="华文细黑"/>
                <a:cs typeface="Times New Roman"/>
              </a:rPr>
              <a:t>，即若要满足等温等体积的等效平衡，那么</a:t>
            </a:r>
            <a:r>
              <a:rPr lang="en-US" altLang="zh-CN" sz="2800" i="1" kern="100" dirty="0">
                <a:latin typeface="Times New Roman"/>
                <a:ea typeface="华文细黑"/>
              </a:rPr>
              <a:t>c</a:t>
            </a:r>
            <a:r>
              <a:rPr lang="zh-CN" altLang="zh-CN" sz="2800" kern="100" dirty="0">
                <a:latin typeface="Times New Roman"/>
                <a:ea typeface="华文细黑"/>
                <a:cs typeface="Times New Roman"/>
              </a:rPr>
              <a:t>的最大值为</a:t>
            </a:r>
            <a:r>
              <a:rPr lang="en-US" altLang="zh-CN" sz="2800" kern="100" dirty="0">
                <a:latin typeface="Times New Roman"/>
                <a:ea typeface="华文细黑"/>
              </a:rPr>
              <a:t>4.5 </a:t>
            </a:r>
            <a:r>
              <a:rPr lang="en-US" altLang="zh-CN" sz="2800" kern="100" dirty="0" err="1">
                <a:latin typeface="Times New Roman"/>
                <a:ea typeface="华文细黑"/>
              </a:rPr>
              <a:t>mol</a:t>
            </a:r>
            <a:r>
              <a:rPr lang="zh-CN" altLang="zh-CN" sz="2800" kern="100" dirty="0">
                <a:latin typeface="Times New Roman"/>
                <a:ea typeface="华文细黑"/>
                <a:cs typeface="Times New Roman"/>
              </a:rPr>
              <a:t>，而</a:t>
            </a:r>
            <a:r>
              <a:rPr lang="en-US" altLang="zh-CN" sz="2800" kern="100" dirty="0">
                <a:latin typeface="Times New Roman"/>
                <a:ea typeface="华文细黑"/>
              </a:rPr>
              <a:t>(1)</a:t>
            </a:r>
            <a:r>
              <a:rPr lang="zh-CN" altLang="zh-CN" sz="2800" kern="100" dirty="0">
                <a:latin typeface="Times New Roman"/>
                <a:ea typeface="华文细黑"/>
                <a:cs typeface="Times New Roman"/>
              </a:rPr>
              <a:t>平衡时，</a:t>
            </a:r>
            <a:r>
              <a:rPr lang="en-US" altLang="zh-CN" sz="2800" kern="100" dirty="0">
                <a:latin typeface="Times New Roman"/>
                <a:ea typeface="华文细黑"/>
              </a:rPr>
              <a:t>Z</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rPr>
              <a:t>0.9 </a:t>
            </a:r>
            <a:r>
              <a:rPr lang="en-US" altLang="zh-CN" sz="2800" kern="100" dirty="0" err="1">
                <a:latin typeface="Times New Roman"/>
                <a:ea typeface="华文细黑"/>
              </a:rPr>
              <a:t>mol</a:t>
            </a:r>
            <a:r>
              <a:rPr lang="zh-CN" altLang="zh-CN" sz="2800" kern="100" dirty="0">
                <a:latin typeface="Times New Roman"/>
                <a:ea typeface="华文细黑"/>
                <a:cs typeface="Times New Roman"/>
              </a:rPr>
              <a:t>，如果要求反应逆向进行，则</a:t>
            </a:r>
            <a:r>
              <a:rPr lang="en-US" altLang="zh-CN" sz="2800" i="1" kern="100" dirty="0">
                <a:latin typeface="Times New Roman"/>
                <a:ea typeface="华文细黑"/>
              </a:rPr>
              <a:t>c</a:t>
            </a:r>
            <a:r>
              <a:rPr lang="zh-CN" altLang="zh-CN" sz="2800" kern="100" dirty="0">
                <a:latin typeface="Times New Roman"/>
                <a:ea typeface="华文细黑"/>
                <a:cs typeface="Times New Roman"/>
              </a:rPr>
              <a:t>必须大于</a:t>
            </a:r>
            <a:r>
              <a:rPr lang="en-US" altLang="zh-CN" sz="2800" kern="100" dirty="0">
                <a:latin typeface="Times New Roman"/>
                <a:ea typeface="华文细黑"/>
              </a:rPr>
              <a:t>0.9</a:t>
            </a:r>
            <a:r>
              <a:rPr lang="zh-CN" altLang="zh-CN" sz="2800" kern="100" dirty="0">
                <a:latin typeface="Times New Roman"/>
                <a:ea typeface="华文细黑"/>
                <a:cs typeface="Times New Roman"/>
              </a:rPr>
              <a:t>。</a:t>
            </a:r>
            <a:endParaRPr lang="zh-CN" altLang="en-US" sz="2800" dirty="0"/>
          </a:p>
        </p:txBody>
      </p:sp>
      <p:sp>
        <p:nvSpPr>
          <p:cNvPr id="3" name="矩形 2"/>
          <p:cNvSpPr/>
          <p:nvPr/>
        </p:nvSpPr>
        <p:spPr>
          <a:xfrm>
            <a:off x="7206971" y="2410654"/>
            <a:ext cx="1959191"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0.9</a:t>
            </a:r>
            <a:r>
              <a:rPr lang="zh-CN" altLang="zh-CN" sz="2800" kern="100" dirty="0">
                <a:solidFill>
                  <a:schemeClr val="accent6">
                    <a:lumMod val="75000"/>
                  </a:schemeClr>
                </a:solidFill>
                <a:latin typeface="Times New Roman"/>
                <a:ea typeface="华文细黑"/>
                <a:cs typeface="Times New Roman"/>
              </a:rPr>
              <a:t>＜</a:t>
            </a:r>
            <a:r>
              <a:rPr lang="en-US" altLang="zh-CN" sz="2800" i="1" kern="100" dirty="0">
                <a:solidFill>
                  <a:schemeClr val="accent6">
                    <a:lumMod val="75000"/>
                  </a:schemeClr>
                </a:solidFill>
                <a:latin typeface="Times New Roman"/>
                <a:ea typeface="华文细黑"/>
              </a:rPr>
              <a:t>c</a:t>
            </a:r>
            <a:r>
              <a:rPr lang="en-US" altLang="zh-CN" sz="2800" kern="100" dirty="0">
                <a:solidFill>
                  <a:schemeClr val="accent6">
                    <a:lumMod val="75000"/>
                  </a:schemeClr>
                </a:solidFill>
                <a:latin typeface="宋体"/>
                <a:ea typeface="华文细黑"/>
                <a:cs typeface="Times New Roman"/>
              </a:rPr>
              <a:t>≤</a:t>
            </a:r>
            <a:r>
              <a:rPr lang="en-US" altLang="zh-CN" sz="2800" kern="100" dirty="0">
                <a:solidFill>
                  <a:schemeClr val="accent6">
                    <a:lumMod val="75000"/>
                  </a:schemeClr>
                </a:solidFill>
                <a:latin typeface="Times New Roman"/>
                <a:ea typeface="华文细黑"/>
              </a:rPr>
              <a:t>4.5</a:t>
            </a:r>
            <a:endParaRPr lang="zh-CN" altLang="en-US" sz="2800" dirty="0">
              <a:solidFill>
                <a:schemeClr val="accent6">
                  <a:lumMod val="75000"/>
                </a:schemeClr>
              </a:solidFill>
            </a:endParaRPr>
          </a:p>
        </p:txBody>
      </p:sp>
      <p:sp>
        <p:nvSpPr>
          <p:cNvPr id="20"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矩形 3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7" name="圆角矩形 36">
            <a:hlinkClick r:id="" action="ppaction://noaction"/>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38" name="圆角矩形 37">
            <a:hlinkClick r:id="rId1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18513442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xEl>
                                              <p:pRg st="1" end="1"/>
                                            </p:txEl>
                                          </p:spTgt>
                                        </p:tgtEl>
                                      </p:cBhvr>
                                    </p:animEffect>
                                    <p:set>
                                      <p:cBhvr>
                                        <p:cTn id="17" dur="1" fill="hold">
                                          <p:stCondLst>
                                            <p:cond delay="499"/>
                                          </p:stCondLst>
                                        </p:cTn>
                                        <p:tgtEl>
                                          <p:spTgt spid="6">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7"/>
                  </p:tgtEl>
                </p:cond>
              </p:nextCondLst>
            </p:seq>
          </p:childTnLst>
        </p:cTn>
      </p:par>
    </p:tnLst>
    <p:bldLst>
      <p:bldP spid="3" grpId="0"/>
      <p:bldP spid="3" grpId="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7103" y="837506"/>
            <a:ext cx="11458743" cy="2708410"/>
          </a:xfrm>
          <a:prstGeom prst="rect">
            <a:avLst/>
          </a:prstGeom>
        </p:spPr>
        <p:txBody>
          <a:bodyPr wrap="square" lIns="121898" tIns="60948" rIns="121898" bIns="60948">
            <a:spAutoFit/>
          </a:bodyPr>
          <a:lstStyle/>
          <a:p>
            <a:pPr>
              <a:lnSpc>
                <a:spcPct val="150000"/>
              </a:lnSpc>
              <a:spcAft>
                <a:spcPts val="0"/>
              </a:spcAft>
            </a:pPr>
            <a:r>
              <a:rPr lang="en-US" altLang="zh-CN" sz="2800" kern="100" dirty="0">
                <a:latin typeface="Times New Roman"/>
                <a:ea typeface="华文细黑"/>
                <a:cs typeface="Times New Roman"/>
              </a:rPr>
              <a:t>1</a:t>
            </a:r>
            <a:r>
              <a:rPr lang="zh-CN" altLang="zh-CN" sz="2800" kern="100" dirty="0">
                <a:latin typeface="Times New Roman"/>
                <a:ea typeface="华文细黑"/>
                <a:cs typeface="Times New Roman"/>
              </a:rPr>
              <a:t>．</a:t>
            </a:r>
            <a:r>
              <a:rPr lang="zh-CN" altLang="en-US" sz="2800" kern="100" dirty="0">
                <a:latin typeface="Times New Roman"/>
                <a:ea typeface="华文细黑"/>
                <a:cs typeface="Times New Roman"/>
              </a:rPr>
              <a:t>极端假设法确定各物质浓度范围</a:t>
            </a:r>
            <a:endParaRPr lang="en-US" altLang="zh-CN" sz="2800" kern="100" dirty="0">
              <a:latin typeface="Times New Roman"/>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极端假设法确定各物质浓度范围</a:t>
            </a:r>
            <a:endParaRPr lang="zh-CN" altLang="zh-CN" sz="1050" kern="100" dirty="0">
              <a:latin typeface="宋体"/>
              <a:cs typeface="Courier New"/>
            </a:endParaRPr>
          </a:p>
          <a:p>
            <a:pPr>
              <a:lnSpc>
                <a:spcPct val="150000"/>
              </a:lnSpc>
            </a:pPr>
            <a:r>
              <a:rPr lang="zh-CN" altLang="zh-CN" sz="2800" kern="100" dirty="0">
                <a:latin typeface="Times New Roman"/>
                <a:ea typeface="华文细黑"/>
                <a:cs typeface="Times New Roman"/>
              </a:rPr>
              <a:t>上述题目</a:t>
            </a:r>
            <a:r>
              <a:rPr lang="en-US" altLang="zh-CN" sz="2800" kern="100" dirty="0">
                <a:latin typeface="Times New Roman"/>
                <a:ea typeface="华文细黑"/>
              </a:rPr>
              <a:t>2</a:t>
            </a:r>
            <a:r>
              <a:rPr lang="zh-CN" altLang="zh-CN" sz="2800" kern="100" dirty="0">
                <a:latin typeface="Times New Roman"/>
                <a:ea typeface="华文细黑"/>
                <a:cs typeface="Times New Roman"/>
              </a:rPr>
              <a:t>可根据极端假设法判断，假设反应正向或逆向进行到底，求出各物质浓度的最大值和最小值，从而确定它们的浓度范围。</a:t>
            </a:r>
            <a:endParaRPr lang="en-US" altLang="zh-CN" sz="2800" kern="100" dirty="0" smtClean="0">
              <a:solidFill>
                <a:srgbClr val="0000FF"/>
              </a:solidFill>
              <a:latin typeface="Times New Roman"/>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755998629"/>
              </p:ext>
            </p:extLst>
          </p:nvPr>
        </p:nvGraphicFramePr>
        <p:xfrm>
          <a:off x="628650" y="3551772"/>
          <a:ext cx="10963275" cy="933450"/>
        </p:xfrm>
        <a:graphic>
          <a:graphicData uri="http://schemas.openxmlformats.org/presentationml/2006/ole">
            <mc:AlternateContent xmlns:mc="http://schemas.openxmlformats.org/markup-compatibility/2006">
              <mc:Choice xmlns:v="urn:schemas-microsoft-com:vml" Requires="v">
                <p:oleObj spid="_x0000_s299037" name="Document" r:id="rId3" imgW="10965201" imgH="934458" progId="Word.Document.8">
                  <p:embed/>
                </p:oleObj>
              </mc:Choice>
              <mc:Fallback>
                <p:oleObj name="Document" r:id="rId3" imgW="10965201" imgH="934458" progId="Word.Document.8">
                  <p:embed/>
                  <p:pic>
                    <p:nvPicPr>
                      <p:cNvPr id="0" name=""/>
                      <p:cNvPicPr/>
                      <p:nvPr/>
                    </p:nvPicPr>
                    <p:blipFill>
                      <a:blip r:embed="rId4"/>
                      <a:stretch>
                        <a:fillRect/>
                      </a:stretch>
                    </p:blipFill>
                    <p:spPr>
                      <a:xfrm>
                        <a:off x="628650" y="3551772"/>
                        <a:ext cx="10963275" cy="933450"/>
                      </a:xfrm>
                      <a:prstGeom prst="rect">
                        <a:avLst/>
                      </a:prstGeom>
                    </p:spPr>
                  </p:pic>
                </p:oleObj>
              </mc:Fallback>
            </mc:AlternateContent>
          </a:graphicData>
        </a:graphic>
      </p:graphicFrame>
      <p:sp>
        <p:nvSpPr>
          <p:cNvPr id="6" name="矩形 5"/>
          <p:cNvSpPr/>
          <p:nvPr/>
        </p:nvSpPr>
        <p:spPr>
          <a:xfrm>
            <a:off x="883127" y="4134773"/>
            <a:ext cx="7372319" cy="2031325"/>
          </a:xfrm>
          <a:prstGeom prst="rect">
            <a:avLst/>
          </a:prstGeom>
        </p:spPr>
        <p:txBody>
          <a:bodyPr>
            <a:spAutoFit/>
          </a:bodyPr>
          <a:lstStyle/>
          <a:p>
            <a:pPr algn="just">
              <a:lnSpc>
                <a:spcPct val="150000"/>
              </a:lnSpc>
              <a:spcAft>
                <a:spcPts val="0"/>
              </a:spcAft>
              <a:tabLst>
                <a:tab pos="2070735" algn="l"/>
              </a:tabLst>
            </a:pPr>
            <a:r>
              <a:rPr lang="zh-CN" altLang="zh-CN" sz="2800" kern="100" dirty="0">
                <a:latin typeface="Times New Roman"/>
                <a:ea typeface="华文细黑"/>
                <a:cs typeface="Times New Roman"/>
              </a:rPr>
              <a:t>起始浓度</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0.1        0.3          0.2</a:t>
            </a:r>
            <a:endParaRPr lang="zh-CN" altLang="zh-CN" sz="2800" kern="100" dirty="0">
              <a:latin typeface="宋体"/>
              <a:cs typeface="Courier New"/>
            </a:endParaRPr>
          </a:p>
          <a:p>
            <a:pPr algn="just">
              <a:lnSpc>
                <a:spcPct val="150000"/>
              </a:lnSpc>
              <a:spcAft>
                <a:spcPts val="0"/>
              </a:spcAft>
              <a:tabLst>
                <a:tab pos="2070735" algn="l"/>
              </a:tabLst>
            </a:pPr>
            <a:r>
              <a:rPr lang="zh-CN" altLang="zh-CN" sz="2800" kern="100" dirty="0">
                <a:latin typeface="Times New Roman"/>
                <a:ea typeface="华文细黑"/>
                <a:cs typeface="Times New Roman"/>
              </a:rPr>
              <a:t>改变浓度</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0.1        0.1          0.2</a:t>
            </a:r>
            <a:endParaRPr lang="zh-CN" altLang="zh-CN" sz="2800" kern="100" dirty="0">
              <a:latin typeface="宋体"/>
              <a:cs typeface="Courier New"/>
            </a:endParaRPr>
          </a:p>
          <a:p>
            <a:pPr algn="just">
              <a:lnSpc>
                <a:spcPct val="150000"/>
              </a:lnSpc>
              <a:spcAft>
                <a:spcPts val="0"/>
              </a:spcAft>
              <a:tabLst>
                <a:tab pos="2070735" algn="l"/>
              </a:tabLst>
            </a:pPr>
            <a:r>
              <a:rPr lang="zh-CN" altLang="zh-CN" sz="2800" kern="100" dirty="0">
                <a:latin typeface="Times New Roman"/>
                <a:ea typeface="华文细黑"/>
                <a:cs typeface="Times New Roman"/>
              </a:rPr>
              <a:t>终态浓度</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0           0.2          0.4</a:t>
            </a:r>
            <a:endParaRPr lang="zh-CN" altLang="zh-CN" sz="2800" kern="100" dirty="0">
              <a:effectLst/>
              <a:latin typeface="宋体"/>
              <a:cs typeface="Courier New"/>
            </a:endParaRPr>
          </a:p>
        </p:txBody>
      </p:sp>
      <p:sp>
        <p:nvSpPr>
          <p:cNvPr id="5" name="矩形 4"/>
          <p:cNvSpPr/>
          <p:nvPr/>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7" name="组合 6"/>
          <p:cNvGrpSpPr/>
          <p:nvPr/>
        </p:nvGrpSpPr>
        <p:grpSpPr>
          <a:xfrm>
            <a:off x="1" y="-2"/>
            <a:ext cx="1836949" cy="634848"/>
            <a:chOff x="0" y="-2"/>
            <a:chExt cx="1377891" cy="634701"/>
          </a:xfrm>
          <a:solidFill>
            <a:srgbClr val="FFC000"/>
          </a:solidFill>
        </p:grpSpPr>
        <p:sp>
          <p:nvSpPr>
            <p:cNvPr id="8" name="矩形 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9" name="直角三角形 8"/>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10" name="矩形 9"/>
          <p:cNvSpPr/>
          <p:nvPr/>
        </p:nvSpPr>
        <p:spPr>
          <a:xfrm>
            <a:off x="1774727" y="36709"/>
            <a:ext cx="3833101" cy="584775"/>
          </a:xfrm>
          <a:prstGeom prst="rect">
            <a:avLst/>
          </a:prstGeom>
        </p:spPr>
        <p:txBody>
          <a:bodyPr wrap="none">
            <a:spAutoFit/>
          </a:bodyPr>
          <a:lstStyle/>
          <a:p>
            <a:pPr marL="0" lvl="0" algn="l" defTabSz="1219140" rtl="0" eaLnBrk="1" latinLnBrk="0" hangingPunct="1">
              <a:defRPr/>
            </a:pPr>
            <a:r>
              <a:rPr lang="zh-CN" altLang="en-US" sz="3200" b="1" dirty="0">
                <a:solidFill>
                  <a:schemeClr val="bg1"/>
                </a:solidFill>
                <a:latin typeface="+mj-ea"/>
                <a:ea typeface="+mj-ea"/>
              </a:rPr>
              <a:t>易</a:t>
            </a:r>
            <a:r>
              <a:rPr lang="zh-CN" altLang="en-US" sz="3200" b="1" dirty="0" smtClean="0">
                <a:solidFill>
                  <a:schemeClr val="bg1"/>
                </a:solidFill>
                <a:latin typeface="+mj-ea"/>
                <a:ea typeface="+mj-ea"/>
              </a:rPr>
              <a:t>错警示   方法指导</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2763684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228954381"/>
              </p:ext>
            </p:extLst>
          </p:nvPr>
        </p:nvGraphicFramePr>
        <p:xfrm>
          <a:off x="1031776" y="981522"/>
          <a:ext cx="9744075" cy="1562100"/>
        </p:xfrm>
        <a:graphic>
          <a:graphicData uri="http://schemas.openxmlformats.org/presentationml/2006/ole">
            <mc:AlternateContent xmlns:mc="http://schemas.openxmlformats.org/markup-compatibility/2006">
              <mc:Choice xmlns:v="urn:schemas-microsoft-com:vml" Requires="v">
                <p:oleObj spid="_x0000_s300061" name="Document" r:id="rId3" imgW="9746446" imgH="1564279" progId="Word.Document.8">
                  <p:embed/>
                </p:oleObj>
              </mc:Choice>
              <mc:Fallback>
                <p:oleObj name="Document" r:id="rId3" imgW="9746446" imgH="1564279" progId="Word.Document.8">
                  <p:embed/>
                  <p:pic>
                    <p:nvPicPr>
                      <p:cNvPr id="0" name=""/>
                      <p:cNvPicPr/>
                      <p:nvPr/>
                    </p:nvPicPr>
                    <p:blipFill>
                      <a:blip r:embed="rId4"/>
                      <a:stretch>
                        <a:fillRect/>
                      </a:stretch>
                    </p:blipFill>
                    <p:spPr>
                      <a:xfrm>
                        <a:off x="1031776" y="981522"/>
                        <a:ext cx="9744075" cy="1562100"/>
                      </a:xfrm>
                      <a:prstGeom prst="rect">
                        <a:avLst/>
                      </a:prstGeom>
                    </p:spPr>
                  </p:pic>
                </p:oleObj>
              </mc:Fallback>
            </mc:AlternateContent>
          </a:graphicData>
        </a:graphic>
      </p:graphicFrame>
      <p:sp>
        <p:nvSpPr>
          <p:cNvPr id="5" name="矩形 4"/>
          <p:cNvSpPr/>
          <p:nvPr/>
        </p:nvSpPr>
        <p:spPr>
          <a:xfrm>
            <a:off x="1054646" y="1629594"/>
            <a:ext cx="10793813" cy="3323987"/>
          </a:xfrm>
          <a:prstGeom prst="rect">
            <a:avLst/>
          </a:prstGeom>
        </p:spPr>
        <p:txBody>
          <a:bodyPr>
            <a:spAutoFit/>
          </a:bodyPr>
          <a:lstStyle/>
          <a:p>
            <a:pPr algn="just">
              <a:lnSpc>
                <a:spcPct val="150000"/>
              </a:lnSpc>
              <a:spcAft>
                <a:spcPts val="0"/>
              </a:spcAft>
              <a:tabLst>
                <a:tab pos="2070735" algn="l"/>
              </a:tabLst>
            </a:pPr>
            <a:r>
              <a:rPr lang="zh-CN" altLang="zh-CN" sz="2800" kern="100" dirty="0" smtClean="0">
                <a:latin typeface="Times New Roman"/>
                <a:ea typeface="华文细黑"/>
                <a:cs typeface="Times New Roman"/>
              </a:rPr>
              <a:t>起始浓度</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en-US" altLang="zh-CN" sz="2800" kern="100" dirty="0" smtClean="0">
                <a:latin typeface="Times New Roman"/>
                <a:ea typeface="华文细黑"/>
                <a:cs typeface="Courier New"/>
              </a:rPr>
              <a:t>)          0.1        0.3               0.2</a:t>
            </a:r>
            <a:endParaRPr lang="zh-CN" altLang="zh-CN" sz="2800" kern="100" dirty="0" smtClean="0">
              <a:latin typeface="宋体"/>
              <a:cs typeface="Courier New"/>
            </a:endParaRPr>
          </a:p>
          <a:p>
            <a:pPr algn="just">
              <a:lnSpc>
                <a:spcPct val="150000"/>
              </a:lnSpc>
              <a:spcAft>
                <a:spcPts val="0"/>
              </a:spcAft>
              <a:tabLst>
                <a:tab pos="2070735" algn="l"/>
              </a:tabLst>
            </a:pPr>
            <a:r>
              <a:rPr lang="zh-CN" altLang="zh-CN" sz="2800" kern="100" dirty="0" smtClean="0">
                <a:latin typeface="Times New Roman"/>
                <a:ea typeface="华文细黑"/>
                <a:cs typeface="Times New Roman"/>
              </a:rPr>
              <a:t>改变浓度</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en-US" altLang="zh-CN" sz="2800" kern="100" dirty="0" smtClean="0">
                <a:latin typeface="Times New Roman"/>
                <a:ea typeface="华文细黑"/>
                <a:cs typeface="Courier New"/>
              </a:rPr>
              <a:t>)          0.1        0.1               0.2</a:t>
            </a:r>
            <a:endParaRPr lang="zh-CN" altLang="zh-CN" sz="2800" kern="100" dirty="0" smtClean="0">
              <a:latin typeface="宋体"/>
              <a:cs typeface="Courier New"/>
            </a:endParaRPr>
          </a:p>
          <a:p>
            <a:pPr algn="just">
              <a:lnSpc>
                <a:spcPct val="150000"/>
              </a:lnSpc>
              <a:spcAft>
                <a:spcPts val="0"/>
              </a:spcAft>
              <a:tabLst>
                <a:tab pos="2070735" algn="l"/>
              </a:tabLst>
            </a:pPr>
            <a:r>
              <a:rPr lang="zh-CN" altLang="zh-CN" sz="2800" kern="100" dirty="0" smtClean="0">
                <a:latin typeface="Times New Roman"/>
                <a:ea typeface="华文细黑"/>
                <a:cs typeface="Times New Roman"/>
              </a:rPr>
              <a:t>终态浓度</a:t>
            </a:r>
            <a:r>
              <a:rPr lang="en-US" altLang="zh-CN" sz="2800" kern="100" dirty="0" smtClean="0">
                <a:latin typeface="Times New Roman"/>
                <a:ea typeface="华文细黑"/>
                <a:cs typeface="Courier New"/>
              </a:rPr>
              <a:t>(</a:t>
            </a:r>
            <a:r>
              <a:rPr lang="en-US" altLang="zh-CN" sz="2800" kern="100" dirty="0" err="1" smtClean="0">
                <a:latin typeface="Times New Roman"/>
                <a:ea typeface="华文细黑"/>
                <a:cs typeface="Courier New"/>
              </a:rPr>
              <a:t>mol·L</a:t>
            </a:r>
            <a:r>
              <a:rPr lang="zh-CN" altLang="zh-CN" sz="2800" kern="100" baseline="30000" dirty="0" smtClean="0">
                <a:latin typeface="Times New Roman"/>
                <a:ea typeface="华文细黑"/>
                <a:cs typeface="Times New Roman"/>
              </a:rPr>
              <a:t>－</a:t>
            </a:r>
            <a:r>
              <a:rPr lang="en-US" altLang="zh-CN" sz="2800" kern="100" baseline="30000" dirty="0" smtClean="0">
                <a:latin typeface="Times New Roman"/>
                <a:ea typeface="华文细黑"/>
                <a:cs typeface="Courier New"/>
              </a:rPr>
              <a:t>1</a:t>
            </a:r>
            <a:r>
              <a:rPr lang="en-US" altLang="zh-CN" sz="2800" kern="100" dirty="0" smtClean="0">
                <a:latin typeface="Times New Roman"/>
                <a:ea typeface="华文细黑"/>
                <a:cs typeface="Courier New"/>
              </a:rPr>
              <a:t>)          0.2        0.4               0</a:t>
            </a:r>
            <a:endParaRPr lang="zh-CN" altLang="zh-CN" sz="2800" kern="100" dirty="0" smtClean="0">
              <a:latin typeface="宋体"/>
              <a:cs typeface="Courier New"/>
            </a:endParaRPr>
          </a:p>
          <a:p>
            <a:pPr>
              <a:lnSpc>
                <a:spcPct val="150000"/>
              </a:lnSpc>
            </a:pPr>
            <a:r>
              <a:rPr lang="zh-CN" altLang="zh-CN" sz="2800" kern="100" dirty="0" smtClean="0">
                <a:latin typeface="Times New Roman"/>
                <a:ea typeface="华文细黑"/>
                <a:cs typeface="Times New Roman"/>
              </a:rPr>
              <a:t>平衡体系中各物质的浓度范围为</a:t>
            </a:r>
            <a:r>
              <a:rPr lang="en-US" altLang="zh-CN" sz="2800" kern="100" dirty="0" smtClean="0">
                <a:latin typeface="Times New Roman"/>
                <a:ea typeface="华文细黑"/>
              </a:rPr>
              <a:t>X</a:t>
            </a:r>
            <a:r>
              <a:rPr lang="en-US" altLang="zh-CN" sz="2800" kern="100" baseline="-25000" dirty="0" smtClean="0">
                <a:latin typeface="Times New Roman"/>
                <a:ea typeface="华文细黑"/>
              </a:rPr>
              <a:t>2</a:t>
            </a:r>
            <a:r>
              <a:rPr lang="en-US" altLang="zh-CN" sz="2800" kern="100" dirty="0" smtClean="0">
                <a:latin typeface="宋体"/>
                <a:ea typeface="华文细黑"/>
                <a:cs typeface="Times New Roman"/>
              </a:rPr>
              <a:t>∈</a:t>
            </a:r>
            <a:r>
              <a:rPr lang="en-US" altLang="zh-CN" sz="2800" kern="100" dirty="0" smtClean="0">
                <a:latin typeface="Times New Roman"/>
                <a:ea typeface="华文细黑"/>
              </a:rPr>
              <a:t>(0,0.2)</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Y</a:t>
            </a:r>
            <a:r>
              <a:rPr lang="en-US" altLang="zh-CN" sz="2800" kern="100" baseline="-25000" dirty="0" smtClean="0">
                <a:latin typeface="Times New Roman"/>
                <a:ea typeface="华文细黑"/>
              </a:rPr>
              <a:t>2</a:t>
            </a:r>
            <a:r>
              <a:rPr lang="en-US" altLang="zh-CN" sz="2800" kern="100" dirty="0" smtClean="0">
                <a:latin typeface="宋体"/>
                <a:ea typeface="华文细黑"/>
                <a:cs typeface="Times New Roman"/>
              </a:rPr>
              <a:t>∈</a:t>
            </a:r>
            <a:r>
              <a:rPr lang="en-US" altLang="zh-CN" sz="2800" kern="100" dirty="0" smtClean="0">
                <a:latin typeface="Times New Roman"/>
                <a:ea typeface="华文细黑"/>
              </a:rPr>
              <a:t>(0.2,0.4)</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Z</a:t>
            </a:r>
            <a:r>
              <a:rPr lang="en-US" altLang="zh-CN" sz="2800" kern="100" dirty="0" smtClean="0">
                <a:latin typeface="宋体"/>
                <a:ea typeface="华文细黑"/>
                <a:cs typeface="Times New Roman"/>
              </a:rPr>
              <a:t>∈</a:t>
            </a:r>
            <a:r>
              <a:rPr lang="en-US" altLang="zh-CN" sz="2800" kern="100" dirty="0" smtClean="0">
                <a:latin typeface="Times New Roman"/>
                <a:ea typeface="华文细黑"/>
              </a:rPr>
              <a:t>(0,0.4)</a:t>
            </a:r>
            <a:r>
              <a:rPr lang="zh-CN" altLang="zh-CN" sz="2800" kern="100" dirty="0" smtClean="0">
                <a:latin typeface="Times New Roman"/>
                <a:ea typeface="华文细黑"/>
                <a:cs typeface="Times New Roman"/>
              </a:rPr>
              <a:t>。</a:t>
            </a:r>
            <a:endParaRPr lang="zh-CN" altLang="en-US" sz="2800" dirty="0"/>
          </a:p>
        </p:txBody>
      </p:sp>
    </p:spTree>
    <p:extLst>
      <p:ext uri="{BB962C8B-B14F-4D97-AF65-F5344CB8AC3E}">
        <p14:creationId xmlns:p14="http://schemas.microsoft.com/office/powerpoint/2010/main" val="18853831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4606" y="477466"/>
            <a:ext cx="10793813"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．规避</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个易失分点</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化学平衡状态判断</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三关注</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关注反应条件，是恒温恒容，恒温恒压，还是绝热恒容容器；关注反应特点，是等体积反应，还是非等体积反应；关注特殊情况，是否有固体参加或生成，或固体的分解反应。</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不能作为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标志</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的四种情况</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反应组分的物质的量之比等于化学方程式中相应物质的化学计量数之比</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Tree>
    <p:extLst>
      <p:ext uri="{BB962C8B-B14F-4D97-AF65-F5344CB8AC3E}">
        <p14:creationId xmlns:p14="http://schemas.microsoft.com/office/powerpoint/2010/main" val="24407850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4606" y="1041911"/>
            <a:ext cx="10793813" cy="3323987"/>
          </a:xfrm>
          <a:prstGeom prst="rect">
            <a:avLst/>
          </a:prstGeom>
        </p:spPr>
        <p:txBody>
          <a:bodyPr>
            <a:spAutoFit/>
          </a:bodyPr>
          <a:lstStyle/>
          <a:p>
            <a:pPr algn="just">
              <a:lnSpc>
                <a:spcPct val="150000"/>
              </a:lnSpc>
              <a:spcAft>
                <a:spcPts val="0"/>
              </a:spcAf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恒温恒容下的体积不变的反应，体系的压强或总物质的量不再随时间而变化，如</a:t>
            </a:r>
            <a:r>
              <a:rPr lang="en-US" altLang="zh-CN" sz="2800" kern="100" dirty="0">
                <a:latin typeface="Times New Roman"/>
                <a:ea typeface="华文细黑"/>
                <a:cs typeface="Courier New"/>
              </a:rPr>
              <a:t>2HI(g)</a:t>
            </a:r>
            <a:r>
              <a:rPr lang="en-US" altLang="zh-CN" sz="2800" kern="100" dirty="0">
                <a:latin typeface="ZBFH"/>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全是气体参加的体积不变的反应，体系的平均相对分子质量不再随时间而变化，如</a:t>
            </a:r>
            <a:r>
              <a:rPr lang="en-US" altLang="zh-CN" sz="2800" kern="100" dirty="0">
                <a:latin typeface="Times New Roman"/>
                <a:ea typeface="华文细黑"/>
                <a:cs typeface="Courier New"/>
              </a:rPr>
              <a:t>2HI(g)</a:t>
            </a:r>
            <a:r>
              <a:rPr lang="en-US" altLang="zh-CN" sz="2800" kern="100" dirty="0">
                <a:latin typeface="ZBFH"/>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50000"/>
              </a:lnSpc>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全是气体参加的反应，恒容条件下体系的密度保持不变。</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232660220"/>
              </p:ext>
            </p:extLst>
          </p:nvPr>
        </p:nvGraphicFramePr>
        <p:xfrm>
          <a:off x="4295006" y="1773610"/>
          <a:ext cx="1111250" cy="1446213"/>
        </p:xfrm>
        <a:graphic>
          <a:graphicData uri="http://schemas.openxmlformats.org/presentationml/2006/ole">
            <mc:AlternateContent xmlns:mc="http://schemas.openxmlformats.org/markup-compatibility/2006">
              <mc:Choice xmlns:v="urn:schemas-microsoft-com:vml" Requires="v">
                <p:oleObj spid="_x0000_s301110" name="Document" r:id="rId3" imgW="1111525" imgH="1445934" progId="Word.Document.8">
                  <p:embed/>
                </p:oleObj>
              </mc:Choice>
              <mc:Fallback>
                <p:oleObj name="Document" r:id="rId3" imgW="1111525" imgH="1445934" progId="Word.Document.8">
                  <p:embed/>
                  <p:pic>
                    <p:nvPicPr>
                      <p:cNvPr id="0" name=""/>
                      <p:cNvPicPr/>
                      <p:nvPr/>
                    </p:nvPicPr>
                    <p:blipFill>
                      <a:blip r:embed="rId4"/>
                      <a:stretch>
                        <a:fillRect/>
                      </a:stretch>
                    </p:blipFill>
                    <p:spPr>
                      <a:xfrm>
                        <a:off x="4295006" y="1773610"/>
                        <a:ext cx="1111250" cy="1446213"/>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806250971"/>
              </p:ext>
            </p:extLst>
          </p:nvPr>
        </p:nvGraphicFramePr>
        <p:xfrm>
          <a:off x="4655046" y="3141762"/>
          <a:ext cx="1111250" cy="1446212"/>
        </p:xfrm>
        <a:graphic>
          <a:graphicData uri="http://schemas.openxmlformats.org/presentationml/2006/ole">
            <mc:AlternateContent xmlns:mc="http://schemas.openxmlformats.org/markup-compatibility/2006">
              <mc:Choice xmlns:v="urn:schemas-microsoft-com:vml" Requires="v">
                <p:oleObj spid="_x0000_s301111" name="Document" r:id="rId5" imgW="1111525" imgH="1445934" progId="Word.Document.8">
                  <p:embed/>
                </p:oleObj>
              </mc:Choice>
              <mc:Fallback>
                <p:oleObj name="Document" r:id="rId5" imgW="1111525" imgH="1445934" progId="Word.Document.8">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5046" y="3141762"/>
                        <a:ext cx="111125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rId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8138008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0"/>
          <p:cNvSpPr txBox="1">
            <a:spLocks noChangeArrowheads="1"/>
          </p:cNvSpPr>
          <p:nvPr/>
        </p:nvSpPr>
        <p:spPr bwMode="auto">
          <a:xfrm>
            <a:off x="1270670" y="1863373"/>
            <a:ext cx="9310759" cy="2142485"/>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lvl="0" algn="just" eaLnBrk="1" hangingPunct="1">
              <a:lnSpc>
                <a:spcPts val="5500"/>
              </a:lnSpc>
              <a:tabLst>
                <a:tab pos="1890395" algn="l"/>
              </a:tabLst>
            </a:pPr>
            <a:r>
              <a:rPr lang="en-US" altLang="zh-CN" sz="2800" b="0" kern="100" dirty="0">
                <a:solidFill>
                  <a:prstClr val="black"/>
                </a:solidFill>
                <a:latin typeface="Times New Roman"/>
                <a:ea typeface="华文细黑"/>
              </a:rPr>
              <a:t>1.</a:t>
            </a:r>
            <a:r>
              <a:rPr lang="zh-CN" altLang="zh-CN" sz="2800" b="0" kern="100" dirty="0">
                <a:solidFill>
                  <a:prstClr val="black"/>
                </a:solidFill>
                <a:latin typeface="Times New Roman"/>
                <a:ea typeface="华文细黑"/>
                <a:cs typeface="Times New Roman"/>
              </a:rPr>
              <a:t>了解化学反应的可逆性。</a:t>
            </a:r>
            <a:endParaRPr lang="en-US" altLang="zh-CN" sz="2800" b="0" kern="100" dirty="0">
              <a:solidFill>
                <a:prstClr val="black"/>
              </a:solidFill>
              <a:latin typeface="Times New Roman"/>
              <a:ea typeface="华文细黑"/>
              <a:cs typeface="Times New Roman"/>
            </a:endParaRPr>
          </a:p>
          <a:p>
            <a:pPr lvl="0" algn="just" eaLnBrk="1" hangingPunct="1">
              <a:lnSpc>
                <a:spcPts val="5500"/>
              </a:lnSpc>
              <a:tabLst>
                <a:tab pos="1890395" algn="l"/>
              </a:tabLst>
            </a:pPr>
            <a:r>
              <a:rPr lang="en-US" altLang="zh-CN" sz="2800" b="0" kern="100" dirty="0">
                <a:solidFill>
                  <a:prstClr val="black"/>
                </a:solidFill>
                <a:latin typeface="Times New Roman"/>
                <a:ea typeface="华文细黑"/>
              </a:rPr>
              <a:t>2.</a:t>
            </a:r>
            <a:r>
              <a:rPr lang="zh-CN" altLang="zh-CN" sz="2800" b="0" kern="100" dirty="0">
                <a:solidFill>
                  <a:prstClr val="black"/>
                </a:solidFill>
                <a:latin typeface="Times New Roman"/>
                <a:ea typeface="华文细黑"/>
                <a:cs typeface="Times New Roman"/>
              </a:rPr>
              <a:t>理解化学平衡的定义。</a:t>
            </a:r>
            <a:endParaRPr lang="en-US" altLang="zh-CN" sz="2800" b="0" kern="100" dirty="0">
              <a:solidFill>
                <a:prstClr val="black"/>
              </a:solidFill>
              <a:latin typeface="Times New Roman"/>
              <a:ea typeface="华文细黑"/>
              <a:cs typeface="Times New Roman"/>
            </a:endParaRPr>
          </a:p>
          <a:p>
            <a:pPr lvl="0" algn="just" eaLnBrk="1" hangingPunct="1">
              <a:lnSpc>
                <a:spcPts val="5500"/>
              </a:lnSpc>
              <a:tabLst>
                <a:tab pos="1890395" algn="l"/>
              </a:tabLst>
            </a:pPr>
            <a:r>
              <a:rPr lang="en-US" altLang="zh-CN" sz="2800" b="0" kern="100" dirty="0">
                <a:solidFill>
                  <a:prstClr val="black"/>
                </a:solidFill>
                <a:latin typeface="Times New Roman"/>
                <a:ea typeface="华文细黑"/>
              </a:rPr>
              <a:t>3.</a:t>
            </a:r>
            <a:r>
              <a:rPr lang="zh-CN" altLang="zh-CN" sz="2800" b="0" kern="100" dirty="0">
                <a:solidFill>
                  <a:prstClr val="black"/>
                </a:solidFill>
                <a:latin typeface="Times New Roman"/>
                <a:ea typeface="华文细黑"/>
                <a:cs typeface="Times New Roman"/>
              </a:rPr>
              <a:t>理解影响化学平衡的因素。</a:t>
            </a:r>
            <a:endParaRPr lang="zh-CN" altLang="zh-CN" sz="2800" b="0" kern="100" dirty="0">
              <a:effectLst/>
              <a:latin typeface="宋体"/>
              <a:cs typeface="Courier New"/>
            </a:endParaRPr>
          </a:p>
        </p:txBody>
      </p:sp>
      <p:sp>
        <p:nvSpPr>
          <p:cNvPr id="5" name="矩形 4">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6" name="矩形 5">
            <a:hlinkClick r:id="rId4" action="ppaction://hlinksldjump"/>
          </p:cNvPr>
          <p:cNvSpPr/>
          <p:nvPr/>
        </p:nvSpPr>
        <p:spPr>
          <a:xfrm>
            <a:off x="1774726"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8" name="矩形 7">
            <a:hlinkClick r:id="rId5" action="ppaction://hlinksldjump"/>
          </p:cNvPr>
          <p:cNvSpPr/>
          <p:nvPr/>
        </p:nvSpPr>
        <p:spPr>
          <a:xfrm>
            <a:off x="3550223"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9" name="矩形 8">
            <a:hlinkClick r:id="rId6" action="ppaction://hlinksldjump"/>
          </p:cNvPr>
          <p:cNvSpPr/>
          <p:nvPr/>
        </p:nvSpPr>
        <p:spPr>
          <a:xfrm>
            <a:off x="5317251" y="6369059"/>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10" name="矩形 9">
            <a:hlinkClick r:id="rId7" action="ppaction://hlinksldjump"/>
          </p:cNvPr>
          <p:cNvSpPr/>
          <p:nvPr/>
        </p:nvSpPr>
        <p:spPr>
          <a:xfrm>
            <a:off x="8748932" y="6369059"/>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spTree>
    <p:extLst>
      <p:ext uri="{BB962C8B-B14F-4D97-AF65-F5344CB8AC3E}">
        <p14:creationId xmlns:p14="http://schemas.microsoft.com/office/powerpoint/2010/main" val="3000878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p:nvPr/>
        </p:nvSpPr>
        <p:spPr>
          <a:xfrm>
            <a:off x="447365" y="1982150"/>
            <a:ext cx="11223676" cy="2391232"/>
          </a:xfrm>
          <a:prstGeom prst="rect">
            <a:avLst/>
          </a:prstGeom>
          <a:noFill/>
        </p:spPr>
        <p:txBody>
          <a:bodyPr wrap="square" rtlCol="0" anchor="ctr">
            <a:spAutoFit/>
          </a:bodyPr>
          <a:lstStyle/>
          <a:p>
            <a:pPr defTabSz="914400">
              <a:lnSpc>
                <a:spcPct val="120000"/>
              </a:lnSpc>
              <a:defRPr/>
            </a:pPr>
            <a:r>
              <a:rPr lang="zh-CN" altLang="en-US" sz="6500" b="1" kern="0" dirty="0">
                <a:solidFill>
                  <a:sysClr val="window" lastClr="FFFFFF"/>
                </a:solidFill>
                <a:latin typeface="微软雅黑"/>
                <a:ea typeface="微软雅黑"/>
              </a:rPr>
              <a:t>考点</a:t>
            </a:r>
            <a:r>
              <a:rPr lang="zh-CN" altLang="en-US" sz="6500" b="1" kern="0" dirty="0" smtClean="0">
                <a:solidFill>
                  <a:sysClr val="window" lastClr="FFFFFF"/>
                </a:solidFill>
                <a:latin typeface="微软雅黑"/>
                <a:ea typeface="微软雅黑"/>
              </a:rPr>
              <a:t>二</a:t>
            </a:r>
            <a:r>
              <a:rPr lang="en-US" altLang="zh-CN" sz="6500" b="1" kern="0" dirty="0">
                <a:solidFill>
                  <a:sysClr val="window" lastClr="FFFFFF"/>
                </a:solidFill>
                <a:latin typeface="微软雅黑"/>
                <a:ea typeface="微软雅黑"/>
              </a:rPr>
              <a:t> </a:t>
            </a:r>
            <a:r>
              <a:rPr lang="en-US" altLang="zh-CN" sz="6500" b="1" kern="0" dirty="0" smtClean="0">
                <a:solidFill>
                  <a:sysClr val="window" lastClr="FFFFFF"/>
                </a:solidFill>
                <a:latin typeface="微软雅黑"/>
                <a:ea typeface="微软雅黑"/>
              </a:rPr>
              <a:t>  </a:t>
            </a:r>
            <a:r>
              <a:rPr lang="zh-CN" altLang="en-US" sz="6500" b="1" kern="0" dirty="0" smtClean="0">
                <a:solidFill>
                  <a:sysClr val="window" lastClr="FFFFFF"/>
                </a:solidFill>
                <a:latin typeface="微软雅黑"/>
                <a:ea typeface="微软雅黑"/>
              </a:rPr>
              <a:t>借助</a:t>
            </a:r>
            <a:r>
              <a:rPr lang="zh-CN" altLang="en-US" sz="6500" b="1" kern="0" dirty="0">
                <a:solidFill>
                  <a:sysClr val="window" lastClr="FFFFFF"/>
                </a:solidFill>
                <a:latin typeface="微软雅黑"/>
                <a:ea typeface="微软雅黑"/>
              </a:rPr>
              <a:t>速率</a:t>
            </a:r>
            <a:r>
              <a:rPr lang="en-US" altLang="zh-CN" sz="6500" b="1" kern="0" dirty="0">
                <a:solidFill>
                  <a:sysClr val="window" lastClr="FFFFFF"/>
                </a:solidFill>
                <a:latin typeface="微软雅黑"/>
                <a:ea typeface="微软雅黑"/>
              </a:rPr>
              <a:t>—</a:t>
            </a:r>
            <a:r>
              <a:rPr lang="zh-CN" altLang="en-US" sz="6500" b="1" kern="0" dirty="0">
                <a:solidFill>
                  <a:sysClr val="window" lastClr="FFFFFF"/>
                </a:solidFill>
                <a:latin typeface="微软雅黑"/>
                <a:ea typeface="微软雅黑"/>
              </a:rPr>
              <a:t>时间图像</a:t>
            </a:r>
            <a:r>
              <a:rPr lang="zh-CN" altLang="en-US" sz="6500" b="1" kern="0" dirty="0" smtClean="0">
                <a:solidFill>
                  <a:sysClr val="window" lastClr="FFFFFF"/>
                </a:solidFill>
                <a:latin typeface="微软雅黑"/>
                <a:ea typeface="微软雅黑"/>
              </a:rPr>
              <a:t>，</a:t>
            </a:r>
            <a:endParaRPr lang="en-US" altLang="zh-CN" sz="6500" b="1" kern="0" dirty="0" smtClean="0">
              <a:solidFill>
                <a:sysClr val="window" lastClr="FFFFFF"/>
              </a:solidFill>
              <a:latin typeface="微软雅黑"/>
              <a:ea typeface="微软雅黑"/>
            </a:endParaRPr>
          </a:p>
          <a:p>
            <a:pPr defTabSz="914400">
              <a:lnSpc>
                <a:spcPct val="120000"/>
              </a:lnSpc>
              <a:defRPr/>
            </a:pPr>
            <a:r>
              <a:rPr lang="en-US" altLang="zh-CN" sz="6500" b="1" kern="0" dirty="0">
                <a:solidFill>
                  <a:sysClr val="window" lastClr="FFFFFF"/>
                </a:solidFill>
                <a:latin typeface="微软雅黑"/>
                <a:ea typeface="微软雅黑"/>
              </a:rPr>
              <a:t> </a:t>
            </a:r>
            <a:r>
              <a:rPr lang="en-US" altLang="zh-CN" sz="6500" b="1" kern="0" dirty="0" smtClean="0">
                <a:solidFill>
                  <a:sysClr val="window" lastClr="FFFFFF"/>
                </a:solidFill>
                <a:latin typeface="微软雅黑"/>
                <a:ea typeface="微软雅黑"/>
              </a:rPr>
              <a:t>            </a:t>
            </a:r>
            <a:r>
              <a:rPr lang="zh-CN" altLang="en-US" sz="6500" b="1" kern="0" dirty="0" smtClean="0">
                <a:solidFill>
                  <a:sysClr val="window" lastClr="FFFFFF"/>
                </a:solidFill>
                <a:latin typeface="微软雅黑"/>
                <a:ea typeface="微软雅黑"/>
              </a:rPr>
              <a:t>判断</a:t>
            </a:r>
            <a:r>
              <a:rPr lang="zh-CN" altLang="en-US" sz="6500" b="1" kern="0" dirty="0">
                <a:solidFill>
                  <a:sysClr val="window" lastClr="FFFFFF"/>
                </a:solidFill>
                <a:latin typeface="微软雅黑"/>
                <a:ea typeface="微软雅黑"/>
              </a:rPr>
              <a:t>化学平衡移动</a:t>
            </a:r>
            <a:endParaRPr lang="zh-CN" altLang="zh-CN" sz="6500" b="1" kern="0" dirty="0">
              <a:solidFill>
                <a:sysClr val="window" lastClr="FFFFFF"/>
              </a:solidFill>
              <a:latin typeface="微软雅黑"/>
              <a:ea typeface="微软雅黑"/>
            </a:endParaRPr>
          </a:p>
        </p:txBody>
      </p:sp>
    </p:spTree>
    <p:extLst>
      <p:ext uri="{BB962C8B-B14F-4D97-AF65-F5344CB8AC3E}">
        <p14:creationId xmlns:p14="http://schemas.microsoft.com/office/powerpoint/2010/main" val="8286590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8996" y="909514"/>
            <a:ext cx="11231786" cy="2923853"/>
          </a:xfrm>
          <a:prstGeom prst="rect">
            <a:avLst/>
          </a:prstGeom>
          <a:noFill/>
        </p:spPr>
        <p:txBody>
          <a:bodyPr wrap="square" lIns="121898" tIns="60948" rIns="121898" bIns="60948" rtlCol="0">
            <a:spAutoFit/>
          </a:bodyPr>
          <a:lstStyle/>
          <a:p>
            <a:pPr algn="just">
              <a:lnSpc>
                <a:spcPct val="130000"/>
              </a:lnSpc>
              <a:spcAft>
                <a:spcPts val="0"/>
              </a:spcAft>
              <a:tabLst>
                <a:tab pos="207073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．概念</a:t>
            </a:r>
            <a:endParaRPr lang="zh-CN" altLang="zh-CN" sz="2800" kern="100" dirty="0">
              <a:latin typeface="宋体"/>
              <a:cs typeface="Courier New"/>
            </a:endParaRPr>
          </a:p>
          <a:p>
            <a:pPr>
              <a:lnSpc>
                <a:spcPct val="130000"/>
              </a:lnSpc>
            </a:pPr>
            <a:r>
              <a:rPr lang="zh-CN" altLang="zh-CN" sz="2800" kern="100" dirty="0">
                <a:latin typeface="Times New Roman"/>
                <a:ea typeface="华文细黑"/>
                <a:cs typeface="Times New Roman"/>
              </a:rPr>
              <a:t>可逆反应达到平衡状态以后，若反应条件</a:t>
            </a:r>
            <a:r>
              <a:rPr lang="en-US" altLang="zh-CN" sz="2800" kern="100" dirty="0">
                <a:latin typeface="Times New Roman"/>
                <a:ea typeface="华文细黑"/>
              </a:rPr>
              <a:t>(</a:t>
            </a:r>
            <a:r>
              <a:rPr lang="zh-CN" altLang="zh-CN" sz="2800" kern="100" dirty="0">
                <a:latin typeface="Times New Roman"/>
                <a:ea typeface="华文细黑"/>
                <a:cs typeface="Times New Roman"/>
              </a:rPr>
              <a:t>如温度、压强、浓度等</a:t>
            </a:r>
            <a:r>
              <a:rPr lang="en-US" altLang="zh-CN" sz="2800" kern="100" dirty="0">
                <a:latin typeface="Times New Roman"/>
                <a:ea typeface="华文细黑"/>
              </a:rPr>
              <a:t>)</a:t>
            </a:r>
            <a:r>
              <a:rPr lang="zh-CN" altLang="zh-CN" sz="2800" kern="100" dirty="0">
                <a:latin typeface="Times New Roman"/>
                <a:ea typeface="华文细黑"/>
                <a:cs typeface="Times New Roman"/>
              </a:rPr>
              <a:t>发生了变化，平衡混合物中各组分的浓度也会随之改变，从而在一段时间后达到新的平衡状态。这种由原平衡状态向新平衡状态的变化过程，叫做化学平衡的移动。</a:t>
            </a:r>
            <a:endParaRPr lang="zh-CN" altLang="zh-CN" sz="2800" kern="100" dirty="0">
              <a:latin typeface="宋体"/>
              <a:cs typeface="Courier New"/>
            </a:endParaRPr>
          </a:p>
        </p:txBody>
      </p:sp>
      <p:sp>
        <p:nvSpPr>
          <p:cNvPr id="4" name="矩形 3"/>
          <p:cNvSpPr/>
          <p:nvPr/>
        </p:nvSpPr>
        <p:spPr>
          <a:xfrm>
            <a:off x="550590" y="3958219"/>
            <a:ext cx="1441420" cy="523220"/>
          </a:xfrm>
          <a:prstGeom prst="rect">
            <a:avLst/>
          </a:prstGeom>
        </p:spPr>
        <p:txBody>
          <a:bodyPr wrap="none">
            <a:spAutoFit/>
          </a:bodyPr>
          <a:lstStyle/>
          <a:p>
            <a:r>
              <a:rPr lang="en-US" altLang="zh-CN" sz="2800" kern="100" dirty="0">
                <a:latin typeface="Times New Roman"/>
                <a:ea typeface="华文细黑"/>
              </a:rPr>
              <a:t>2</a:t>
            </a:r>
            <a:r>
              <a:rPr lang="zh-CN" altLang="zh-CN" sz="2800" kern="100" dirty="0">
                <a:latin typeface="Times New Roman"/>
                <a:ea typeface="华文细黑"/>
                <a:cs typeface="Times New Roman"/>
              </a:rPr>
              <a:t>．过程</a:t>
            </a:r>
            <a:endParaRPr lang="zh-CN" altLang="en-US" sz="2800" dirty="0"/>
          </a:p>
        </p:txBody>
      </p:sp>
      <p:pic>
        <p:nvPicPr>
          <p:cNvPr id="215042" name="Picture 2" descr="5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852" y="4409431"/>
            <a:ext cx="9809962" cy="166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80257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46009" y="1197546"/>
            <a:ext cx="10793813" cy="2677656"/>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．化学平衡移动与化学反应速率的关系</a:t>
            </a:r>
            <a:endParaRPr lang="zh-CN" altLang="zh-CN" sz="280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(1)</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正</a:t>
            </a:r>
            <a:r>
              <a:rPr lang="en-US" altLang="zh-CN" sz="2800" kern="100" dirty="0">
                <a:latin typeface="Times New Roman"/>
                <a:ea typeface="华文细黑"/>
                <a:cs typeface="Courier New"/>
              </a:rPr>
              <a:t>&gt;</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逆</a:t>
            </a:r>
            <a:r>
              <a:rPr lang="zh-CN" altLang="zh-CN" sz="2800" kern="100" dirty="0">
                <a:latin typeface="Times New Roman"/>
                <a:ea typeface="华文细黑"/>
                <a:cs typeface="Times New Roman"/>
              </a:rPr>
              <a:t>：平衡</a:t>
            </a:r>
            <a:r>
              <a:rPr lang="zh-CN" altLang="zh-CN" sz="2800" kern="100" dirty="0" smtClean="0">
                <a:latin typeface="Times New Roman"/>
                <a:ea typeface="华文细黑"/>
                <a:cs typeface="Times New Roman"/>
              </a:rPr>
              <a:t>向</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移动</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(2)</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正</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逆</a:t>
            </a:r>
            <a:r>
              <a:rPr lang="zh-CN" altLang="zh-CN" sz="2800" kern="100" dirty="0">
                <a:latin typeface="Times New Roman"/>
                <a:ea typeface="华文细黑"/>
                <a:cs typeface="Times New Roman"/>
              </a:rPr>
              <a:t>：反应达到平衡状态</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平衡</a:t>
            </a:r>
            <a:r>
              <a:rPr lang="zh-CN" altLang="zh-CN" sz="2800" kern="100" dirty="0">
                <a:latin typeface="Times New Roman"/>
                <a:ea typeface="华文细黑"/>
                <a:cs typeface="Times New Roman"/>
              </a:rPr>
              <a:t>移动。</a:t>
            </a:r>
            <a:endParaRPr lang="zh-CN" altLang="zh-CN" sz="280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(3)</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正</a:t>
            </a:r>
            <a:r>
              <a:rPr lang="en-US" altLang="zh-CN" sz="2800" kern="100" dirty="0">
                <a:latin typeface="Times New Roman"/>
                <a:ea typeface="华文细黑"/>
                <a:cs typeface="Courier New"/>
              </a:rPr>
              <a:t>&lt;</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逆</a:t>
            </a:r>
            <a:r>
              <a:rPr lang="zh-CN" altLang="zh-CN" sz="2800" kern="100" dirty="0">
                <a:latin typeface="Times New Roman"/>
                <a:ea typeface="华文细黑"/>
                <a:cs typeface="Times New Roman"/>
              </a:rPr>
              <a:t>：平衡</a:t>
            </a:r>
            <a:r>
              <a:rPr lang="zh-CN" altLang="zh-CN" sz="2800" kern="100" dirty="0" smtClean="0">
                <a:latin typeface="Times New Roman"/>
                <a:ea typeface="华文细黑"/>
                <a:cs typeface="Times New Roman"/>
              </a:rPr>
              <a:t>向</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移动</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17" name="矩形 16"/>
          <p:cNvSpPr/>
          <p:nvPr/>
        </p:nvSpPr>
        <p:spPr>
          <a:xfrm>
            <a:off x="3718942" y="1953709"/>
            <a:ext cx="1980029"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正反应方向</a:t>
            </a:r>
          </a:p>
        </p:txBody>
      </p:sp>
      <p:sp>
        <p:nvSpPr>
          <p:cNvPr id="18" name="矩形 17"/>
          <p:cNvSpPr/>
          <p:nvPr/>
        </p:nvSpPr>
        <p:spPr>
          <a:xfrm>
            <a:off x="5951190" y="2601781"/>
            <a:ext cx="1261884"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不发生</a:t>
            </a:r>
          </a:p>
        </p:txBody>
      </p:sp>
      <p:sp>
        <p:nvSpPr>
          <p:cNvPr id="19" name="矩形 18"/>
          <p:cNvSpPr/>
          <p:nvPr/>
        </p:nvSpPr>
        <p:spPr>
          <a:xfrm>
            <a:off x="3683129" y="3177845"/>
            <a:ext cx="1980029"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逆反应方向</a:t>
            </a: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8"/>
                                        </p:tgtEl>
                                      </p:cBhvr>
                                    </p:animEffect>
                                    <p:set>
                                      <p:cBhvr>
                                        <p:cTn id="25" dur="1" fill="hold">
                                          <p:stCondLst>
                                            <p:cond delay="499"/>
                                          </p:stCondLst>
                                        </p:cTn>
                                        <p:tgtEl>
                                          <p:spTgt spid="18"/>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17" grpId="0"/>
      <p:bldP spid="17" grpId="1"/>
      <p:bldP spid="18" grpId="0"/>
      <p:bldP spid="18" grpId="1"/>
      <p:bldP spid="19" grpId="0"/>
      <p:bldP spid="1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6668" y="117426"/>
            <a:ext cx="11296938" cy="2216548"/>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借助图像，分析影响化学平衡的因素</a:t>
            </a:r>
            <a:endParaRPr lang="zh-CN" altLang="zh-CN" sz="280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影响化学平衡的因素</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若其他条件不变，改变下列条件对化学平衡的影响如下：</a:t>
            </a:r>
            <a:endParaRPr lang="zh-CN" altLang="en-US" sz="2800" dirty="0"/>
          </a:p>
        </p:txBody>
      </p:sp>
      <p:graphicFrame>
        <p:nvGraphicFramePr>
          <p:cNvPr id="10" name="表格 9"/>
          <p:cNvGraphicFramePr>
            <a:graphicFrameLocks noGrp="1"/>
          </p:cNvGraphicFramePr>
          <p:nvPr>
            <p:extLst>
              <p:ext uri="{D42A27DB-BD31-4B8C-83A1-F6EECF244321}">
                <p14:modId xmlns:p14="http://schemas.microsoft.com/office/powerpoint/2010/main" val="2971255069"/>
              </p:ext>
            </p:extLst>
          </p:nvPr>
        </p:nvGraphicFramePr>
        <p:xfrm>
          <a:off x="550590" y="2205658"/>
          <a:ext cx="11017224" cy="4114800"/>
        </p:xfrm>
        <a:graphic>
          <a:graphicData uri="http://schemas.openxmlformats.org/drawingml/2006/table">
            <a:tbl>
              <a:tblPr/>
              <a:tblGrid>
                <a:gridCol w="648072"/>
                <a:gridCol w="2664296"/>
                <a:gridCol w="4536495"/>
                <a:gridCol w="3168361"/>
              </a:tblGrid>
              <a:tr h="97765">
                <a:tc>
                  <a:txBody>
                    <a:bodyPr/>
                    <a:lstStyle/>
                    <a:p>
                      <a:pPr algn="ctr">
                        <a:lnSpc>
                          <a:spcPct val="150000"/>
                        </a:lnSpc>
                        <a:spcAft>
                          <a:spcPts val="0"/>
                        </a:spcAft>
                        <a:tabLst>
                          <a:tab pos="2070735" algn="l"/>
                        </a:tabLst>
                      </a:pPr>
                      <a:r>
                        <a:rPr lang="zh-CN" altLang="en-US" sz="2000" kern="100" dirty="0" smtClean="0">
                          <a:effectLst/>
                          <a:latin typeface="宋体"/>
                          <a:cs typeface="Courier New"/>
                        </a:rPr>
                        <a:t>因素</a:t>
                      </a:r>
                      <a:endParaRPr lang="zh-CN" sz="2000" kern="100" dirty="0">
                        <a:effectLst/>
                        <a:latin typeface="宋体"/>
                        <a:cs typeface="Courier New"/>
                      </a:endParaRPr>
                    </a:p>
                  </a:txBody>
                  <a:tcPr marL="3976" marR="39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zh-CN" sz="2000" kern="100">
                          <a:effectLst/>
                          <a:latin typeface="Times New Roman"/>
                          <a:ea typeface="华文细黑"/>
                          <a:cs typeface="Times New Roman"/>
                        </a:rPr>
                        <a:t>任何反应</a:t>
                      </a:r>
                      <a:endParaRPr lang="zh-CN" sz="2000" kern="100">
                        <a:effectLst/>
                        <a:latin typeface="宋体"/>
                        <a:cs typeface="Courier New"/>
                      </a:endParaRPr>
                    </a:p>
                  </a:txBody>
                  <a:tcPr marL="3976" marR="39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zh-CN" sz="2000" kern="100">
                          <a:effectLst/>
                          <a:latin typeface="Times New Roman"/>
                          <a:ea typeface="华文细黑"/>
                          <a:cs typeface="Times New Roman"/>
                        </a:rPr>
                        <a:t>可逆反应</a:t>
                      </a:r>
                      <a:endParaRPr lang="zh-CN" sz="2000" kern="100">
                        <a:effectLst/>
                        <a:latin typeface="宋体"/>
                        <a:cs typeface="Courier New"/>
                      </a:endParaRPr>
                    </a:p>
                  </a:txBody>
                  <a:tcPr marL="3976" marR="39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zh-CN" sz="2000" kern="100">
                          <a:effectLst/>
                          <a:latin typeface="Times New Roman"/>
                          <a:ea typeface="华文细黑"/>
                          <a:cs typeface="Times New Roman"/>
                        </a:rPr>
                        <a:t>平衡移动方向</a:t>
                      </a:r>
                      <a:endParaRPr lang="zh-CN" sz="2000" kern="100">
                        <a:effectLst/>
                        <a:latin typeface="宋体"/>
                        <a:cs typeface="Courier New"/>
                      </a:endParaRPr>
                    </a:p>
                  </a:txBody>
                  <a:tcPr marL="3976" marR="39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31192">
                <a:tc>
                  <a:txBody>
                    <a:bodyPr/>
                    <a:lstStyle/>
                    <a:p>
                      <a:pPr algn="ctr">
                        <a:lnSpc>
                          <a:spcPct val="150000"/>
                        </a:lnSpc>
                        <a:spcAft>
                          <a:spcPts val="0"/>
                        </a:spcAft>
                        <a:tabLst>
                          <a:tab pos="2070735" algn="l"/>
                        </a:tabLst>
                      </a:pPr>
                      <a:r>
                        <a:rPr lang="zh-CN" sz="2000" kern="100" dirty="0">
                          <a:effectLst/>
                          <a:latin typeface="Times New Roman"/>
                          <a:ea typeface="华文细黑"/>
                          <a:cs typeface="Times New Roman"/>
                        </a:rPr>
                        <a:t>浓度</a:t>
                      </a:r>
                      <a:endParaRPr lang="zh-CN" sz="2000" kern="100" dirty="0">
                        <a:effectLst/>
                        <a:latin typeface="宋体"/>
                        <a:cs typeface="Courier New"/>
                      </a:endParaRPr>
                    </a:p>
                  </a:txBody>
                  <a:tcPr marL="3976" marR="39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2070735" algn="l"/>
                        </a:tabLst>
                      </a:pPr>
                      <a:r>
                        <a:rPr lang="zh-CN" sz="2000" kern="100" dirty="0">
                          <a:effectLst/>
                          <a:latin typeface="Times New Roman"/>
                          <a:ea typeface="华文细黑"/>
                          <a:cs typeface="Times New Roman"/>
                        </a:rPr>
                        <a:t>增大</a:t>
                      </a:r>
                      <a:r>
                        <a:rPr lang="en-US" sz="2000" i="1" kern="100" dirty="0">
                          <a:effectLst/>
                          <a:latin typeface="Times New Roman"/>
                          <a:ea typeface="华文细黑"/>
                          <a:cs typeface="Courier New"/>
                        </a:rPr>
                        <a:t>c</a:t>
                      </a:r>
                      <a:r>
                        <a:rPr lang="en-US" sz="2000" kern="100" dirty="0">
                          <a:effectLst/>
                          <a:latin typeface="Times New Roman"/>
                          <a:ea typeface="华文细黑"/>
                          <a:cs typeface="Courier New"/>
                        </a:rPr>
                        <a:t>(</a:t>
                      </a:r>
                      <a:r>
                        <a:rPr lang="zh-CN" sz="2000" kern="100" dirty="0">
                          <a:effectLst/>
                          <a:latin typeface="Times New Roman"/>
                          <a:ea typeface="华文细黑"/>
                          <a:cs typeface="Times New Roman"/>
                        </a:rPr>
                        <a:t>反应物</a:t>
                      </a:r>
                      <a:r>
                        <a:rPr lang="en-US" sz="2000" kern="100" dirty="0">
                          <a:effectLst/>
                          <a:latin typeface="Times New Roman"/>
                          <a:ea typeface="华文细黑"/>
                          <a:cs typeface="Courier New"/>
                        </a:rPr>
                        <a:t>)</a:t>
                      </a:r>
                      <a:r>
                        <a:rPr lang="zh-CN" sz="2000" kern="100" dirty="0">
                          <a:effectLst/>
                          <a:latin typeface="Times New Roman"/>
                          <a:ea typeface="华文细黑"/>
                          <a:cs typeface="Times New Roman"/>
                        </a:rPr>
                        <a:t>，</a:t>
                      </a:r>
                      <a:r>
                        <a:rPr lang="en-US" sz="2000" i="1" kern="100" dirty="0">
                          <a:effectLst/>
                          <a:latin typeface="Book Antiqua"/>
                          <a:ea typeface="华文细黑"/>
                          <a:cs typeface="Times New Roman"/>
                        </a:rPr>
                        <a:t>v</a:t>
                      </a:r>
                      <a:r>
                        <a:rPr lang="zh-CN" sz="2000" kern="100" dirty="0">
                          <a:effectLst/>
                          <a:latin typeface="Times New Roman"/>
                          <a:ea typeface="华文细黑"/>
                          <a:cs typeface="Times New Roman"/>
                        </a:rPr>
                        <a:t>加快；减少</a:t>
                      </a:r>
                      <a:r>
                        <a:rPr lang="en-US" sz="2000" i="1" kern="100" dirty="0">
                          <a:effectLst/>
                          <a:latin typeface="Times New Roman"/>
                          <a:ea typeface="华文细黑"/>
                          <a:cs typeface="Courier New"/>
                        </a:rPr>
                        <a:t>c</a:t>
                      </a:r>
                      <a:r>
                        <a:rPr lang="en-US" sz="2000" kern="100" dirty="0">
                          <a:effectLst/>
                          <a:latin typeface="Times New Roman"/>
                          <a:ea typeface="华文细黑"/>
                          <a:cs typeface="Courier New"/>
                        </a:rPr>
                        <a:t>(</a:t>
                      </a:r>
                      <a:r>
                        <a:rPr lang="zh-CN" sz="2000" kern="100" dirty="0">
                          <a:effectLst/>
                          <a:latin typeface="Times New Roman"/>
                          <a:ea typeface="华文细黑"/>
                          <a:cs typeface="Times New Roman"/>
                        </a:rPr>
                        <a:t>反应物</a:t>
                      </a:r>
                      <a:r>
                        <a:rPr lang="en-US" sz="2000" kern="100" dirty="0">
                          <a:effectLst/>
                          <a:latin typeface="Times New Roman"/>
                          <a:ea typeface="华文细黑"/>
                          <a:cs typeface="Courier New"/>
                        </a:rPr>
                        <a:t>)</a:t>
                      </a:r>
                      <a:r>
                        <a:rPr lang="zh-CN" sz="2000" kern="100" dirty="0">
                          <a:effectLst/>
                          <a:latin typeface="Times New Roman"/>
                          <a:ea typeface="华文细黑"/>
                          <a:cs typeface="Times New Roman"/>
                        </a:rPr>
                        <a:t>，</a:t>
                      </a:r>
                      <a:r>
                        <a:rPr lang="en-US" sz="2000" i="1" kern="100" dirty="0">
                          <a:effectLst/>
                          <a:latin typeface="Book Antiqua"/>
                          <a:ea typeface="华文细黑"/>
                          <a:cs typeface="Times New Roman"/>
                        </a:rPr>
                        <a:t>v</a:t>
                      </a:r>
                      <a:r>
                        <a:rPr lang="zh-CN" sz="2000" kern="100" dirty="0">
                          <a:effectLst/>
                          <a:latin typeface="Times New Roman"/>
                          <a:ea typeface="华文细黑"/>
                          <a:cs typeface="Times New Roman"/>
                        </a:rPr>
                        <a:t>减慢。说明：</a:t>
                      </a:r>
                      <a:r>
                        <a:rPr lang="en-US" sz="2000" kern="100" dirty="0">
                          <a:effectLst/>
                          <a:latin typeface="Times New Roman"/>
                          <a:ea typeface="华文细黑"/>
                          <a:cs typeface="Courier New"/>
                        </a:rPr>
                        <a:t>(1)</a:t>
                      </a:r>
                      <a:r>
                        <a:rPr lang="zh-CN" sz="2000" kern="100" dirty="0">
                          <a:effectLst/>
                          <a:latin typeface="Times New Roman"/>
                          <a:ea typeface="华文细黑"/>
                          <a:cs typeface="Times New Roman"/>
                        </a:rPr>
                        <a:t>是</a:t>
                      </a:r>
                      <a:r>
                        <a:rPr lang="en-US" sz="2000" i="1" kern="100" dirty="0">
                          <a:effectLst/>
                          <a:latin typeface="Times New Roman"/>
                          <a:ea typeface="华文细黑"/>
                          <a:cs typeface="Courier New"/>
                        </a:rPr>
                        <a:t>c</a:t>
                      </a:r>
                      <a:r>
                        <a:rPr lang="en-US" sz="2000" kern="100" dirty="0">
                          <a:effectLst/>
                          <a:latin typeface="Times New Roman"/>
                          <a:ea typeface="华文细黑"/>
                          <a:cs typeface="Courier New"/>
                        </a:rPr>
                        <a:t>(</a:t>
                      </a:r>
                      <a:r>
                        <a:rPr lang="zh-CN" sz="2000" kern="100" dirty="0">
                          <a:effectLst/>
                          <a:latin typeface="Times New Roman"/>
                          <a:ea typeface="华文细黑"/>
                          <a:cs typeface="Times New Roman"/>
                        </a:rPr>
                        <a:t>反应物</a:t>
                      </a:r>
                      <a:r>
                        <a:rPr lang="en-US" sz="2000" kern="100" dirty="0">
                          <a:effectLst/>
                          <a:latin typeface="Times New Roman"/>
                          <a:ea typeface="华文细黑"/>
                          <a:cs typeface="Courier New"/>
                        </a:rPr>
                        <a:t>)</a:t>
                      </a:r>
                      <a:r>
                        <a:rPr lang="zh-CN" sz="2000" kern="100" dirty="0">
                          <a:effectLst/>
                          <a:latin typeface="Times New Roman"/>
                          <a:ea typeface="华文细黑"/>
                          <a:cs typeface="Times New Roman"/>
                        </a:rPr>
                        <a:t>而不是</a:t>
                      </a:r>
                      <a:r>
                        <a:rPr lang="en-US" sz="2000" i="1" kern="100" dirty="0">
                          <a:effectLst/>
                          <a:latin typeface="Times New Roman"/>
                          <a:ea typeface="华文细黑"/>
                          <a:cs typeface="Courier New"/>
                        </a:rPr>
                        <a:t>c</a:t>
                      </a:r>
                      <a:r>
                        <a:rPr lang="en-US" sz="2000" kern="100" dirty="0">
                          <a:effectLst/>
                          <a:latin typeface="Times New Roman"/>
                          <a:ea typeface="华文细黑"/>
                          <a:cs typeface="Courier New"/>
                        </a:rPr>
                        <a:t>(</a:t>
                      </a:r>
                      <a:r>
                        <a:rPr lang="zh-CN" sz="2000" kern="100" dirty="0">
                          <a:effectLst/>
                          <a:latin typeface="Times New Roman"/>
                          <a:ea typeface="华文细黑"/>
                          <a:cs typeface="Times New Roman"/>
                        </a:rPr>
                        <a:t>生成物</a:t>
                      </a:r>
                      <a:r>
                        <a:rPr lang="en-US" sz="2000" kern="100" dirty="0">
                          <a:effectLst/>
                          <a:latin typeface="Times New Roman"/>
                          <a:ea typeface="华文细黑"/>
                          <a:cs typeface="Courier New"/>
                        </a:rPr>
                        <a:t>)</a:t>
                      </a:r>
                      <a:r>
                        <a:rPr lang="zh-CN" sz="2000" kern="100" dirty="0">
                          <a:effectLst/>
                          <a:latin typeface="Times New Roman"/>
                          <a:ea typeface="华文细黑"/>
                          <a:cs typeface="Times New Roman"/>
                        </a:rPr>
                        <a:t>；</a:t>
                      </a:r>
                      <a:r>
                        <a:rPr lang="en-US" sz="2000" kern="100" dirty="0">
                          <a:effectLst/>
                          <a:latin typeface="Times New Roman"/>
                          <a:ea typeface="华文细黑"/>
                          <a:cs typeface="Courier New"/>
                        </a:rPr>
                        <a:t>(2)</a:t>
                      </a:r>
                      <a:r>
                        <a:rPr lang="zh-CN" sz="2000" kern="100" dirty="0">
                          <a:effectLst/>
                          <a:latin typeface="Times New Roman"/>
                          <a:ea typeface="华文细黑"/>
                          <a:cs typeface="Times New Roman"/>
                        </a:rPr>
                        <a:t>纯固体、纯液体的浓度视为定值</a:t>
                      </a:r>
                      <a:endParaRPr lang="zh-CN" sz="2000" kern="100" dirty="0">
                        <a:effectLst/>
                        <a:latin typeface="宋体"/>
                        <a:cs typeface="Courier New"/>
                      </a:endParaRPr>
                    </a:p>
                  </a:txBody>
                  <a:tcPr marL="3976" marR="39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2070735" algn="l"/>
                        </a:tabLst>
                      </a:pPr>
                      <a:r>
                        <a:rPr lang="zh-CN" sz="2000" kern="100">
                          <a:effectLst/>
                          <a:latin typeface="Times New Roman"/>
                          <a:ea typeface="华文细黑"/>
                          <a:cs typeface="Times New Roman"/>
                        </a:rPr>
                        <a:t>增大</a:t>
                      </a:r>
                      <a:r>
                        <a:rPr lang="en-US" sz="2000" i="1" kern="100">
                          <a:effectLst/>
                          <a:latin typeface="Times New Roman"/>
                          <a:ea typeface="华文细黑"/>
                          <a:cs typeface="Courier New"/>
                        </a:rPr>
                        <a:t>c</a:t>
                      </a:r>
                      <a:r>
                        <a:rPr lang="en-US" sz="2000" kern="100">
                          <a:effectLst/>
                          <a:latin typeface="Times New Roman"/>
                          <a:ea typeface="华文细黑"/>
                          <a:cs typeface="Courier New"/>
                        </a:rPr>
                        <a:t>(</a:t>
                      </a:r>
                      <a:r>
                        <a:rPr lang="zh-CN" sz="2000" kern="100">
                          <a:effectLst/>
                          <a:latin typeface="Times New Roman"/>
                          <a:ea typeface="华文细黑"/>
                          <a:cs typeface="Times New Roman"/>
                        </a:rPr>
                        <a:t>反应物</a:t>
                      </a:r>
                      <a:r>
                        <a:rPr lang="en-US" sz="2000" kern="100">
                          <a:effectLst/>
                          <a:latin typeface="Times New Roman"/>
                          <a:ea typeface="华文细黑"/>
                          <a:cs typeface="Courier New"/>
                        </a:rPr>
                        <a:t>)</a:t>
                      </a:r>
                      <a:r>
                        <a:rPr lang="zh-CN" sz="2000" kern="100">
                          <a:effectLst/>
                          <a:latin typeface="Times New Roman"/>
                          <a:ea typeface="华文细黑"/>
                          <a:cs typeface="Times New Roman"/>
                        </a:rPr>
                        <a:t>，</a:t>
                      </a:r>
                      <a:r>
                        <a:rPr lang="en-US" sz="2000" i="1" kern="100">
                          <a:effectLst/>
                          <a:latin typeface="Book Antiqua"/>
                          <a:ea typeface="华文细黑"/>
                          <a:cs typeface="Times New Roman"/>
                        </a:rPr>
                        <a:t>v</a:t>
                      </a:r>
                      <a:r>
                        <a:rPr lang="zh-CN" sz="2000" kern="100" baseline="-25000">
                          <a:effectLst/>
                          <a:latin typeface="Times New Roman"/>
                          <a:ea typeface="华文细黑"/>
                          <a:cs typeface="Times New Roman"/>
                        </a:rPr>
                        <a:t>正</a:t>
                      </a:r>
                      <a:r>
                        <a:rPr lang="zh-CN" sz="2000" kern="100">
                          <a:effectLst/>
                          <a:latin typeface="Times New Roman"/>
                          <a:ea typeface="华文细黑"/>
                          <a:cs typeface="Times New Roman"/>
                        </a:rPr>
                        <a:t>立即增大，随后减小，</a:t>
                      </a:r>
                      <a:r>
                        <a:rPr lang="en-US" sz="2000" i="1" kern="100">
                          <a:effectLst/>
                          <a:latin typeface="Book Antiqua"/>
                          <a:ea typeface="华文细黑"/>
                          <a:cs typeface="Times New Roman"/>
                        </a:rPr>
                        <a:t>v</a:t>
                      </a:r>
                      <a:r>
                        <a:rPr lang="zh-CN" sz="2000" kern="100" baseline="-25000">
                          <a:effectLst/>
                          <a:latin typeface="Times New Roman"/>
                          <a:ea typeface="华文细黑"/>
                          <a:cs typeface="Times New Roman"/>
                        </a:rPr>
                        <a:t>逆</a:t>
                      </a:r>
                      <a:r>
                        <a:rPr lang="zh-CN" sz="2000" kern="100">
                          <a:effectLst/>
                          <a:latin typeface="Times New Roman"/>
                          <a:ea typeface="华文细黑"/>
                          <a:cs typeface="Times New Roman"/>
                        </a:rPr>
                        <a:t>瞬时不变，随后增大，直至</a:t>
                      </a:r>
                      <a:r>
                        <a:rPr lang="en-US" sz="2000" i="1" kern="100">
                          <a:effectLst/>
                          <a:latin typeface="Book Antiqua"/>
                          <a:ea typeface="华文细黑"/>
                          <a:cs typeface="Times New Roman"/>
                        </a:rPr>
                        <a:t>v</a:t>
                      </a:r>
                      <a:r>
                        <a:rPr lang="zh-CN" sz="2000" kern="100" baseline="-25000">
                          <a:effectLst/>
                          <a:latin typeface="Times New Roman"/>
                          <a:ea typeface="华文细黑"/>
                          <a:cs typeface="Times New Roman"/>
                        </a:rPr>
                        <a:t>正</a:t>
                      </a:r>
                      <a:r>
                        <a:rPr lang="zh-CN" sz="2000" kern="100">
                          <a:effectLst/>
                          <a:latin typeface="Times New Roman"/>
                          <a:ea typeface="华文细黑"/>
                          <a:cs typeface="Times New Roman"/>
                        </a:rPr>
                        <a:t>＝</a:t>
                      </a:r>
                      <a:r>
                        <a:rPr lang="en-US" sz="2000" i="1" kern="100">
                          <a:effectLst/>
                          <a:latin typeface="Book Antiqua"/>
                          <a:ea typeface="华文细黑"/>
                          <a:cs typeface="Times New Roman"/>
                        </a:rPr>
                        <a:t>v</a:t>
                      </a:r>
                      <a:r>
                        <a:rPr lang="zh-CN" sz="2000" kern="100" baseline="-25000">
                          <a:effectLst/>
                          <a:latin typeface="Times New Roman"/>
                          <a:ea typeface="华文细黑"/>
                          <a:cs typeface="Times New Roman"/>
                        </a:rPr>
                        <a:t>逆</a:t>
                      </a:r>
                      <a:r>
                        <a:rPr lang="zh-CN" sz="2000" kern="100">
                          <a:effectLst/>
                          <a:latin typeface="Times New Roman"/>
                          <a:ea typeface="华文细黑"/>
                          <a:cs typeface="Times New Roman"/>
                        </a:rPr>
                        <a:t>。说明：对可逆反应，其他条件相同的情况下，</a:t>
                      </a:r>
                      <a:r>
                        <a:rPr lang="en-US" sz="2000" i="1" kern="100">
                          <a:effectLst/>
                          <a:latin typeface="Book Antiqua"/>
                          <a:ea typeface="华文细黑"/>
                          <a:cs typeface="Times New Roman"/>
                        </a:rPr>
                        <a:t>v</a:t>
                      </a:r>
                      <a:r>
                        <a:rPr lang="zh-CN" sz="2000" kern="100" baseline="-25000">
                          <a:effectLst/>
                          <a:latin typeface="Times New Roman"/>
                          <a:ea typeface="华文细黑"/>
                          <a:cs typeface="Times New Roman"/>
                        </a:rPr>
                        <a:t>正</a:t>
                      </a:r>
                      <a:r>
                        <a:rPr lang="zh-CN" sz="2000" kern="100">
                          <a:effectLst/>
                          <a:latin typeface="Times New Roman"/>
                          <a:ea typeface="华文细黑"/>
                          <a:cs typeface="Times New Roman"/>
                        </a:rPr>
                        <a:t>取决于反应物浓度，</a:t>
                      </a:r>
                      <a:r>
                        <a:rPr lang="en-US" sz="2000" i="1" kern="100">
                          <a:effectLst/>
                          <a:latin typeface="Book Antiqua"/>
                          <a:ea typeface="华文细黑"/>
                          <a:cs typeface="Times New Roman"/>
                        </a:rPr>
                        <a:t>v</a:t>
                      </a:r>
                      <a:r>
                        <a:rPr lang="zh-CN" sz="2000" kern="100" baseline="-25000">
                          <a:effectLst/>
                          <a:latin typeface="Times New Roman"/>
                          <a:ea typeface="华文细黑"/>
                          <a:cs typeface="Times New Roman"/>
                        </a:rPr>
                        <a:t>逆</a:t>
                      </a:r>
                      <a:r>
                        <a:rPr lang="zh-CN" sz="2000" kern="100">
                          <a:effectLst/>
                          <a:latin typeface="Times New Roman"/>
                          <a:ea typeface="华文细黑"/>
                          <a:cs typeface="Times New Roman"/>
                        </a:rPr>
                        <a:t>取决于生成物浓度，因为生成物即为逆反应的反应物。例：</a:t>
                      </a:r>
                      <a:r>
                        <a:rPr lang="en-US" sz="2000" kern="100">
                          <a:effectLst/>
                          <a:latin typeface="Times New Roman"/>
                          <a:ea typeface="华文细黑"/>
                          <a:cs typeface="Courier New"/>
                        </a:rPr>
                        <a:t>2SO</a:t>
                      </a:r>
                      <a:r>
                        <a:rPr lang="en-US" sz="2000" kern="100" baseline="-25000">
                          <a:effectLst/>
                          <a:latin typeface="Times New Roman"/>
                          <a:ea typeface="华文细黑"/>
                          <a:cs typeface="Courier New"/>
                        </a:rPr>
                        <a:t>2</a:t>
                      </a:r>
                      <a:r>
                        <a:rPr lang="en-US" sz="2000" kern="100">
                          <a:effectLst/>
                          <a:latin typeface="Times New Roman"/>
                          <a:ea typeface="华文细黑"/>
                          <a:cs typeface="Courier New"/>
                        </a:rPr>
                        <a:t>(g)</a:t>
                      </a:r>
                      <a:r>
                        <a:rPr lang="zh-CN" sz="2000" kern="100">
                          <a:effectLst/>
                          <a:latin typeface="Times New Roman"/>
                          <a:ea typeface="华文细黑"/>
                          <a:cs typeface="Times New Roman"/>
                        </a:rPr>
                        <a:t>＋</a:t>
                      </a:r>
                      <a:r>
                        <a:rPr lang="en-US" sz="2000" kern="100">
                          <a:effectLst/>
                          <a:latin typeface="Times New Roman"/>
                          <a:ea typeface="华文细黑"/>
                          <a:cs typeface="Courier New"/>
                        </a:rPr>
                        <a:t>O</a:t>
                      </a:r>
                      <a:r>
                        <a:rPr lang="en-US" sz="2000" kern="100" baseline="-25000">
                          <a:effectLst/>
                          <a:latin typeface="Times New Roman"/>
                          <a:ea typeface="华文细黑"/>
                          <a:cs typeface="Courier New"/>
                        </a:rPr>
                        <a:t>2</a:t>
                      </a:r>
                      <a:r>
                        <a:rPr lang="en-US" sz="2000" kern="100">
                          <a:effectLst/>
                          <a:latin typeface="Times New Roman"/>
                          <a:ea typeface="华文细黑"/>
                          <a:cs typeface="Courier New"/>
                        </a:rPr>
                        <a:t>(g)</a:t>
                      </a:r>
                      <a:r>
                        <a:rPr lang="en-US" sz="2000" kern="100">
                          <a:effectLst/>
                          <a:latin typeface="ZBFH"/>
                          <a:ea typeface="华文细黑"/>
                          <a:cs typeface="Courier New"/>
                        </a:rPr>
                        <a:t></a:t>
                      </a:r>
                      <a:r>
                        <a:rPr lang="en-US" sz="2000" kern="100">
                          <a:effectLst/>
                          <a:latin typeface="Times New Roman"/>
                          <a:ea typeface="华文细黑"/>
                          <a:cs typeface="Courier New"/>
                        </a:rPr>
                        <a:t>2SO</a:t>
                      </a:r>
                      <a:r>
                        <a:rPr lang="en-US" sz="2000" kern="100" baseline="-25000">
                          <a:effectLst/>
                          <a:latin typeface="Times New Roman"/>
                          <a:ea typeface="华文细黑"/>
                          <a:cs typeface="Courier New"/>
                        </a:rPr>
                        <a:t>3</a:t>
                      </a:r>
                      <a:r>
                        <a:rPr lang="en-US" sz="2000" kern="100">
                          <a:effectLst/>
                          <a:latin typeface="Times New Roman"/>
                          <a:ea typeface="华文细黑"/>
                          <a:cs typeface="Courier New"/>
                        </a:rPr>
                        <a:t>(g)</a:t>
                      </a:r>
                      <a:r>
                        <a:rPr lang="zh-CN" sz="2000" kern="100">
                          <a:effectLst/>
                          <a:latin typeface="Times New Roman"/>
                          <a:ea typeface="华文细黑"/>
                          <a:cs typeface="Times New Roman"/>
                        </a:rPr>
                        <a:t>，</a:t>
                      </a:r>
                      <a:r>
                        <a:rPr lang="en-US" sz="2000" i="1" kern="100">
                          <a:effectLst/>
                          <a:latin typeface="Book Antiqua"/>
                          <a:ea typeface="华文细黑"/>
                          <a:cs typeface="Times New Roman"/>
                        </a:rPr>
                        <a:t>v</a:t>
                      </a:r>
                      <a:r>
                        <a:rPr lang="zh-CN" sz="2000" kern="100" baseline="-25000">
                          <a:effectLst/>
                          <a:latin typeface="Times New Roman"/>
                          <a:ea typeface="华文细黑"/>
                          <a:cs typeface="Times New Roman"/>
                        </a:rPr>
                        <a:t>正</a:t>
                      </a:r>
                      <a:r>
                        <a:rPr lang="zh-CN" sz="2000" kern="100">
                          <a:effectLst/>
                          <a:latin typeface="Times New Roman"/>
                          <a:ea typeface="华文细黑"/>
                          <a:cs typeface="Times New Roman"/>
                        </a:rPr>
                        <a:t>＝</a:t>
                      </a:r>
                      <a:r>
                        <a:rPr lang="en-US" sz="2000" i="1" kern="100">
                          <a:effectLst/>
                          <a:latin typeface="Times New Roman"/>
                          <a:ea typeface="华文细黑"/>
                          <a:cs typeface="Courier New"/>
                        </a:rPr>
                        <a:t>kc</a:t>
                      </a:r>
                      <a:r>
                        <a:rPr lang="en-US" sz="2000" kern="100" baseline="30000">
                          <a:effectLst/>
                          <a:latin typeface="Times New Roman"/>
                          <a:ea typeface="华文细黑"/>
                          <a:cs typeface="Courier New"/>
                        </a:rPr>
                        <a:t>2</a:t>
                      </a:r>
                      <a:r>
                        <a:rPr lang="en-US" sz="2000" kern="100">
                          <a:effectLst/>
                          <a:latin typeface="Times New Roman"/>
                          <a:ea typeface="华文细黑"/>
                          <a:cs typeface="Courier New"/>
                        </a:rPr>
                        <a:t>(SO</a:t>
                      </a:r>
                      <a:r>
                        <a:rPr lang="en-US" sz="2000" kern="100" baseline="-25000">
                          <a:effectLst/>
                          <a:latin typeface="Times New Roman"/>
                          <a:ea typeface="华文细黑"/>
                          <a:cs typeface="Courier New"/>
                        </a:rPr>
                        <a:t>2</a:t>
                      </a:r>
                      <a:r>
                        <a:rPr lang="en-US" sz="2000" kern="100">
                          <a:effectLst/>
                          <a:latin typeface="Times New Roman"/>
                          <a:ea typeface="华文细黑"/>
                          <a:cs typeface="Courier New"/>
                        </a:rPr>
                        <a:t>)·</a:t>
                      </a:r>
                      <a:r>
                        <a:rPr lang="en-US" sz="2000" i="1" kern="100">
                          <a:effectLst/>
                          <a:latin typeface="Times New Roman"/>
                          <a:ea typeface="华文细黑"/>
                          <a:cs typeface="Courier New"/>
                        </a:rPr>
                        <a:t>c</a:t>
                      </a:r>
                      <a:r>
                        <a:rPr lang="en-US" sz="2000" kern="100">
                          <a:effectLst/>
                          <a:latin typeface="Times New Roman"/>
                          <a:ea typeface="华文细黑"/>
                          <a:cs typeface="Courier New"/>
                        </a:rPr>
                        <a:t>(O</a:t>
                      </a:r>
                      <a:r>
                        <a:rPr lang="en-US" sz="2000" kern="100" baseline="-25000">
                          <a:effectLst/>
                          <a:latin typeface="Times New Roman"/>
                          <a:ea typeface="华文细黑"/>
                          <a:cs typeface="Courier New"/>
                        </a:rPr>
                        <a:t>2</a:t>
                      </a:r>
                      <a:r>
                        <a:rPr lang="en-US" sz="2000" kern="100">
                          <a:effectLst/>
                          <a:latin typeface="Times New Roman"/>
                          <a:ea typeface="华文细黑"/>
                          <a:cs typeface="Courier New"/>
                        </a:rPr>
                        <a:t>)</a:t>
                      </a:r>
                      <a:r>
                        <a:rPr lang="zh-CN" sz="2000" kern="100">
                          <a:effectLst/>
                          <a:latin typeface="Times New Roman"/>
                          <a:ea typeface="华文细黑"/>
                          <a:cs typeface="Times New Roman"/>
                        </a:rPr>
                        <a:t>，</a:t>
                      </a:r>
                      <a:r>
                        <a:rPr lang="en-US" sz="2000" i="1" kern="100">
                          <a:effectLst/>
                          <a:latin typeface="Book Antiqua"/>
                          <a:ea typeface="华文细黑"/>
                          <a:cs typeface="Times New Roman"/>
                        </a:rPr>
                        <a:t>v</a:t>
                      </a:r>
                      <a:r>
                        <a:rPr lang="zh-CN" sz="2000" kern="100" baseline="-25000">
                          <a:effectLst/>
                          <a:latin typeface="Times New Roman"/>
                          <a:ea typeface="华文细黑"/>
                          <a:cs typeface="Times New Roman"/>
                        </a:rPr>
                        <a:t>逆</a:t>
                      </a:r>
                      <a:r>
                        <a:rPr lang="zh-CN" sz="2000" kern="100">
                          <a:effectLst/>
                          <a:latin typeface="Times New Roman"/>
                          <a:ea typeface="华文细黑"/>
                          <a:cs typeface="Times New Roman"/>
                        </a:rPr>
                        <a:t>＝</a:t>
                      </a:r>
                      <a:r>
                        <a:rPr lang="en-US" sz="2000" i="1" kern="100">
                          <a:effectLst/>
                          <a:latin typeface="Times New Roman"/>
                          <a:ea typeface="华文细黑"/>
                          <a:cs typeface="Courier New"/>
                        </a:rPr>
                        <a:t>k</a:t>
                      </a:r>
                      <a:r>
                        <a:rPr lang="en-US" sz="2000" kern="100">
                          <a:effectLst/>
                          <a:latin typeface="宋体"/>
                          <a:ea typeface="华文细黑"/>
                          <a:cs typeface="Times New Roman"/>
                        </a:rPr>
                        <a:t>′</a:t>
                      </a:r>
                      <a:r>
                        <a:rPr lang="en-US" sz="2000" i="1" kern="100">
                          <a:effectLst/>
                          <a:latin typeface="Times New Roman"/>
                          <a:ea typeface="华文细黑"/>
                          <a:cs typeface="Courier New"/>
                        </a:rPr>
                        <a:t>c</a:t>
                      </a:r>
                      <a:r>
                        <a:rPr lang="en-US" sz="2000" kern="100" baseline="30000">
                          <a:effectLst/>
                          <a:latin typeface="Times New Roman"/>
                          <a:ea typeface="华文细黑"/>
                          <a:cs typeface="Courier New"/>
                        </a:rPr>
                        <a:t>2</a:t>
                      </a:r>
                      <a:r>
                        <a:rPr lang="en-US" sz="2000" kern="100">
                          <a:effectLst/>
                          <a:latin typeface="Times New Roman"/>
                          <a:ea typeface="华文细黑"/>
                          <a:cs typeface="Courier New"/>
                        </a:rPr>
                        <a:t>(SO</a:t>
                      </a:r>
                      <a:r>
                        <a:rPr lang="en-US" sz="2000" kern="100" baseline="-25000">
                          <a:effectLst/>
                          <a:latin typeface="Times New Roman"/>
                          <a:ea typeface="华文细黑"/>
                          <a:cs typeface="Courier New"/>
                        </a:rPr>
                        <a:t>3</a:t>
                      </a:r>
                      <a:r>
                        <a:rPr lang="en-US" sz="2000" kern="100">
                          <a:effectLst/>
                          <a:latin typeface="Times New Roman"/>
                          <a:ea typeface="华文细黑"/>
                          <a:cs typeface="Courier New"/>
                        </a:rPr>
                        <a:t>)(</a:t>
                      </a:r>
                      <a:r>
                        <a:rPr lang="en-US" sz="2000" i="1" kern="100">
                          <a:effectLst/>
                          <a:latin typeface="Times New Roman"/>
                          <a:ea typeface="华文细黑"/>
                          <a:cs typeface="Courier New"/>
                        </a:rPr>
                        <a:t>k</a:t>
                      </a:r>
                      <a:r>
                        <a:rPr lang="zh-CN" sz="2000" kern="100">
                          <a:effectLst/>
                          <a:latin typeface="Times New Roman"/>
                          <a:ea typeface="华文细黑"/>
                          <a:cs typeface="Times New Roman"/>
                        </a:rPr>
                        <a:t>，</a:t>
                      </a:r>
                      <a:r>
                        <a:rPr lang="en-US" sz="2000" i="1" kern="100">
                          <a:effectLst/>
                          <a:latin typeface="Times New Roman"/>
                          <a:ea typeface="华文细黑"/>
                          <a:cs typeface="Courier New"/>
                        </a:rPr>
                        <a:t>k</a:t>
                      </a:r>
                      <a:r>
                        <a:rPr lang="en-US" sz="2000" kern="100">
                          <a:effectLst/>
                          <a:latin typeface="宋体"/>
                          <a:ea typeface="华文细黑"/>
                          <a:cs typeface="Times New Roman"/>
                        </a:rPr>
                        <a:t>′</a:t>
                      </a:r>
                      <a:r>
                        <a:rPr lang="zh-CN" sz="2000" kern="100">
                          <a:effectLst/>
                          <a:latin typeface="Times New Roman"/>
                          <a:ea typeface="华文细黑"/>
                          <a:cs typeface="Times New Roman"/>
                        </a:rPr>
                        <a:t>为常数，与催化剂等其他因素相关</a:t>
                      </a:r>
                      <a:r>
                        <a:rPr lang="en-US" sz="2000" kern="100">
                          <a:effectLst/>
                          <a:latin typeface="Times New Roman"/>
                          <a:ea typeface="华文细黑"/>
                          <a:cs typeface="Courier New"/>
                        </a:rPr>
                        <a:t>)</a:t>
                      </a:r>
                      <a:endParaRPr lang="zh-CN" sz="2000" kern="100">
                        <a:effectLst/>
                        <a:latin typeface="宋体"/>
                        <a:cs typeface="Courier New"/>
                      </a:endParaRPr>
                    </a:p>
                  </a:txBody>
                  <a:tcPr marL="3976" marR="39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endParaRPr lang="en-US" sz="2000" kern="100" dirty="0">
                        <a:effectLst/>
                        <a:latin typeface="Times New Roman"/>
                        <a:ea typeface="华文细黑"/>
                        <a:cs typeface="Courier New"/>
                      </a:endParaRPr>
                    </a:p>
                  </a:txBody>
                  <a:tcPr marL="3976" marR="39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856282994"/>
              </p:ext>
            </p:extLst>
          </p:nvPr>
        </p:nvGraphicFramePr>
        <p:xfrm>
          <a:off x="7031310" y="4869880"/>
          <a:ext cx="1720850" cy="792162"/>
        </p:xfrm>
        <a:graphic>
          <a:graphicData uri="http://schemas.openxmlformats.org/presentationml/2006/ole">
            <mc:AlternateContent xmlns:mc="http://schemas.openxmlformats.org/markup-compatibility/2006">
              <mc:Choice xmlns:v="urn:schemas-microsoft-com:vml" Requires="v">
                <p:oleObj spid="_x0000_s216117" name="Document" r:id="rId3" imgW="1720723" imgH="791470" progId="Word.Document.8">
                  <p:embed/>
                </p:oleObj>
              </mc:Choice>
              <mc:Fallback>
                <p:oleObj name="Document" r:id="rId3" imgW="1720723" imgH="791470" progId="Word.Document.8">
                  <p:embed/>
                  <p:pic>
                    <p:nvPicPr>
                      <p:cNvPr id="0" name="对象 3"/>
                      <p:cNvPicPr>
                        <a:picLocks noChangeAspect="1" noChangeArrowheads="1"/>
                      </p:cNvPicPr>
                      <p:nvPr/>
                    </p:nvPicPr>
                    <p:blipFill>
                      <a:blip r:embed="rId4"/>
                      <a:srcRect/>
                      <a:stretch>
                        <a:fillRect/>
                      </a:stretch>
                    </p:blipFill>
                    <p:spPr bwMode="auto">
                      <a:xfrm>
                        <a:off x="7031310" y="4869880"/>
                        <a:ext cx="17208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16078" name="Picture 14" descr="HX36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01880" y="2925738"/>
            <a:ext cx="2376264" cy="315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1112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053587883"/>
              </p:ext>
            </p:extLst>
          </p:nvPr>
        </p:nvGraphicFramePr>
        <p:xfrm>
          <a:off x="478582" y="621482"/>
          <a:ext cx="11089232" cy="5455920"/>
        </p:xfrm>
        <a:graphic>
          <a:graphicData uri="http://schemas.openxmlformats.org/drawingml/2006/table">
            <a:tbl>
              <a:tblPr/>
              <a:tblGrid>
                <a:gridCol w="504056"/>
                <a:gridCol w="2592288"/>
                <a:gridCol w="4392488"/>
                <a:gridCol w="3600400"/>
              </a:tblGrid>
              <a:tr h="4968552">
                <a:tc>
                  <a:txBody>
                    <a:bodyPr/>
                    <a:lstStyle/>
                    <a:p>
                      <a:pPr algn="ctr">
                        <a:lnSpc>
                          <a:spcPct val="150000"/>
                        </a:lnSpc>
                        <a:spcAft>
                          <a:spcPts val="0"/>
                        </a:spcAft>
                        <a:tabLst>
                          <a:tab pos="2070735" algn="l"/>
                        </a:tabLst>
                      </a:pPr>
                      <a:r>
                        <a:rPr lang="zh-CN" sz="1800" kern="100" dirty="0">
                          <a:effectLst/>
                          <a:latin typeface="Times New Roman"/>
                          <a:ea typeface="华文细黑"/>
                          <a:cs typeface="Times New Roman"/>
                        </a:rPr>
                        <a:t>压强</a:t>
                      </a:r>
                      <a:endParaRPr lang="zh-CN" sz="1800" kern="100" dirty="0">
                        <a:effectLst/>
                        <a:latin typeface="宋体"/>
                        <a:cs typeface="Courier New"/>
                      </a:endParaRPr>
                    </a:p>
                  </a:txBody>
                  <a:tcPr marL="5641" marR="56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2600"/>
                        </a:lnSpc>
                        <a:spcAft>
                          <a:spcPts val="0"/>
                        </a:spcAft>
                        <a:tabLst>
                          <a:tab pos="2070735" algn="l"/>
                        </a:tabLst>
                      </a:pPr>
                      <a:r>
                        <a:rPr lang="zh-CN" sz="1600" kern="100" dirty="0">
                          <a:effectLst/>
                          <a:latin typeface="Times New Roman"/>
                          <a:ea typeface="华文细黑"/>
                          <a:cs typeface="Times New Roman"/>
                        </a:rPr>
                        <a:t>对有气体参与的反应，缩小容器体积，压强增大，</a:t>
                      </a:r>
                      <a:r>
                        <a:rPr lang="en-US" sz="1600" i="1" kern="100" dirty="0">
                          <a:effectLst/>
                          <a:latin typeface="Book Antiqua"/>
                          <a:ea typeface="华文细黑"/>
                          <a:cs typeface="Times New Roman"/>
                        </a:rPr>
                        <a:t>v</a:t>
                      </a:r>
                      <a:r>
                        <a:rPr lang="zh-CN" sz="1600" kern="100" dirty="0">
                          <a:effectLst/>
                          <a:latin typeface="Times New Roman"/>
                          <a:ea typeface="华文细黑"/>
                          <a:cs typeface="Times New Roman"/>
                        </a:rPr>
                        <a:t>加快；扩大容器体积，压强减小，</a:t>
                      </a:r>
                      <a:r>
                        <a:rPr lang="en-US" sz="1600" i="1" kern="100" dirty="0">
                          <a:effectLst/>
                          <a:latin typeface="Book Antiqua"/>
                          <a:ea typeface="华文细黑"/>
                          <a:cs typeface="Times New Roman"/>
                        </a:rPr>
                        <a:t>v</a:t>
                      </a:r>
                      <a:r>
                        <a:rPr lang="zh-CN" sz="1600" kern="100" dirty="0">
                          <a:effectLst/>
                          <a:latin typeface="Times New Roman"/>
                          <a:ea typeface="华文细黑"/>
                          <a:cs typeface="Times New Roman"/>
                        </a:rPr>
                        <a:t>减慢。说明：</a:t>
                      </a:r>
                      <a:r>
                        <a:rPr lang="en-US" sz="1600" kern="100" dirty="0">
                          <a:effectLst/>
                          <a:latin typeface="Times New Roman"/>
                          <a:ea typeface="华文细黑"/>
                          <a:cs typeface="Courier New"/>
                        </a:rPr>
                        <a:t>(1)</a:t>
                      </a:r>
                      <a:r>
                        <a:rPr lang="zh-CN" sz="1600" kern="100" dirty="0">
                          <a:effectLst/>
                          <a:latin typeface="Times New Roman"/>
                          <a:ea typeface="华文细黑"/>
                          <a:cs typeface="Times New Roman"/>
                        </a:rPr>
                        <a:t>压强对</a:t>
                      </a:r>
                      <a:r>
                        <a:rPr lang="en-US" sz="1600" i="1" kern="100" dirty="0">
                          <a:effectLst/>
                          <a:latin typeface="Book Antiqua"/>
                          <a:ea typeface="华文细黑"/>
                          <a:cs typeface="Times New Roman"/>
                        </a:rPr>
                        <a:t>v</a:t>
                      </a:r>
                      <a:r>
                        <a:rPr lang="zh-CN" sz="1600" kern="100" dirty="0">
                          <a:effectLst/>
                          <a:latin typeface="Times New Roman"/>
                          <a:ea typeface="华文细黑"/>
                          <a:cs typeface="Times New Roman"/>
                        </a:rPr>
                        <a:t>的影响，本质是对</a:t>
                      </a:r>
                      <a:r>
                        <a:rPr lang="en-US" sz="1600" i="1" kern="100" dirty="0">
                          <a:effectLst/>
                          <a:latin typeface="Times New Roman"/>
                          <a:ea typeface="华文细黑"/>
                          <a:cs typeface="Courier New"/>
                        </a:rPr>
                        <a:t>c</a:t>
                      </a:r>
                      <a:r>
                        <a:rPr lang="en-US" sz="1600" kern="100" dirty="0">
                          <a:effectLst/>
                          <a:latin typeface="Times New Roman"/>
                          <a:ea typeface="华文细黑"/>
                          <a:cs typeface="Courier New"/>
                        </a:rPr>
                        <a:t>(</a:t>
                      </a:r>
                      <a:r>
                        <a:rPr lang="zh-CN" sz="1600" kern="100" dirty="0">
                          <a:effectLst/>
                          <a:latin typeface="Times New Roman"/>
                          <a:ea typeface="华文细黑"/>
                          <a:cs typeface="Times New Roman"/>
                        </a:rPr>
                        <a:t>反应物</a:t>
                      </a:r>
                      <a:r>
                        <a:rPr lang="en-US" sz="1600" kern="100" dirty="0">
                          <a:effectLst/>
                          <a:latin typeface="Times New Roman"/>
                          <a:ea typeface="华文细黑"/>
                          <a:cs typeface="Courier New"/>
                        </a:rPr>
                        <a:t>)</a:t>
                      </a:r>
                      <a:r>
                        <a:rPr lang="zh-CN" sz="1600" kern="100" dirty="0">
                          <a:effectLst/>
                          <a:latin typeface="Times New Roman"/>
                          <a:ea typeface="华文细黑"/>
                          <a:cs typeface="Times New Roman"/>
                        </a:rPr>
                        <a:t>的影响，即</a:t>
                      </a:r>
                      <a:r>
                        <a:rPr lang="en-US" sz="1600" i="1" kern="100" dirty="0">
                          <a:effectLst/>
                          <a:latin typeface="Times New Roman"/>
                          <a:ea typeface="华文细黑"/>
                          <a:cs typeface="Courier New"/>
                        </a:rPr>
                        <a:t>p</a:t>
                      </a:r>
                      <a:r>
                        <a:rPr lang="zh-CN" sz="1600" kern="100" dirty="0">
                          <a:effectLst/>
                          <a:latin typeface="Times New Roman"/>
                          <a:ea typeface="华文细黑"/>
                          <a:cs typeface="Times New Roman"/>
                        </a:rPr>
                        <a:t>变化</a:t>
                      </a:r>
                      <a:r>
                        <a:rPr lang="en-US" sz="1600" kern="100" dirty="0">
                          <a:effectLst/>
                          <a:latin typeface="Cambria Math"/>
                          <a:ea typeface="华文细黑"/>
                          <a:cs typeface="Cambria Math"/>
                        </a:rPr>
                        <a:t>⇒</a:t>
                      </a:r>
                      <a:r>
                        <a:rPr lang="en-US" sz="1600" i="1" kern="100" dirty="0">
                          <a:effectLst/>
                          <a:latin typeface="Times New Roman"/>
                          <a:ea typeface="华文细黑"/>
                          <a:cs typeface="Courier New"/>
                        </a:rPr>
                        <a:t>c</a:t>
                      </a:r>
                      <a:r>
                        <a:rPr lang="en-US" sz="1600" kern="100" dirty="0">
                          <a:effectLst/>
                          <a:latin typeface="Times New Roman"/>
                          <a:ea typeface="华文细黑"/>
                          <a:cs typeface="Courier New"/>
                        </a:rPr>
                        <a:t>(</a:t>
                      </a:r>
                      <a:r>
                        <a:rPr lang="zh-CN" sz="1600" kern="100" dirty="0">
                          <a:effectLst/>
                          <a:latin typeface="Times New Roman"/>
                          <a:ea typeface="华文细黑"/>
                          <a:cs typeface="Times New Roman"/>
                        </a:rPr>
                        <a:t>反应物</a:t>
                      </a:r>
                      <a:r>
                        <a:rPr lang="en-US" sz="1600" kern="100" dirty="0">
                          <a:effectLst/>
                          <a:latin typeface="Times New Roman"/>
                          <a:ea typeface="华文细黑"/>
                          <a:cs typeface="Courier New"/>
                        </a:rPr>
                        <a:t>)</a:t>
                      </a:r>
                      <a:r>
                        <a:rPr lang="zh-CN" sz="1600" kern="100" dirty="0">
                          <a:effectLst/>
                          <a:latin typeface="Times New Roman"/>
                          <a:ea typeface="华文细黑"/>
                          <a:cs typeface="Times New Roman"/>
                        </a:rPr>
                        <a:t>变化</a:t>
                      </a:r>
                      <a:r>
                        <a:rPr lang="en-US" sz="1600" kern="100" dirty="0" smtClean="0">
                          <a:effectLst/>
                          <a:latin typeface="Cambria Math"/>
                          <a:ea typeface="华文细黑"/>
                          <a:cs typeface="Cambria Math"/>
                        </a:rPr>
                        <a:t>⇒</a:t>
                      </a:r>
                      <a:r>
                        <a:rPr lang="en-US" sz="1600" i="1" kern="100" dirty="0" smtClean="0">
                          <a:effectLst/>
                          <a:latin typeface="Book Antiqua"/>
                          <a:ea typeface="华文细黑"/>
                          <a:cs typeface="Times New Roman"/>
                        </a:rPr>
                        <a:t>v</a:t>
                      </a:r>
                      <a:r>
                        <a:rPr lang="zh-CN" sz="1600" kern="100" dirty="0">
                          <a:effectLst/>
                          <a:latin typeface="Times New Roman"/>
                          <a:ea typeface="华文细黑"/>
                          <a:cs typeface="Times New Roman"/>
                        </a:rPr>
                        <a:t>变化</a:t>
                      </a:r>
                      <a:r>
                        <a:rPr lang="zh-CN" sz="1600" kern="100" dirty="0" smtClean="0">
                          <a:effectLst/>
                          <a:latin typeface="Times New Roman"/>
                          <a:ea typeface="华文细黑"/>
                          <a:cs typeface="Times New Roman"/>
                        </a:rPr>
                        <a:t>。</a:t>
                      </a:r>
                      <a:endParaRPr lang="en-US" altLang="zh-CN" sz="1600" kern="100" dirty="0" smtClean="0">
                        <a:effectLst/>
                        <a:latin typeface="Times New Roman"/>
                        <a:ea typeface="华文细黑"/>
                        <a:cs typeface="Times New Roman"/>
                      </a:endParaRPr>
                    </a:p>
                    <a:p>
                      <a:pPr algn="l">
                        <a:lnSpc>
                          <a:spcPts val="2600"/>
                        </a:lnSpc>
                        <a:spcAft>
                          <a:spcPts val="0"/>
                        </a:spcAft>
                        <a:tabLst>
                          <a:tab pos="2070735" algn="l"/>
                        </a:tabLst>
                      </a:pPr>
                      <a:r>
                        <a:rPr lang="en-US" altLang="zh-CN" sz="1600" kern="100" baseline="0" dirty="0" smtClean="0">
                          <a:effectLst/>
                          <a:latin typeface="Times New Roman"/>
                          <a:ea typeface="华文细黑"/>
                          <a:cs typeface="Courier New"/>
                        </a:rPr>
                        <a:t>(2)</a:t>
                      </a:r>
                      <a:r>
                        <a:rPr lang="zh-CN" altLang="zh-CN" sz="1600" kern="100" baseline="0" dirty="0" smtClean="0">
                          <a:effectLst/>
                          <a:latin typeface="Times New Roman"/>
                          <a:ea typeface="华文细黑"/>
                          <a:cs typeface="Times New Roman"/>
                        </a:rPr>
                        <a:t>无气体参与的反应，压强变化对它们的浓度几乎无影响，可以认为</a:t>
                      </a:r>
                      <a:r>
                        <a:rPr lang="en-US" altLang="zh-CN" sz="1600" i="1" kern="100" baseline="0" dirty="0" smtClean="0">
                          <a:effectLst/>
                          <a:latin typeface="Book Antiqua"/>
                          <a:ea typeface="华文细黑"/>
                          <a:cs typeface="Times New Roman"/>
                        </a:rPr>
                        <a:t>v</a:t>
                      </a:r>
                      <a:r>
                        <a:rPr lang="zh-CN" altLang="zh-CN" sz="1600" kern="100" baseline="0" dirty="0" smtClean="0">
                          <a:effectLst/>
                          <a:latin typeface="Times New Roman"/>
                          <a:ea typeface="华文细黑"/>
                          <a:cs typeface="Times New Roman"/>
                        </a:rPr>
                        <a:t>不变</a:t>
                      </a:r>
                      <a:endParaRPr lang="zh-CN" altLang="zh-CN" sz="1600" kern="100" baseline="0" dirty="0" smtClean="0">
                        <a:effectLst/>
                        <a:latin typeface="宋体"/>
                        <a:cs typeface="Courier New"/>
                      </a:endParaRPr>
                    </a:p>
                    <a:p>
                      <a:pPr algn="l">
                        <a:lnSpc>
                          <a:spcPct val="100000"/>
                        </a:lnSpc>
                        <a:spcAft>
                          <a:spcPts val="0"/>
                        </a:spcAft>
                        <a:tabLst>
                          <a:tab pos="2070735" algn="l"/>
                        </a:tabLst>
                      </a:pPr>
                      <a:endParaRPr lang="zh-CN" sz="1800" kern="100" dirty="0">
                        <a:effectLst/>
                        <a:latin typeface="宋体"/>
                        <a:cs typeface="Courier New"/>
                      </a:endParaRPr>
                    </a:p>
                  </a:txBody>
                  <a:tcPr marL="5641" marR="56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2400"/>
                        </a:lnSpc>
                        <a:spcAft>
                          <a:spcPts val="0"/>
                        </a:spcAft>
                        <a:tabLst>
                          <a:tab pos="2070735" algn="l"/>
                        </a:tabLst>
                      </a:pPr>
                      <a:r>
                        <a:rPr lang="zh-CN" sz="1600" kern="100" dirty="0">
                          <a:effectLst/>
                          <a:latin typeface="Times New Roman"/>
                          <a:ea typeface="华文细黑"/>
                          <a:cs typeface="Times New Roman"/>
                        </a:rPr>
                        <a:t>对于有气体参加的可逆反应，增大压强，</a:t>
                      </a:r>
                      <a:r>
                        <a:rPr lang="en-US" sz="1600" i="1" kern="100" dirty="0">
                          <a:effectLst/>
                          <a:latin typeface="Book Antiqua"/>
                          <a:ea typeface="华文细黑"/>
                          <a:cs typeface="Times New Roman"/>
                        </a:rPr>
                        <a:t>v</a:t>
                      </a:r>
                      <a:r>
                        <a:rPr lang="zh-CN" sz="1600" kern="100" baseline="-25000" dirty="0">
                          <a:effectLst/>
                          <a:latin typeface="Times New Roman"/>
                          <a:ea typeface="华文细黑"/>
                          <a:cs typeface="Times New Roman"/>
                        </a:rPr>
                        <a:t>正</a:t>
                      </a:r>
                      <a:r>
                        <a:rPr lang="zh-CN" sz="1600" kern="100" dirty="0">
                          <a:effectLst/>
                          <a:latin typeface="Times New Roman"/>
                          <a:ea typeface="华文细黑"/>
                          <a:cs typeface="Times New Roman"/>
                        </a:rPr>
                        <a:t>、</a:t>
                      </a:r>
                      <a:r>
                        <a:rPr lang="en-US" sz="1600" i="1" kern="100" dirty="0">
                          <a:effectLst/>
                          <a:latin typeface="Book Antiqua"/>
                          <a:ea typeface="华文细黑"/>
                          <a:cs typeface="Times New Roman"/>
                        </a:rPr>
                        <a:t>v</a:t>
                      </a:r>
                      <a:r>
                        <a:rPr lang="zh-CN" sz="1600" kern="100" baseline="-25000" dirty="0">
                          <a:effectLst/>
                          <a:latin typeface="Times New Roman"/>
                          <a:ea typeface="华文细黑"/>
                          <a:cs typeface="Times New Roman"/>
                        </a:rPr>
                        <a:t>逆</a:t>
                      </a:r>
                      <a:r>
                        <a:rPr lang="zh-CN" sz="1600" kern="100" dirty="0">
                          <a:effectLst/>
                          <a:latin typeface="Times New Roman"/>
                          <a:ea typeface="华文细黑"/>
                          <a:cs typeface="Times New Roman"/>
                        </a:rPr>
                        <a:t>均增大；减小压强，</a:t>
                      </a:r>
                      <a:r>
                        <a:rPr lang="en-US" sz="1600" i="1" kern="100" dirty="0">
                          <a:effectLst/>
                          <a:latin typeface="Book Antiqua"/>
                          <a:ea typeface="华文细黑"/>
                          <a:cs typeface="Times New Roman"/>
                        </a:rPr>
                        <a:t>v</a:t>
                      </a:r>
                      <a:r>
                        <a:rPr lang="zh-CN" sz="1600" kern="100" baseline="-25000" dirty="0">
                          <a:effectLst/>
                          <a:latin typeface="Times New Roman"/>
                          <a:ea typeface="华文细黑"/>
                          <a:cs typeface="Times New Roman"/>
                        </a:rPr>
                        <a:t>正</a:t>
                      </a:r>
                      <a:r>
                        <a:rPr lang="zh-CN" sz="1600" kern="100" dirty="0">
                          <a:effectLst/>
                          <a:latin typeface="Times New Roman"/>
                          <a:ea typeface="华文细黑"/>
                          <a:cs typeface="Times New Roman"/>
                        </a:rPr>
                        <a:t>、</a:t>
                      </a:r>
                      <a:r>
                        <a:rPr lang="en-US" sz="1600" i="1" kern="100" dirty="0">
                          <a:effectLst/>
                          <a:latin typeface="Book Antiqua"/>
                          <a:ea typeface="华文细黑"/>
                          <a:cs typeface="Times New Roman"/>
                        </a:rPr>
                        <a:t>v</a:t>
                      </a:r>
                      <a:r>
                        <a:rPr lang="zh-CN" sz="1600" kern="100" baseline="-25000" dirty="0">
                          <a:effectLst/>
                          <a:latin typeface="Times New Roman"/>
                          <a:ea typeface="华文细黑"/>
                          <a:cs typeface="Times New Roman"/>
                        </a:rPr>
                        <a:t>逆</a:t>
                      </a:r>
                      <a:r>
                        <a:rPr lang="zh-CN" sz="1600" kern="100" dirty="0">
                          <a:effectLst/>
                          <a:latin typeface="Times New Roman"/>
                          <a:ea typeface="华文细黑"/>
                          <a:cs typeface="Times New Roman"/>
                        </a:rPr>
                        <a:t>均减小。说明：</a:t>
                      </a:r>
                      <a:r>
                        <a:rPr lang="en-US" sz="1600" kern="100" dirty="0">
                          <a:effectLst/>
                          <a:latin typeface="Times New Roman"/>
                          <a:ea typeface="华文细黑"/>
                          <a:cs typeface="Courier New"/>
                        </a:rPr>
                        <a:t>(1)</a:t>
                      </a:r>
                      <a:r>
                        <a:rPr lang="zh-CN" sz="1600" kern="100" dirty="0">
                          <a:effectLst/>
                          <a:latin typeface="Times New Roman"/>
                          <a:ea typeface="华文细黑"/>
                          <a:cs typeface="Times New Roman"/>
                        </a:rPr>
                        <a:t>压缩体积，压强增大，所有气体浓度均增大，</a:t>
                      </a:r>
                      <a:r>
                        <a:rPr lang="en-US" sz="1600" i="1" kern="100" dirty="0">
                          <a:effectLst/>
                          <a:latin typeface="Book Antiqua"/>
                          <a:ea typeface="华文细黑"/>
                          <a:cs typeface="Times New Roman"/>
                        </a:rPr>
                        <a:t>v</a:t>
                      </a:r>
                      <a:r>
                        <a:rPr lang="zh-CN" sz="1600" kern="100" baseline="-25000" dirty="0">
                          <a:effectLst/>
                          <a:latin typeface="Times New Roman"/>
                          <a:ea typeface="华文细黑"/>
                          <a:cs typeface="Times New Roman"/>
                        </a:rPr>
                        <a:t>正</a:t>
                      </a:r>
                      <a:r>
                        <a:rPr lang="zh-CN" sz="1600" kern="100" dirty="0">
                          <a:effectLst/>
                          <a:latin typeface="Times New Roman"/>
                          <a:ea typeface="华文细黑"/>
                          <a:cs typeface="Times New Roman"/>
                        </a:rPr>
                        <a:t>、</a:t>
                      </a:r>
                      <a:r>
                        <a:rPr lang="en-US" sz="1600" i="1" kern="100" dirty="0">
                          <a:effectLst/>
                          <a:latin typeface="Book Antiqua"/>
                          <a:ea typeface="华文细黑"/>
                          <a:cs typeface="Times New Roman"/>
                        </a:rPr>
                        <a:t>v</a:t>
                      </a:r>
                      <a:r>
                        <a:rPr lang="zh-CN" sz="1600" kern="100" baseline="-25000" dirty="0">
                          <a:effectLst/>
                          <a:latin typeface="Times New Roman"/>
                          <a:ea typeface="华文细黑"/>
                          <a:cs typeface="Times New Roman"/>
                        </a:rPr>
                        <a:t>逆</a:t>
                      </a:r>
                      <a:r>
                        <a:rPr lang="zh-CN" sz="1600" kern="100" dirty="0">
                          <a:effectLst/>
                          <a:latin typeface="Times New Roman"/>
                          <a:ea typeface="华文细黑"/>
                          <a:cs typeface="Times New Roman"/>
                        </a:rPr>
                        <a:t>均增大，一般气体系数和大的一方增大得快；同理，扩大体积，压强减小，</a:t>
                      </a:r>
                      <a:r>
                        <a:rPr lang="en-US" sz="1600" i="1" kern="100" dirty="0">
                          <a:effectLst/>
                          <a:latin typeface="Book Antiqua"/>
                          <a:ea typeface="华文细黑"/>
                          <a:cs typeface="Times New Roman"/>
                        </a:rPr>
                        <a:t>v</a:t>
                      </a:r>
                      <a:r>
                        <a:rPr lang="zh-CN" sz="1600" kern="100" baseline="-25000" dirty="0">
                          <a:effectLst/>
                          <a:latin typeface="Times New Roman"/>
                          <a:ea typeface="华文细黑"/>
                          <a:cs typeface="Times New Roman"/>
                        </a:rPr>
                        <a:t>正</a:t>
                      </a:r>
                      <a:r>
                        <a:rPr lang="zh-CN" sz="1600" kern="100" dirty="0">
                          <a:effectLst/>
                          <a:latin typeface="Times New Roman"/>
                          <a:ea typeface="华文细黑"/>
                          <a:cs typeface="Times New Roman"/>
                        </a:rPr>
                        <a:t>、</a:t>
                      </a:r>
                      <a:r>
                        <a:rPr lang="en-US" sz="1600" i="1" kern="100" dirty="0">
                          <a:effectLst/>
                          <a:latin typeface="Book Antiqua"/>
                          <a:ea typeface="华文细黑"/>
                          <a:cs typeface="Times New Roman"/>
                        </a:rPr>
                        <a:t>v</a:t>
                      </a:r>
                      <a:r>
                        <a:rPr lang="zh-CN" sz="1600" kern="100" baseline="-25000" dirty="0">
                          <a:effectLst/>
                          <a:latin typeface="Times New Roman"/>
                          <a:ea typeface="华文细黑"/>
                          <a:cs typeface="Times New Roman"/>
                        </a:rPr>
                        <a:t>逆</a:t>
                      </a:r>
                      <a:r>
                        <a:rPr lang="zh-CN" sz="1600" kern="100" dirty="0">
                          <a:effectLst/>
                          <a:latin typeface="Times New Roman"/>
                          <a:ea typeface="华文细黑"/>
                          <a:cs typeface="Times New Roman"/>
                        </a:rPr>
                        <a:t>均减小，气体系数和大的一方减小得快。</a:t>
                      </a:r>
                      <a:endParaRPr lang="zh-CN" sz="1600" kern="100" dirty="0">
                        <a:effectLst/>
                        <a:latin typeface="宋体"/>
                        <a:cs typeface="Courier New"/>
                      </a:endParaRPr>
                    </a:p>
                    <a:p>
                      <a:pPr algn="just">
                        <a:lnSpc>
                          <a:spcPts val="2400"/>
                        </a:lnSpc>
                        <a:spcAft>
                          <a:spcPts val="0"/>
                        </a:spcAft>
                        <a:tabLst>
                          <a:tab pos="2070735" algn="l"/>
                        </a:tabLst>
                      </a:pPr>
                      <a:r>
                        <a:rPr lang="en-US" sz="1600" kern="100" dirty="0">
                          <a:effectLst/>
                          <a:latin typeface="Times New Roman"/>
                          <a:ea typeface="华文细黑"/>
                          <a:cs typeface="Courier New"/>
                        </a:rPr>
                        <a:t>(2)</a:t>
                      </a:r>
                      <a:r>
                        <a:rPr lang="zh-CN" sz="1600" kern="100" dirty="0">
                          <a:effectLst/>
                          <a:latin typeface="Times New Roman"/>
                          <a:ea typeface="华文细黑"/>
                          <a:cs typeface="Times New Roman"/>
                        </a:rPr>
                        <a:t>对于气体反应体系，有以下几种情况。</a:t>
                      </a:r>
                      <a:r>
                        <a:rPr lang="en-US" sz="1600" kern="100" dirty="0">
                          <a:effectLst/>
                          <a:latin typeface="宋体"/>
                          <a:ea typeface="华文细黑"/>
                          <a:cs typeface="Times New Roman"/>
                        </a:rPr>
                        <a:t>①</a:t>
                      </a:r>
                      <a:r>
                        <a:rPr lang="zh-CN" sz="1600" kern="100" dirty="0">
                          <a:effectLst/>
                          <a:latin typeface="Times New Roman"/>
                          <a:ea typeface="华文细黑"/>
                          <a:cs typeface="Times New Roman"/>
                        </a:rPr>
                        <a:t>恒温时：增大</a:t>
                      </a:r>
                      <a:r>
                        <a:rPr lang="zh-CN" sz="1600" kern="100" dirty="0" smtClean="0">
                          <a:effectLst/>
                          <a:latin typeface="Times New Roman"/>
                          <a:ea typeface="华文细黑"/>
                          <a:cs typeface="Times New Roman"/>
                        </a:rPr>
                        <a:t>压强</a:t>
                      </a:r>
                      <a:r>
                        <a:rPr lang="en-US" altLang="zh-CN" sz="1600" kern="100" dirty="0" smtClean="0">
                          <a:effectLst/>
                          <a:latin typeface="Times New Roman"/>
                          <a:ea typeface="华文细黑"/>
                          <a:cs typeface="Times New Roman"/>
                        </a:rPr>
                        <a:t>           </a:t>
                      </a:r>
                      <a:r>
                        <a:rPr lang="zh-CN" sz="1600" kern="100" dirty="0" smtClean="0">
                          <a:effectLst/>
                          <a:latin typeface="Times New Roman"/>
                          <a:ea typeface="华文细黑"/>
                          <a:cs typeface="Times New Roman"/>
                        </a:rPr>
                        <a:t>体积缩小</a:t>
                      </a:r>
                      <a:r>
                        <a:rPr lang="en-US" altLang="zh-CN" sz="1600" kern="100" baseline="0" dirty="0" smtClean="0">
                          <a:effectLst/>
                          <a:latin typeface="Times New Roman"/>
                          <a:ea typeface="华文细黑"/>
                          <a:cs typeface="Times New Roman"/>
                        </a:rPr>
                        <a:t>     </a:t>
                      </a:r>
                    </a:p>
                    <a:p>
                      <a:pPr algn="just">
                        <a:lnSpc>
                          <a:spcPts val="2400"/>
                        </a:lnSpc>
                        <a:spcAft>
                          <a:spcPts val="0"/>
                        </a:spcAft>
                        <a:tabLst>
                          <a:tab pos="2070735" algn="l"/>
                        </a:tabLst>
                      </a:pPr>
                      <a:r>
                        <a:rPr lang="zh-CN" sz="1600" kern="100" dirty="0" smtClean="0">
                          <a:effectLst/>
                          <a:latin typeface="Times New Roman"/>
                          <a:ea typeface="华文细黑"/>
                          <a:cs typeface="Times New Roman"/>
                        </a:rPr>
                        <a:t>浓度</a:t>
                      </a:r>
                      <a:r>
                        <a:rPr lang="zh-CN" sz="1600" kern="100" dirty="0">
                          <a:effectLst/>
                          <a:latin typeface="Times New Roman"/>
                          <a:ea typeface="华文细黑"/>
                          <a:cs typeface="Times New Roman"/>
                        </a:rPr>
                        <a:t>增大反应速率加快</a:t>
                      </a:r>
                      <a:r>
                        <a:rPr lang="zh-CN" sz="1600" kern="100" dirty="0" smtClean="0">
                          <a:effectLst/>
                          <a:latin typeface="Times New Roman"/>
                          <a:ea typeface="华文细黑"/>
                          <a:cs typeface="Times New Roman"/>
                        </a:rPr>
                        <a:t>。</a:t>
                      </a:r>
                      <a:endParaRPr lang="en-US" altLang="zh-CN" sz="1600" kern="100" dirty="0" smtClean="0">
                        <a:effectLst/>
                        <a:latin typeface="Times New Roman"/>
                        <a:ea typeface="华文细黑"/>
                        <a:cs typeface="Times New Roman"/>
                      </a:endParaRPr>
                    </a:p>
                    <a:p>
                      <a:pPr algn="just">
                        <a:lnSpc>
                          <a:spcPts val="2400"/>
                        </a:lnSpc>
                        <a:spcAft>
                          <a:spcPts val="0"/>
                        </a:spcAft>
                        <a:tabLst>
                          <a:tab pos="2070735" algn="l"/>
                        </a:tabLst>
                      </a:pPr>
                      <a:r>
                        <a:rPr lang="en-US" altLang="zh-CN" sz="1600" kern="100" baseline="0" dirty="0" smtClean="0">
                          <a:effectLst/>
                          <a:latin typeface="宋体"/>
                          <a:ea typeface="华文细黑"/>
                          <a:cs typeface="Times New Roman"/>
                        </a:rPr>
                        <a:t>②</a:t>
                      </a:r>
                      <a:r>
                        <a:rPr lang="zh-CN" altLang="zh-CN" sz="1600" kern="100" baseline="0" dirty="0" smtClean="0">
                          <a:effectLst/>
                          <a:latin typeface="Times New Roman"/>
                          <a:ea typeface="华文细黑"/>
                          <a:cs typeface="Times New Roman"/>
                        </a:rPr>
                        <a:t>恒温恒容时：</a:t>
                      </a:r>
                      <a:endParaRPr lang="zh-CN" altLang="zh-CN" sz="1600" kern="100" baseline="0" dirty="0" smtClean="0">
                        <a:effectLst/>
                        <a:latin typeface="宋体"/>
                        <a:cs typeface="Courier New"/>
                      </a:endParaRPr>
                    </a:p>
                    <a:p>
                      <a:pPr algn="just">
                        <a:lnSpc>
                          <a:spcPts val="2400"/>
                        </a:lnSpc>
                        <a:spcAft>
                          <a:spcPts val="0"/>
                        </a:spcAft>
                        <a:tabLst>
                          <a:tab pos="2070735" algn="l"/>
                        </a:tabLst>
                      </a:pPr>
                      <a:r>
                        <a:rPr lang="en-US" altLang="zh-CN" sz="1600" kern="100" baseline="0" dirty="0" smtClean="0">
                          <a:effectLst/>
                          <a:latin typeface="Times New Roman"/>
                          <a:ea typeface="华文细黑"/>
                          <a:cs typeface="Courier New"/>
                        </a:rPr>
                        <a:t>a.</a:t>
                      </a:r>
                      <a:r>
                        <a:rPr lang="zh-CN" altLang="zh-CN" sz="1600" kern="100" baseline="0" dirty="0" smtClean="0">
                          <a:effectLst/>
                          <a:latin typeface="Times New Roman"/>
                          <a:ea typeface="华文细黑"/>
                          <a:cs typeface="Times New Roman"/>
                        </a:rPr>
                        <a:t>充入气体反应物</a:t>
                      </a:r>
                      <a:r>
                        <a:rPr lang="en-US" altLang="zh-CN" sz="1600" kern="100" baseline="0" dirty="0" smtClean="0">
                          <a:effectLst/>
                          <a:latin typeface="Times New Roman"/>
                          <a:ea typeface="华文细黑"/>
                          <a:cs typeface="Times New Roman"/>
                        </a:rPr>
                        <a:t>          </a:t>
                      </a:r>
                      <a:r>
                        <a:rPr lang="zh-CN" altLang="zh-CN" sz="1600" kern="100" baseline="0" dirty="0" smtClean="0">
                          <a:effectLst/>
                          <a:latin typeface="Times New Roman"/>
                          <a:ea typeface="华文细黑"/>
                          <a:cs typeface="Times New Roman"/>
                        </a:rPr>
                        <a:t>浓度增大</a:t>
                      </a:r>
                      <a:r>
                        <a:rPr lang="en-US" altLang="zh-CN" sz="1600" kern="100" baseline="0" dirty="0" smtClean="0">
                          <a:effectLst/>
                          <a:latin typeface="Times New Roman"/>
                          <a:ea typeface="华文细黑"/>
                          <a:cs typeface="Times New Roman"/>
                        </a:rPr>
                        <a:t>       </a:t>
                      </a:r>
                      <a:r>
                        <a:rPr lang="zh-CN" altLang="zh-CN" sz="1600" kern="100" baseline="0" dirty="0" smtClean="0">
                          <a:effectLst/>
                          <a:latin typeface="Times New Roman"/>
                          <a:ea typeface="华文细黑"/>
                          <a:cs typeface="Times New Roman"/>
                        </a:rPr>
                        <a:t>速率加快；</a:t>
                      </a:r>
                      <a:endParaRPr lang="zh-CN" altLang="zh-CN" sz="1600" kern="100" baseline="0" dirty="0" smtClean="0">
                        <a:effectLst/>
                        <a:latin typeface="宋体"/>
                        <a:cs typeface="Courier New"/>
                      </a:endParaRPr>
                    </a:p>
                    <a:p>
                      <a:pPr algn="l">
                        <a:lnSpc>
                          <a:spcPts val="2400"/>
                        </a:lnSpc>
                        <a:spcAft>
                          <a:spcPts val="0"/>
                        </a:spcAft>
                        <a:tabLst>
                          <a:tab pos="2070735" algn="l"/>
                        </a:tabLst>
                      </a:pPr>
                      <a:r>
                        <a:rPr lang="en-US" altLang="zh-CN" sz="1600" kern="100" baseline="0" dirty="0" smtClean="0">
                          <a:effectLst/>
                          <a:latin typeface="Times New Roman"/>
                          <a:ea typeface="华文细黑"/>
                          <a:cs typeface="Courier New"/>
                        </a:rPr>
                        <a:t>b.</a:t>
                      </a:r>
                      <a:r>
                        <a:rPr lang="zh-CN" altLang="zh-CN" sz="1600" kern="100" baseline="0" dirty="0" smtClean="0">
                          <a:effectLst/>
                          <a:latin typeface="Times New Roman"/>
                          <a:ea typeface="华文细黑"/>
                          <a:cs typeface="Times New Roman"/>
                        </a:rPr>
                        <a:t>充入惰性气体</a:t>
                      </a:r>
                      <a:r>
                        <a:rPr lang="en-US" altLang="zh-CN" sz="1600" kern="100" baseline="0" dirty="0" smtClean="0">
                          <a:effectLst/>
                          <a:latin typeface="Times New Roman"/>
                          <a:ea typeface="华文细黑"/>
                          <a:cs typeface="Times New Roman"/>
                        </a:rPr>
                        <a:t>         </a:t>
                      </a:r>
                      <a:r>
                        <a:rPr lang="zh-CN" altLang="zh-CN" sz="1600" kern="100" baseline="0" dirty="0" smtClean="0">
                          <a:effectLst/>
                          <a:latin typeface="Times New Roman"/>
                          <a:ea typeface="华文细黑"/>
                          <a:cs typeface="Times New Roman"/>
                        </a:rPr>
                        <a:t>总压增大，但各气体分压不变，即各物质的浓度不变，反应速率不变。</a:t>
                      </a:r>
                      <a:endParaRPr lang="zh-CN" altLang="zh-CN" sz="1600" kern="100" baseline="0" dirty="0" smtClean="0">
                        <a:effectLst/>
                        <a:latin typeface="宋体"/>
                        <a:cs typeface="Courier New"/>
                      </a:endParaRPr>
                    </a:p>
                    <a:p>
                      <a:pPr algn="l">
                        <a:lnSpc>
                          <a:spcPts val="2400"/>
                        </a:lnSpc>
                        <a:spcAft>
                          <a:spcPts val="0"/>
                        </a:spcAft>
                        <a:tabLst>
                          <a:tab pos="2070735" algn="l"/>
                        </a:tabLst>
                      </a:pPr>
                      <a:r>
                        <a:rPr lang="en-US" altLang="zh-CN" sz="1600" kern="100" baseline="0" dirty="0" smtClean="0">
                          <a:effectLst/>
                          <a:latin typeface="宋体"/>
                          <a:ea typeface="华文细黑"/>
                          <a:cs typeface="Times New Roman"/>
                        </a:rPr>
                        <a:t>③</a:t>
                      </a:r>
                      <a:r>
                        <a:rPr lang="zh-CN" altLang="zh-CN" sz="1600" kern="100" baseline="0" dirty="0" smtClean="0">
                          <a:effectLst/>
                          <a:latin typeface="Times New Roman"/>
                          <a:ea typeface="华文细黑"/>
                          <a:cs typeface="Times New Roman"/>
                        </a:rPr>
                        <a:t>恒温恒压时：充入惰性气体</a:t>
                      </a:r>
                      <a:r>
                        <a:rPr lang="en-US" altLang="zh-CN" sz="1600" kern="100" baseline="0" dirty="0" smtClean="0">
                          <a:effectLst/>
                          <a:latin typeface="Times New Roman"/>
                          <a:ea typeface="华文细黑"/>
                          <a:cs typeface="Times New Roman"/>
                        </a:rPr>
                        <a:t>           </a:t>
                      </a:r>
                      <a:r>
                        <a:rPr lang="zh-CN" altLang="zh-CN" sz="1600" kern="100" baseline="0" dirty="0" smtClean="0">
                          <a:effectLst/>
                          <a:latin typeface="Times New Roman"/>
                          <a:ea typeface="华文细黑"/>
                          <a:cs typeface="Times New Roman"/>
                        </a:rPr>
                        <a:t>体积增大</a:t>
                      </a:r>
                      <a:r>
                        <a:rPr lang="en-US" altLang="zh-CN" sz="1600" kern="100" baseline="0" dirty="0" smtClean="0">
                          <a:effectLst/>
                          <a:latin typeface="Times New Roman"/>
                          <a:ea typeface="华文细黑"/>
                          <a:cs typeface="Times New Roman"/>
                        </a:rPr>
                        <a:t>    </a:t>
                      </a:r>
                    </a:p>
                    <a:p>
                      <a:pPr algn="l">
                        <a:lnSpc>
                          <a:spcPts val="2400"/>
                        </a:lnSpc>
                        <a:spcAft>
                          <a:spcPts val="0"/>
                        </a:spcAft>
                        <a:tabLst>
                          <a:tab pos="2070735" algn="l"/>
                        </a:tabLst>
                      </a:pPr>
                      <a:r>
                        <a:rPr lang="en-US" altLang="zh-CN" sz="1600" kern="100" baseline="0" dirty="0" smtClean="0">
                          <a:effectLst/>
                          <a:latin typeface="Times New Roman"/>
                          <a:ea typeface="华文细黑"/>
                          <a:cs typeface="Times New Roman"/>
                        </a:rPr>
                        <a:t>            </a:t>
                      </a:r>
                      <a:r>
                        <a:rPr lang="zh-CN" altLang="zh-CN" sz="1600" kern="100" baseline="0" dirty="0" smtClean="0">
                          <a:effectLst/>
                          <a:latin typeface="Times New Roman"/>
                          <a:ea typeface="华文细黑"/>
                          <a:cs typeface="Times New Roman"/>
                        </a:rPr>
                        <a:t>各反应物浓度减小</a:t>
                      </a:r>
                      <a:r>
                        <a:rPr lang="en-US" altLang="zh-CN" sz="1600" kern="100" baseline="0" dirty="0" smtClean="0">
                          <a:effectLst/>
                          <a:latin typeface="Times New Roman"/>
                          <a:ea typeface="华文细黑"/>
                          <a:cs typeface="Times New Roman"/>
                        </a:rPr>
                        <a:t>         </a:t>
                      </a:r>
                      <a:r>
                        <a:rPr lang="zh-CN" altLang="zh-CN" sz="1600" kern="100" baseline="0" dirty="0" smtClean="0">
                          <a:effectLst/>
                          <a:latin typeface="Times New Roman"/>
                          <a:ea typeface="华文细黑"/>
                          <a:cs typeface="Times New Roman"/>
                        </a:rPr>
                        <a:t>反应速率减慢。</a:t>
                      </a:r>
                      <a:endParaRPr lang="zh-CN" altLang="zh-CN" sz="1600" kern="100" baseline="0" dirty="0" smtClean="0">
                        <a:effectLst/>
                        <a:latin typeface="宋体"/>
                        <a:cs typeface="Courier New"/>
                      </a:endParaRPr>
                    </a:p>
                    <a:p>
                      <a:pPr algn="l">
                        <a:lnSpc>
                          <a:spcPts val="2400"/>
                        </a:lnSpc>
                        <a:spcAft>
                          <a:spcPts val="0"/>
                        </a:spcAft>
                        <a:tabLst>
                          <a:tab pos="2070735" algn="l"/>
                        </a:tabLst>
                      </a:pPr>
                      <a:r>
                        <a:rPr lang="zh-CN" altLang="zh-CN" sz="1600" kern="100" baseline="0" dirty="0" smtClean="0">
                          <a:effectLst/>
                          <a:latin typeface="Times New Roman"/>
                          <a:ea typeface="华文细黑"/>
                          <a:cs typeface="Times New Roman"/>
                        </a:rPr>
                        <a:t>其中，把与化学反应体系中各成分均不起反应的气体统称为惰性气体</a:t>
                      </a:r>
                      <a:endParaRPr lang="zh-CN" altLang="zh-CN" sz="1600" kern="100" baseline="0" dirty="0" smtClean="0">
                        <a:effectLst/>
                        <a:latin typeface="宋体"/>
                        <a:cs typeface="Courier New"/>
                      </a:endParaRPr>
                    </a:p>
                    <a:p>
                      <a:pPr algn="just">
                        <a:lnSpc>
                          <a:spcPct val="100000"/>
                        </a:lnSpc>
                        <a:spcAft>
                          <a:spcPts val="0"/>
                        </a:spcAft>
                        <a:tabLst>
                          <a:tab pos="2070735" algn="l"/>
                        </a:tabLst>
                      </a:pPr>
                      <a:endParaRPr lang="zh-CN" sz="1800" kern="100" dirty="0">
                        <a:effectLst/>
                        <a:latin typeface="宋体"/>
                        <a:cs typeface="Courier New"/>
                      </a:endParaRPr>
                    </a:p>
                  </a:txBody>
                  <a:tcPr marL="5641" marR="56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2070735" algn="l"/>
                        </a:tabLst>
                      </a:pPr>
                      <a:endParaRPr lang="en-US" sz="1800" i="1" kern="100" dirty="0" smtClean="0">
                        <a:effectLst/>
                        <a:latin typeface="Times New Roman"/>
                        <a:ea typeface="华文细黑"/>
                        <a:cs typeface="Courier New"/>
                      </a:endParaRPr>
                    </a:p>
                    <a:p>
                      <a:pPr algn="l">
                        <a:lnSpc>
                          <a:spcPct val="150000"/>
                        </a:lnSpc>
                        <a:spcAft>
                          <a:spcPts val="0"/>
                        </a:spcAft>
                        <a:tabLst>
                          <a:tab pos="2070735" algn="l"/>
                        </a:tabLst>
                      </a:pPr>
                      <a:r>
                        <a:rPr lang="en-US" sz="1800" i="1" kern="100" dirty="0" smtClean="0">
                          <a:effectLst/>
                          <a:latin typeface="Times New Roman"/>
                          <a:ea typeface="华文细黑"/>
                          <a:cs typeface="Courier New"/>
                        </a:rPr>
                        <a:t>m</a:t>
                      </a:r>
                      <a:r>
                        <a:rPr lang="en-US" sz="1800" kern="100" dirty="0" smtClean="0">
                          <a:effectLst/>
                          <a:latin typeface="Times New Roman"/>
                          <a:ea typeface="华文细黑"/>
                          <a:cs typeface="Courier New"/>
                        </a:rPr>
                        <a:t>A(g</a:t>
                      </a:r>
                      <a:r>
                        <a:rPr lang="en-US" sz="1800" kern="100" dirty="0">
                          <a:effectLst/>
                          <a:latin typeface="Times New Roman"/>
                          <a:ea typeface="华文细黑"/>
                          <a:cs typeface="Courier New"/>
                        </a:rPr>
                        <a:t>)</a:t>
                      </a:r>
                      <a:r>
                        <a:rPr lang="zh-CN" sz="1800" kern="100" dirty="0">
                          <a:effectLst/>
                          <a:latin typeface="Times New Roman"/>
                          <a:ea typeface="华文细黑"/>
                          <a:cs typeface="Times New Roman"/>
                        </a:rPr>
                        <a:t>＋</a:t>
                      </a:r>
                      <a:r>
                        <a:rPr lang="en-US" sz="1800" i="1" kern="100" dirty="0" err="1">
                          <a:effectLst/>
                          <a:latin typeface="Times New Roman"/>
                          <a:ea typeface="华文细黑"/>
                          <a:cs typeface="Courier New"/>
                        </a:rPr>
                        <a:t>n</a:t>
                      </a:r>
                      <a:r>
                        <a:rPr lang="en-US" sz="1800" kern="100" dirty="0" err="1">
                          <a:effectLst/>
                          <a:latin typeface="Times New Roman"/>
                          <a:ea typeface="华文细黑"/>
                          <a:cs typeface="Courier New"/>
                        </a:rPr>
                        <a:t>B</a:t>
                      </a:r>
                      <a:r>
                        <a:rPr lang="en-US" sz="1800" kern="100" dirty="0">
                          <a:effectLst/>
                          <a:latin typeface="Times New Roman"/>
                          <a:ea typeface="华文细黑"/>
                          <a:cs typeface="Courier New"/>
                        </a:rPr>
                        <a:t>(g)</a:t>
                      </a:r>
                      <a:r>
                        <a:rPr lang="en-US" sz="1800" kern="100" dirty="0" smtClean="0">
                          <a:effectLst/>
                          <a:latin typeface="ZBFH"/>
                          <a:ea typeface="华文细黑"/>
                          <a:cs typeface="Courier New"/>
                        </a:rPr>
                        <a:t>      </a:t>
                      </a:r>
                      <a:r>
                        <a:rPr lang="en-US" sz="1800" i="1" kern="100" dirty="0" err="1" smtClean="0">
                          <a:effectLst/>
                          <a:latin typeface="Times New Roman"/>
                          <a:ea typeface="华文细黑"/>
                          <a:cs typeface="Courier New"/>
                        </a:rPr>
                        <a:t>p</a:t>
                      </a:r>
                      <a:r>
                        <a:rPr lang="en-US" sz="1800" kern="100" dirty="0" err="1" smtClean="0">
                          <a:effectLst/>
                          <a:latin typeface="Times New Roman"/>
                          <a:ea typeface="华文细黑"/>
                          <a:cs typeface="Courier New"/>
                        </a:rPr>
                        <a:t>C</a:t>
                      </a:r>
                      <a:r>
                        <a:rPr lang="en-US" sz="1800" kern="100" dirty="0" smtClean="0">
                          <a:effectLst/>
                          <a:latin typeface="Times New Roman"/>
                          <a:ea typeface="华文细黑"/>
                          <a:cs typeface="Courier New"/>
                        </a:rPr>
                        <a:t>(g</a:t>
                      </a:r>
                      <a:r>
                        <a:rPr lang="en-US" sz="1800" kern="100" dirty="0">
                          <a:effectLst/>
                          <a:latin typeface="Times New Roman"/>
                          <a:ea typeface="华文细黑"/>
                          <a:cs typeface="Courier New"/>
                        </a:rPr>
                        <a:t>)</a:t>
                      </a:r>
                      <a:r>
                        <a:rPr lang="zh-CN" sz="1800" kern="100" dirty="0">
                          <a:effectLst/>
                          <a:latin typeface="Times New Roman"/>
                          <a:ea typeface="华文细黑"/>
                          <a:cs typeface="Times New Roman"/>
                        </a:rPr>
                        <a:t>＋</a:t>
                      </a:r>
                      <a:r>
                        <a:rPr lang="en-US" sz="1800" i="1" kern="100" dirty="0" err="1">
                          <a:effectLst/>
                          <a:latin typeface="Times New Roman"/>
                          <a:ea typeface="华文细黑"/>
                          <a:cs typeface="Courier New"/>
                        </a:rPr>
                        <a:t>q</a:t>
                      </a:r>
                      <a:r>
                        <a:rPr lang="en-US" sz="1800" kern="100" dirty="0" err="1">
                          <a:effectLst/>
                          <a:latin typeface="Times New Roman"/>
                          <a:ea typeface="华文细黑"/>
                          <a:cs typeface="Courier New"/>
                        </a:rPr>
                        <a:t>D</a:t>
                      </a:r>
                      <a:r>
                        <a:rPr lang="en-US" sz="1800" kern="100" dirty="0">
                          <a:effectLst/>
                          <a:latin typeface="Times New Roman"/>
                          <a:ea typeface="华文细黑"/>
                          <a:cs typeface="Courier New"/>
                        </a:rPr>
                        <a:t>(g) </a:t>
                      </a:r>
                      <a:endParaRPr lang="zh-CN" sz="1800" kern="100" dirty="0">
                        <a:effectLst/>
                        <a:latin typeface="宋体"/>
                        <a:cs typeface="Courier New"/>
                      </a:endParaRPr>
                    </a:p>
                  </a:txBody>
                  <a:tcPr marL="5641" marR="56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17099" name="Picture 11" descr="HX36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1510" y="1521501"/>
            <a:ext cx="1617818" cy="267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对象 4"/>
          <p:cNvGraphicFramePr>
            <a:graphicFrameLocks noChangeAspect="1"/>
          </p:cNvGraphicFramePr>
          <p:nvPr>
            <p:extLst>
              <p:ext uri="{D42A27DB-BD31-4B8C-83A1-F6EECF244321}">
                <p14:modId xmlns:p14="http://schemas.microsoft.com/office/powerpoint/2010/main" val="345751099"/>
              </p:ext>
            </p:extLst>
          </p:nvPr>
        </p:nvGraphicFramePr>
        <p:xfrm>
          <a:off x="9335566" y="981522"/>
          <a:ext cx="1609725" cy="790575"/>
        </p:xfrm>
        <a:graphic>
          <a:graphicData uri="http://schemas.openxmlformats.org/presentationml/2006/ole">
            <mc:AlternateContent xmlns:mc="http://schemas.openxmlformats.org/markup-compatibility/2006">
              <mc:Choice xmlns:v="urn:schemas-microsoft-com:vml" Requires="v">
                <p:oleObj spid="_x0000_s217261" name="Document" r:id="rId4" imgW="1616012" imgH="791470" progId="Word.Document.8">
                  <p:embed/>
                </p:oleObj>
              </mc:Choice>
              <mc:Fallback>
                <p:oleObj name="Document" r:id="rId4" imgW="1616012" imgH="791470" progId="Word.Document.8">
                  <p:embed/>
                  <p:pic>
                    <p:nvPicPr>
                      <p:cNvPr id="0" name=""/>
                      <p:cNvPicPr/>
                      <p:nvPr/>
                    </p:nvPicPr>
                    <p:blipFill>
                      <a:blip r:embed="rId5"/>
                      <a:stretch>
                        <a:fillRect/>
                      </a:stretch>
                    </p:blipFill>
                    <p:spPr>
                      <a:xfrm>
                        <a:off x="9335566" y="981522"/>
                        <a:ext cx="1609725" cy="79057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008248651"/>
              </p:ext>
            </p:extLst>
          </p:nvPr>
        </p:nvGraphicFramePr>
        <p:xfrm>
          <a:off x="6311230" y="2637706"/>
          <a:ext cx="784246" cy="792088"/>
        </p:xfrm>
        <a:graphic>
          <a:graphicData uri="http://schemas.openxmlformats.org/presentationml/2006/ole">
            <mc:AlternateContent xmlns:mc="http://schemas.openxmlformats.org/markup-compatibility/2006">
              <mc:Choice xmlns:v="urn:schemas-microsoft-com:vml" Requires="v">
                <p:oleObj spid="_x0000_s217262" name="Document" r:id="rId6" imgW="958956" imgH="967312" progId="Word.Document.8">
                  <p:embed/>
                </p:oleObj>
              </mc:Choice>
              <mc:Fallback>
                <p:oleObj name="Document" r:id="rId6" imgW="958956" imgH="967312" progId="Word.Document.8">
                  <p:embed/>
                  <p:pic>
                    <p:nvPicPr>
                      <p:cNvPr id="0" name=""/>
                      <p:cNvPicPr/>
                      <p:nvPr/>
                    </p:nvPicPr>
                    <p:blipFill>
                      <a:blip r:embed="rId7"/>
                      <a:stretch>
                        <a:fillRect/>
                      </a:stretch>
                    </p:blipFill>
                    <p:spPr>
                      <a:xfrm>
                        <a:off x="6311230" y="2637706"/>
                        <a:ext cx="784246" cy="79208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196673223"/>
              </p:ext>
            </p:extLst>
          </p:nvPr>
        </p:nvGraphicFramePr>
        <p:xfrm>
          <a:off x="4799062" y="2637706"/>
          <a:ext cx="792088" cy="800009"/>
        </p:xfrm>
        <a:graphic>
          <a:graphicData uri="http://schemas.openxmlformats.org/presentationml/2006/ole">
            <mc:AlternateContent xmlns:mc="http://schemas.openxmlformats.org/markup-compatibility/2006">
              <mc:Choice xmlns:v="urn:schemas-microsoft-com:vml" Requires="v">
                <p:oleObj spid="_x0000_s217263" name="Document" r:id="rId8" imgW="958956" imgH="967312" progId="Word.Document.8">
                  <p:embed/>
                </p:oleObj>
              </mc:Choice>
              <mc:Fallback>
                <p:oleObj name="Document" r:id="rId8" imgW="958956" imgH="967312" progId="Word.Document.8">
                  <p:embed/>
                  <p:pic>
                    <p:nvPicPr>
                      <p:cNvPr id="0"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9062" y="2637706"/>
                        <a:ext cx="792088" cy="800009"/>
                      </a:xfrm>
                      <a:prstGeom prst="rect">
                        <a:avLst/>
                      </a:prstGeom>
                      <a:noFill/>
                      <a:ln>
                        <a:noFill/>
                      </a:ln>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1199082773"/>
              </p:ext>
            </p:extLst>
          </p:nvPr>
        </p:nvGraphicFramePr>
        <p:xfrm>
          <a:off x="5159102" y="3500362"/>
          <a:ext cx="720080" cy="727282"/>
        </p:xfrm>
        <a:graphic>
          <a:graphicData uri="http://schemas.openxmlformats.org/presentationml/2006/ole">
            <mc:AlternateContent xmlns:mc="http://schemas.openxmlformats.org/markup-compatibility/2006">
              <mc:Choice xmlns:v="urn:schemas-microsoft-com:vml" Requires="v">
                <p:oleObj spid="_x0000_s217264" name="Document" r:id="rId9" imgW="958956" imgH="967312" progId="Word.Document.8">
                  <p:embed/>
                </p:oleObj>
              </mc:Choice>
              <mc:Fallback>
                <p:oleObj name="Document" r:id="rId9" imgW="958956" imgH="967312" progId="Word.Document.8">
                  <p:embed/>
                  <p:pic>
                    <p:nvPicPr>
                      <p:cNvPr id="0"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9102" y="3500362"/>
                        <a:ext cx="720080" cy="727282"/>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606521468"/>
              </p:ext>
            </p:extLst>
          </p:nvPr>
        </p:nvGraphicFramePr>
        <p:xfrm>
          <a:off x="6383238" y="3573810"/>
          <a:ext cx="719138" cy="727075"/>
        </p:xfrm>
        <a:graphic>
          <a:graphicData uri="http://schemas.openxmlformats.org/presentationml/2006/ole">
            <mc:AlternateContent xmlns:mc="http://schemas.openxmlformats.org/markup-compatibility/2006">
              <mc:Choice xmlns:v="urn:schemas-microsoft-com:vml" Requires="v">
                <p:oleObj spid="_x0000_s217265" name="Document" r:id="rId10" imgW="958956" imgH="967312" progId="Word.Document.8">
                  <p:embed/>
                </p:oleObj>
              </mc:Choice>
              <mc:Fallback>
                <p:oleObj name="Document" r:id="rId10" imgW="958956" imgH="967312" progId="Word.Document.8">
                  <p:embed/>
                  <p:pic>
                    <p:nvPicPr>
                      <p:cNvPr id="0"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3238" y="3573810"/>
                        <a:ext cx="71913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255232357"/>
              </p:ext>
            </p:extLst>
          </p:nvPr>
        </p:nvGraphicFramePr>
        <p:xfrm>
          <a:off x="4943078" y="3854847"/>
          <a:ext cx="719138" cy="727075"/>
        </p:xfrm>
        <a:graphic>
          <a:graphicData uri="http://schemas.openxmlformats.org/presentationml/2006/ole">
            <mc:AlternateContent xmlns:mc="http://schemas.openxmlformats.org/markup-compatibility/2006">
              <mc:Choice xmlns:v="urn:schemas-microsoft-com:vml" Requires="v">
                <p:oleObj spid="_x0000_s217266" name="Document" r:id="rId11" imgW="958956" imgH="967312" progId="Word.Document.8">
                  <p:embed/>
                </p:oleObj>
              </mc:Choice>
              <mc:Fallback>
                <p:oleObj name="Document" r:id="rId11" imgW="958956" imgH="967312" progId="Word.Document.8">
                  <p:embed/>
                  <p:pic>
                    <p:nvPicPr>
                      <p:cNvPr id="0"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3078" y="3854847"/>
                        <a:ext cx="71913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945539865"/>
              </p:ext>
            </p:extLst>
          </p:nvPr>
        </p:nvGraphicFramePr>
        <p:xfrm>
          <a:off x="6239222" y="4502919"/>
          <a:ext cx="719138" cy="727075"/>
        </p:xfrm>
        <a:graphic>
          <a:graphicData uri="http://schemas.openxmlformats.org/presentationml/2006/ole">
            <mc:AlternateContent xmlns:mc="http://schemas.openxmlformats.org/markup-compatibility/2006">
              <mc:Choice xmlns:v="urn:schemas-microsoft-com:vml" Requires="v">
                <p:oleObj spid="_x0000_s217267" name="Document" r:id="rId12" imgW="958956" imgH="967312" progId="Word.Document.8">
                  <p:embed/>
                </p:oleObj>
              </mc:Choice>
              <mc:Fallback>
                <p:oleObj name="Document" r:id="rId12" imgW="958956" imgH="967312" progId="Word.Document.8">
                  <p:embed/>
                  <p:pic>
                    <p:nvPicPr>
                      <p:cNvPr id="0"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9222" y="4502919"/>
                        <a:ext cx="71913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241359684"/>
              </p:ext>
            </p:extLst>
          </p:nvPr>
        </p:nvGraphicFramePr>
        <p:xfrm>
          <a:off x="3646934" y="4790951"/>
          <a:ext cx="719138" cy="727075"/>
        </p:xfrm>
        <a:graphic>
          <a:graphicData uri="http://schemas.openxmlformats.org/presentationml/2006/ole">
            <mc:AlternateContent xmlns:mc="http://schemas.openxmlformats.org/markup-compatibility/2006">
              <mc:Choice xmlns:v="urn:schemas-microsoft-com:vml" Requires="v">
                <p:oleObj spid="_x0000_s217268" name="Document" r:id="rId13" imgW="958956" imgH="967312" progId="Word.Document.8">
                  <p:embed/>
                </p:oleObj>
              </mc:Choice>
              <mc:Fallback>
                <p:oleObj name="Document" r:id="rId13" imgW="958956" imgH="967312" progId="Word.Document.8">
                  <p:embed/>
                  <p:pic>
                    <p:nvPicPr>
                      <p:cNvPr id="0"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6934" y="4790951"/>
                        <a:ext cx="71913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007581548"/>
              </p:ext>
            </p:extLst>
          </p:nvPr>
        </p:nvGraphicFramePr>
        <p:xfrm>
          <a:off x="5807174" y="4797946"/>
          <a:ext cx="719138" cy="727075"/>
        </p:xfrm>
        <a:graphic>
          <a:graphicData uri="http://schemas.openxmlformats.org/presentationml/2006/ole">
            <mc:AlternateContent xmlns:mc="http://schemas.openxmlformats.org/markup-compatibility/2006">
              <mc:Choice xmlns:v="urn:schemas-microsoft-com:vml" Requires="v">
                <p:oleObj spid="_x0000_s217269" name="Document" r:id="rId14" imgW="958956" imgH="967312" progId="Word.Document.8">
                  <p:embed/>
                </p:oleObj>
              </mc:Choice>
              <mc:Fallback>
                <p:oleObj name="Document" r:id="rId14" imgW="958956" imgH="967312" progId="Word.Document.8">
                  <p:embed/>
                  <p:pic>
                    <p:nvPicPr>
                      <p:cNvPr id="0"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7174" y="4797946"/>
                        <a:ext cx="71913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3" name="Picture 2" descr="HX368"/>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831510" y="4361433"/>
            <a:ext cx="1872208" cy="151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32908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972328437"/>
              </p:ext>
            </p:extLst>
          </p:nvPr>
        </p:nvGraphicFramePr>
        <p:xfrm>
          <a:off x="766614" y="189434"/>
          <a:ext cx="10441159" cy="5866308"/>
        </p:xfrm>
        <a:graphic>
          <a:graphicData uri="http://schemas.openxmlformats.org/drawingml/2006/table">
            <a:tbl>
              <a:tblPr/>
              <a:tblGrid>
                <a:gridCol w="792088"/>
                <a:gridCol w="2952328"/>
                <a:gridCol w="2448272"/>
                <a:gridCol w="4248471"/>
              </a:tblGrid>
              <a:tr h="3855464">
                <a:tc>
                  <a:txBody>
                    <a:bodyPr/>
                    <a:lstStyle/>
                    <a:p>
                      <a:pPr algn="ctr">
                        <a:lnSpc>
                          <a:spcPct val="150000"/>
                        </a:lnSpc>
                        <a:spcAft>
                          <a:spcPts val="0"/>
                        </a:spcAft>
                        <a:tabLst>
                          <a:tab pos="2070735" algn="l"/>
                        </a:tabLst>
                      </a:pPr>
                      <a:r>
                        <a:rPr lang="zh-CN" sz="2400" kern="100" dirty="0">
                          <a:effectLst/>
                          <a:latin typeface="Times New Roman"/>
                          <a:ea typeface="华文细黑"/>
                          <a:cs typeface="Times New Roman"/>
                        </a:rPr>
                        <a:t>温度</a:t>
                      </a:r>
                      <a:endParaRPr lang="zh-CN" sz="2400" kern="100" dirty="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2070735" algn="l"/>
                        </a:tabLst>
                      </a:pPr>
                      <a:r>
                        <a:rPr lang="zh-CN" sz="2400" kern="100">
                          <a:effectLst/>
                          <a:latin typeface="Times New Roman"/>
                          <a:ea typeface="华文细黑"/>
                          <a:cs typeface="Times New Roman"/>
                        </a:rPr>
                        <a:t>升高温度，</a:t>
                      </a:r>
                      <a:r>
                        <a:rPr lang="en-US" sz="2400" i="1" kern="100">
                          <a:effectLst/>
                          <a:latin typeface="Book Antiqua"/>
                          <a:ea typeface="华文细黑"/>
                          <a:cs typeface="Times New Roman"/>
                        </a:rPr>
                        <a:t>v</a:t>
                      </a:r>
                      <a:r>
                        <a:rPr lang="zh-CN" sz="2400" kern="100">
                          <a:effectLst/>
                          <a:latin typeface="Times New Roman"/>
                          <a:ea typeface="华文细黑"/>
                          <a:cs typeface="Times New Roman"/>
                        </a:rPr>
                        <a:t>加快，降低温度，</a:t>
                      </a:r>
                      <a:r>
                        <a:rPr lang="en-US" sz="2400" i="1" kern="100">
                          <a:effectLst/>
                          <a:latin typeface="Book Antiqua"/>
                          <a:ea typeface="华文细黑"/>
                          <a:cs typeface="Times New Roman"/>
                        </a:rPr>
                        <a:t>v</a:t>
                      </a:r>
                      <a:r>
                        <a:rPr lang="zh-CN" sz="2400" kern="100">
                          <a:effectLst/>
                          <a:latin typeface="Times New Roman"/>
                          <a:ea typeface="华文细黑"/>
                          <a:cs typeface="Times New Roman"/>
                        </a:rPr>
                        <a:t>减慢。</a:t>
                      </a:r>
                      <a:endParaRPr lang="zh-CN" sz="2400" kern="100">
                        <a:effectLst/>
                        <a:latin typeface="宋体"/>
                        <a:cs typeface="Courier New"/>
                      </a:endParaRPr>
                    </a:p>
                    <a:p>
                      <a:pPr algn="l">
                        <a:lnSpc>
                          <a:spcPct val="150000"/>
                        </a:lnSpc>
                        <a:spcAft>
                          <a:spcPts val="0"/>
                        </a:spcAft>
                        <a:tabLst>
                          <a:tab pos="2070735" algn="l"/>
                        </a:tabLst>
                      </a:pPr>
                      <a:r>
                        <a:rPr lang="zh-CN" sz="2400" kern="100">
                          <a:effectLst/>
                          <a:latin typeface="Times New Roman"/>
                          <a:ea typeface="华文细黑"/>
                          <a:cs typeface="Times New Roman"/>
                        </a:rPr>
                        <a:t>说明：温度升高</a:t>
                      </a:r>
                      <a:r>
                        <a:rPr lang="en-US" sz="2400" kern="100">
                          <a:effectLst/>
                          <a:latin typeface="Times New Roman"/>
                          <a:ea typeface="华文细黑"/>
                          <a:cs typeface="Courier New"/>
                        </a:rPr>
                        <a:t>10 </a:t>
                      </a:r>
                      <a:r>
                        <a:rPr lang="en-US" sz="2400" kern="100">
                          <a:effectLst/>
                          <a:latin typeface="宋体"/>
                          <a:ea typeface="华文细黑"/>
                          <a:cs typeface="Times New Roman"/>
                        </a:rPr>
                        <a:t>℃</a:t>
                      </a:r>
                      <a:r>
                        <a:rPr lang="zh-CN" sz="2400" kern="100">
                          <a:effectLst/>
                          <a:latin typeface="Times New Roman"/>
                          <a:ea typeface="华文细黑"/>
                          <a:cs typeface="Times New Roman"/>
                        </a:rPr>
                        <a:t>，速率加快</a:t>
                      </a:r>
                      <a:r>
                        <a:rPr lang="en-US" sz="2400" kern="100">
                          <a:effectLst/>
                          <a:latin typeface="Times New Roman"/>
                          <a:ea typeface="华文细黑"/>
                          <a:cs typeface="Courier New"/>
                        </a:rPr>
                        <a:t>2</a:t>
                      </a:r>
                      <a:r>
                        <a:rPr lang="zh-CN" sz="2400" kern="100">
                          <a:effectLst/>
                          <a:latin typeface="Times New Roman"/>
                          <a:ea typeface="华文细黑"/>
                          <a:cs typeface="Times New Roman"/>
                        </a:rPr>
                        <a:t>～</a:t>
                      </a:r>
                      <a:r>
                        <a:rPr lang="en-US" sz="2400" kern="100">
                          <a:effectLst/>
                          <a:latin typeface="Times New Roman"/>
                          <a:ea typeface="华文细黑"/>
                          <a:cs typeface="Courier New"/>
                        </a:rPr>
                        <a:t>4</a:t>
                      </a:r>
                      <a:r>
                        <a:rPr lang="zh-CN" sz="2400" kern="100">
                          <a:effectLst/>
                          <a:latin typeface="Times New Roman"/>
                          <a:ea typeface="华文细黑"/>
                          <a:cs typeface="Times New Roman"/>
                        </a:rPr>
                        <a:t>倍</a:t>
                      </a:r>
                      <a:endParaRPr lang="zh-CN" sz="2400" kern="10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2070735" algn="l"/>
                        </a:tabLst>
                      </a:pPr>
                      <a:r>
                        <a:rPr lang="zh-CN" sz="2400" kern="100" dirty="0">
                          <a:effectLst/>
                          <a:latin typeface="Times New Roman"/>
                          <a:ea typeface="华文细黑"/>
                          <a:cs typeface="Times New Roman"/>
                        </a:rPr>
                        <a:t>升高温度，</a:t>
                      </a:r>
                      <a:r>
                        <a:rPr lang="en-US" sz="2400" i="1" kern="100" dirty="0">
                          <a:effectLst/>
                          <a:latin typeface="Book Antiqua"/>
                          <a:ea typeface="华文细黑"/>
                          <a:cs typeface="Times New Roman"/>
                        </a:rPr>
                        <a:t>v</a:t>
                      </a:r>
                      <a:r>
                        <a:rPr lang="zh-CN" sz="2400" kern="100" baseline="-25000" dirty="0">
                          <a:effectLst/>
                          <a:latin typeface="Times New Roman"/>
                          <a:ea typeface="华文细黑"/>
                          <a:cs typeface="Times New Roman"/>
                        </a:rPr>
                        <a:t>正</a:t>
                      </a:r>
                      <a:r>
                        <a:rPr lang="zh-CN" sz="2400" kern="100" dirty="0" smtClean="0">
                          <a:effectLst/>
                          <a:latin typeface="Times New Roman"/>
                          <a:ea typeface="华文细黑"/>
                          <a:cs typeface="Times New Roman"/>
                        </a:rPr>
                        <a:t>、</a:t>
                      </a:r>
                      <a:endParaRPr lang="en-US" altLang="zh-CN" sz="2400" kern="100" dirty="0" smtClean="0">
                        <a:effectLst/>
                        <a:latin typeface="Times New Roman"/>
                        <a:ea typeface="华文细黑"/>
                        <a:cs typeface="Times New Roman"/>
                      </a:endParaRPr>
                    </a:p>
                    <a:p>
                      <a:pPr algn="l">
                        <a:lnSpc>
                          <a:spcPct val="150000"/>
                        </a:lnSpc>
                        <a:spcAft>
                          <a:spcPts val="0"/>
                        </a:spcAft>
                        <a:tabLst>
                          <a:tab pos="2070735" algn="l"/>
                        </a:tabLst>
                      </a:pPr>
                      <a:r>
                        <a:rPr lang="en-US" sz="2400" i="1" kern="100" dirty="0" smtClean="0">
                          <a:effectLst/>
                          <a:latin typeface="Book Antiqua"/>
                          <a:ea typeface="华文细黑"/>
                          <a:cs typeface="Times New Roman"/>
                        </a:rPr>
                        <a:t>v</a:t>
                      </a:r>
                      <a:r>
                        <a:rPr lang="zh-CN" sz="2400" kern="100" baseline="-25000" dirty="0">
                          <a:effectLst/>
                          <a:latin typeface="Times New Roman"/>
                          <a:ea typeface="华文细黑"/>
                          <a:cs typeface="Times New Roman"/>
                        </a:rPr>
                        <a:t>逆</a:t>
                      </a:r>
                      <a:r>
                        <a:rPr lang="zh-CN" sz="2400" kern="100" dirty="0">
                          <a:effectLst/>
                          <a:latin typeface="Times New Roman"/>
                          <a:ea typeface="华文细黑"/>
                          <a:cs typeface="Times New Roman"/>
                        </a:rPr>
                        <a:t>均增大，吸热方向变化大；降低温度，</a:t>
                      </a:r>
                      <a:r>
                        <a:rPr lang="en-US" sz="2400" i="1" kern="100" dirty="0">
                          <a:effectLst/>
                          <a:latin typeface="Book Antiqua"/>
                          <a:ea typeface="华文细黑"/>
                          <a:cs typeface="Times New Roman"/>
                        </a:rPr>
                        <a:t>v</a:t>
                      </a:r>
                      <a:r>
                        <a:rPr lang="zh-CN" sz="2400" kern="100" baseline="-25000" dirty="0">
                          <a:effectLst/>
                          <a:latin typeface="Times New Roman"/>
                          <a:ea typeface="华文细黑"/>
                          <a:cs typeface="Times New Roman"/>
                        </a:rPr>
                        <a:t>正</a:t>
                      </a:r>
                      <a:r>
                        <a:rPr lang="zh-CN" sz="2400" kern="100" dirty="0">
                          <a:effectLst/>
                          <a:latin typeface="Times New Roman"/>
                          <a:ea typeface="华文细黑"/>
                          <a:cs typeface="Times New Roman"/>
                        </a:rPr>
                        <a:t>、</a:t>
                      </a:r>
                      <a:r>
                        <a:rPr lang="en-US" sz="2400" i="1" kern="100" dirty="0">
                          <a:effectLst/>
                          <a:latin typeface="Book Antiqua"/>
                          <a:ea typeface="华文细黑"/>
                          <a:cs typeface="Times New Roman"/>
                        </a:rPr>
                        <a:t>v</a:t>
                      </a:r>
                      <a:r>
                        <a:rPr lang="zh-CN" sz="2400" kern="100" baseline="-25000" dirty="0">
                          <a:effectLst/>
                          <a:latin typeface="Times New Roman"/>
                          <a:ea typeface="华文细黑"/>
                          <a:cs typeface="Times New Roman"/>
                        </a:rPr>
                        <a:t>逆</a:t>
                      </a:r>
                      <a:r>
                        <a:rPr lang="zh-CN" sz="2400" kern="100" dirty="0">
                          <a:effectLst/>
                          <a:latin typeface="Times New Roman"/>
                          <a:ea typeface="华文细黑"/>
                          <a:cs typeface="Times New Roman"/>
                        </a:rPr>
                        <a:t>均减小，吸热方向变化大</a:t>
                      </a:r>
                      <a:endParaRPr lang="zh-CN" sz="2400" kern="100" dirty="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endParaRPr lang="en-US" sz="2400" kern="100" dirty="0">
                        <a:effectLst/>
                        <a:latin typeface="Times New Roman"/>
                        <a:ea typeface="华文细黑"/>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10844">
                <a:tc>
                  <a:txBody>
                    <a:bodyPr/>
                    <a:lstStyle/>
                    <a:p>
                      <a:pPr algn="ctr">
                        <a:lnSpc>
                          <a:spcPct val="150000"/>
                        </a:lnSpc>
                        <a:spcAft>
                          <a:spcPts val="0"/>
                        </a:spcAft>
                        <a:tabLst>
                          <a:tab pos="2070735" algn="l"/>
                        </a:tabLst>
                      </a:pPr>
                      <a:r>
                        <a:rPr lang="zh-CN" sz="2400" kern="100">
                          <a:effectLst/>
                          <a:latin typeface="Times New Roman"/>
                          <a:ea typeface="华文细黑"/>
                          <a:cs typeface="Times New Roman"/>
                        </a:rPr>
                        <a:t>催化剂</a:t>
                      </a:r>
                      <a:endParaRPr lang="zh-CN" sz="2400" kern="10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2070735" algn="l"/>
                        </a:tabLst>
                      </a:pPr>
                      <a:r>
                        <a:rPr lang="zh-CN" sz="2400" kern="100">
                          <a:effectLst/>
                          <a:latin typeface="Times New Roman"/>
                          <a:ea typeface="华文细黑"/>
                          <a:cs typeface="Times New Roman"/>
                        </a:rPr>
                        <a:t>正催化剂加快反应速率；负催化剂减缓反应速率</a:t>
                      </a:r>
                      <a:endParaRPr lang="zh-CN" sz="2400" kern="10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2070735" algn="l"/>
                        </a:tabLst>
                      </a:pPr>
                      <a:r>
                        <a:rPr lang="zh-CN" sz="2400" kern="100">
                          <a:effectLst/>
                          <a:latin typeface="Times New Roman"/>
                          <a:ea typeface="华文细黑"/>
                          <a:cs typeface="Times New Roman"/>
                        </a:rPr>
                        <a:t>催化剂同等程度地改变可逆反应的正逆反应速率</a:t>
                      </a:r>
                      <a:endParaRPr lang="zh-CN" sz="2400" kern="100">
                        <a:effectLst/>
                        <a:latin typeface="宋体"/>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endParaRPr lang="en-US" sz="2400" kern="100" dirty="0">
                        <a:effectLst/>
                        <a:latin typeface="Times New Roman"/>
                        <a:ea typeface="华文细黑"/>
                        <a:cs typeface="Courier New"/>
                      </a:endParaRPr>
                    </a:p>
                  </a:txBody>
                  <a:tcPr marL="30318" marR="30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19142" name="Picture 6" descr="F:\王婧芬\2015\PPT\一轮\HX370.TIF"/>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8021280" y="2204710"/>
            <a:ext cx="2176763" cy="1670538"/>
          </a:xfrm>
          <a:prstGeom prst="rect">
            <a:avLst/>
          </a:prstGeom>
          <a:noFill/>
          <a:extLst>
            <a:ext uri="{909E8E84-426E-40DD-AFC4-6F175D3DCCD1}">
              <a14:hiddenFill xmlns:a14="http://schemas.microsoft.com/office/drawing/2010/main">
                <a:solidFill>
                  <a:srgbClr val="FFFFFF"/>
                </a:solidFill>
              </a14:hiddenFill>
            </a:ext>
          </a:extLst>
        </p:spPr>
      </p:pic>
      <p:pic>
        <p:nvPicPr>
          <p:cNvPr id="219141" name="Picture 5" descr="F:\王婧芬\2015\PPT\一轮\HX369.TIF"/>
          <p:cNvPicPr>
            <a:picLocks noChangeAspect="1" noChangeArrowheads="1"/>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8148779" y="549474"/>
            <a:ext cx="1978875" cy="1395951"/>
          </a:xfrm>
          <a:prstGeom prst="rect">
            <a:avLst/>
          </a:prstGeom>
          <a:noFill/>
          <a:extLst>
            <a:ext uri="{909E8E84-426E-40DD-AFC4-6F175D3DCCD1}">
              <a14:hiddenFill xmlns:a14="http://schemas.microsoft.com/office/drawing/2010/main">
                <a:solidFill>
                  <a:srgbClr val="FFFFFF"/>
                </a:solidFill>
              </a14:hiddenFill>
            </a:ext>
          </a:extLst>
        </p:spPr>
      </p:pic>
      <p:pic>
        <p:nvPicPr>
          <p:cNvPr id="219140" name="Picture 4" descr="F:\王婧芬\2015\PPT\一轮\HX371.TIF"/>
          <p:cNvPicPr>
            <a:picLocks noChangeAspect="1" noChangeArrowheads="1"/>
          </p:cNvPicPr>
          <p:nvPr/>
        </p:nvPicPr>
        <p:blipFill>
          <a:blip r:embed="rId6" r:link="rId7" cstate="print">
            <a:extLst>
              <a:ext uri="{28A0092B-C50C-407E-A947-70E740481C1C}">
                <a14:useLocalDpi xmlns:a14="http://schemas.microsoft.com/office/drawing/2010/main" val="0"/>
              </a:ext>
            </a:extLst>
          </a:blip>
          <a:srcRect/>
          <a:stretch>
            <a:fillRect/>
          </a:stretch>
        </p:blipFill>
        <p:spPr bwMode="auto">
          <a:xfrm>
            <a:off x="7552867" y="4137974"/>
            <a:ext cx="2633883" cy="1796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0693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38859" y="837506"/>
            <a:ext cx="9812557" cy="2677656"/>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勒夏特列原理</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如果改变影响化学平衡的条件之一</a:t>
            </a:r>
            <a:r>
              <a:rPr lang="en-US" altLang="zh-CN" sz="2800" kern="100" dirty="0">
                <a:latin typeface="Times New Roman"/>
                <a:ea typeface="华文细黑"/>
              </a:rPr>
              <a:t>(</a:t>
            </a:r>
            <a:r>
              <a:rPr lang="zh-CN" altLang="zh-CN" sz="2800" kern="100" dirty="0">
                <a:latin typeface="Times New Roman"/>
                <a:ea typeface="华文细黑"/>
                <a:cs typeface="Times New Roman"/>
              </a:rPr>
              <a:t>如温度、压强、以及参加反应的化学物质的浓度</a:t>
            </a:r>
            <a:r>
              <a:rPr lang="en-US" altLang="zh-CN" sz="2800" kern="100" dirty="0">
                <a:latin typeface="Times New Roman"/>
                <a:ea typeface="华文细黑"/>
              </a:rPr>
              <a:t>)</a:t>
            </a:r>
            <a:r>
              <a:rPr lang="zh-CN" altLang="zh-CN" sz="2800" kern="100" dirty="0">
                <a:latin typeface="Times New Roman"/>
                <a:ea typeface="华文细黑"/>
                <a:cs typeface="Times New Roman"/>
              </a:rPr>
              <a:t>，平衡将向着</a:t>
            </a:r>
            <a:r>
              <a:rPr lang="zh-CN" altLang="zh-CN" sz="2800" kern="100" dirty="0" smtClean="0">
                <a:latin typeface="Times New Roman"/>
                <a:ea typeface="华文细黑"/>
                <a:cs typeface="Times New Roman"/>
              </a:rPr>
              <a:t>能够</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方向移动。</a:t>
            </a:r>
            <a:endParaRPr lang="zh-CN" altLang="en-US" sz="2800" dirty="0"/>
          </a:p>
        </p:txBody>
      </p:sp>
      <p:sp>
        <p:nvSpPr>
          <p:cNvPr id="4" name="矩形 3"/>
          <p:cNvSpPr/>
          <p:nvPr/>
        </p:nvSpPr>
        <p:spPr>
          <a:xfrm>
            <a:off x="7788552" y="2186494"/>
            <a:ext cx="2339102"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减弱这种改变</a:t>
            </a:r>
            <a:endParaRPr lang="zh-CN" altLang="en-US" sz="2800" dirty="0">
              <a:solidFill>
                <a:srgbClr val="0000FF"/>
              </a:solidFill>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4924119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4" grpId="0"/>
      <p:bldP spid="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518113" y="1197546"/>
            <a:ext cx="11098452" cy="3225474"/>
          </a:xfrm>
          <a:prstGeom prst="rect">
            <a:avLst/>
          </a:prstGeom>
        </p:spPr>
        <p:txBody>
          <a:bodyPr wrap="square" lIns="121898" tIns="60948" rIns="121898" bIns="60948">
            <a:spAutoFit/>
          </a:bodyPr>
          <a:lstStyle/>
          <a:p>
            <a:pPr algn="just">
              <a:lnSpc>
                <a:spcPct val="180000"/>
              </a:lnSpc>
              <a:spcAft>
                <a:spcPts val="0"/>
              </a:spcAft>
              <a:tabLst>
                <a:tab pos="207073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1050" kern="100" dirty="0">
              <a:latin typeface="宋体"/>
              <a:cs typeface="Courier New"/>
            </a:endParaRPr>
          </a:p>
          <a:p>
            <a:pPr algn="just">
              <a:lnSpc>
                <a:spcPct val="180000"/>
              </a:lnSpc>
              <a:spcAft>
                <a:spcPts val="0"/>
              </a:spcAft>
              <a:tabLst>
                <a:tab pos="207073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化学平衡发生移动，化学反应速率一定改变；化学反应速率改变，化学平衡也一定发生移动</a:t>
            </a:r>
            <a:r>
              <a:rPr lang="en-US" altLang="zh-CN" sz="2800" kern="100" dirty="0" smtClean="0">
                <a:latin typeface="Times New Roman"/>
                <a:ea typeface="华文细黑"/>
                <a:cs typeface="Courier New"/>
              </a:rPr>
              <a:t>(    )</a:t>
            </a:r>
            <a:endParaRPr lang="zh-CN" altLang="zh-CN" sz="1050" kern="100" dirty="0">
              <a:latin typeface="宋体"/>
              <a:cs typeface="Courier New"/>
            </a:endParaRPr>
          </a:p>
          <a:p>
            <a:pPr>
              <a:lnSpc>
                <a:spcPct val="18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升高温度，平衡向吸热反应方向移动，此时</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放</a:t>
            </a:r>
            <a:r>
              <a:rPr lang="zh-CN" altLang="zh-CN" sz="2800" kern="100" dirty="0">
                <a:latin typeface="Times New Roman"/>
                <a:ea typeface="华文细黑"/>
                <a:cs typeface="Times New Roman"/>
              </a:rPr>
              <a:t>减小，</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吸</a:t>
            </a:r>
            <a:r>
              <a:rPr lang="zh-CN" altLang="zh-CN" sz="2800" kern="100" dirty="0">
                <a:latin typeface="Times New Roman"/>
                <a:ea typeface="华文细黑"/>
                <a:cs typeface="Times New Roman"/>
              </a:rPr>
              <a:t>增大</a:t>
            </a:r>
            <a:r>
              <a:rPr lang="en-US" altLang="zh-CN" sz="2800" kern="100" dirty="0" smtClean="0">
                <a:latin typeface="Times New Roman"/>
                <a:ea typeface="华文细黑"/>
              </a:rPr>
              <a:t>(    )</a:t>
            </a:r>
            <a:endParaRPr lang="zh-CN" altLang="zh-CN" sz="1100" kern="100" dirty="0">
              <a:latin typeface="宋体"/>
              <a:cs typeface="Courier New"/>
            </a:endParaRPr>
          </a:p>
        </p:txBody>
      </p:sp>
      <p:sp>
        <p:nvSpPr>
          <p:cNvPr id="3" name="矩形 2"/>
          <p:cNvSpPr/>
          <p:nvPr/>
        </p:nvSpPr>
        <p:spPr>
          <a:xfrm>
            <a:off x="4583038" y="2991261"/>
            <a:ext cx="543739"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Times New Roman"/>
              </a:rPr>
              <a:t>×</a:t>
            </a:r>
            <a:endParaRPr lang="zh-CN" altLang="en-US" sz="2800" dirty="0">
              <a:solidFill>
                <a:schemeClr val="accent6">
                  <a:lumMod val="75000"/>
                </a:schemeClr>
              </a:solidFill>
            </a:endParaRPr>
          </a:p>
        </p:txBody>
      </p:sp>
      <p:sp>
        <p:nvSpPr>
          <p:cNvPr id="7" name="矩形 6"/>
          <p:cNvSpPr/>
          <p:nvPr/>
        </p:nvSpPr>
        <p:spPr>
          <a:xfrm>
            <a:off x="10415686" y="3783349"/>
            <a:ext cx="543739"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Times New Roman"/>
              </a:rPr>
              <a:t>×</a:t>
            </a:r>
            <a:endParaRPr lang="zh-CN" altLang="en-US" sz="2800" dirty="0">
              <a:solidFill>
                <a:schemeClr val="accent6">
                  <a:lumMod val="75000"/>
                </a:schemeClr>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9" name="文本框 3"/>
          <p:cNvSpPr txBox="1"/>
          <p:nvPr/>
        </p:nvSpPr>
        <p:spPr bwMode="auto">
          <a:xfrm>
            <a:off x="478582" y="365826"/>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spTree>
    <p:extLst>
      <p:ext uri="{BB962C8B-B14F-4D97-AF65-F5344CB8AC3E}">
        <p14:creationId xmlns:p14="http://schemas.microsoft.com/office/powerpoint/2010/main" val="31403654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3" grpId="0"/>
      <p:bldP spid="3" grpId="1"/>
      <p:bldP spid="7" grpId="0"/>
      <p:bldP spid="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73317176"/>
              </p:ext>
            </p:extLst>
          </p:nvPr>
        </p:nvGraphicFramePr>
        <p:xfrm>
          <a:off x="910630" y="333450"/>
          <a:ext cx="9775825" cy="2381250"/>
        </p:xfrm>
        <a:graphic>
          <a:graphicData uri="http://schemas.openxmlformats.org/presentationml/2006/ole">
            <mc:AlternateContent xmlns:mc="http://schemas.openxmlformats.org/markup-compatibility/2006">
              <mc:Choice xmlns:v="urn:schemas-microsoft-com:vml" Requires="v">
                <p:oleObj spid="_x0000_s220200" name="Document" r:id="rId3" imgW="9775232" imgH="2380849" progId="Word.Document.8">
                  <p:embed/>
                </p:oleObj>
              </mc:Choice>
              <mc:Fallback>
                <p:oleObj name="Document" r:id="rId3" imgW="9775232" imgH="2380849" progId="Word.Document.8">
                  <p:embed/>
                  <p:pic>
                    <p:nvPicPr>
                      <p:cNvPr id="0" name=""/>
                      <p:cNvPicPr/>
                      <p:nvPr/>
                    </p:nvPicPr>
                    <p:blipFill>
                      <a:blip r:embed="rId4"/>
                      <a:stretch>
                        <a:fillRect/>
                      </a:stretch>
                    </p:blipFill>
                    <p:spPr>
                      <a:xfrm>
                        <a:off x="910630" y="333450"/>
                        <a:ext cx="9775825" cy="2381250"/>
                      </a:xfrm>
                      <a:prstGeom prst="rect">
                        <a:avLst/>
                      </a:prstGeom>
                    </p:spPr>
                  </p:pic>
                </p:oleObj>
              </mc:Fallback>
            </mc:AlternateContent>
          </a:graphicData>
        </a:graphic>
      </p:graphicFrame>
      <p:sp>
        <p:nvSpPr>
          <p:cNvPr id="7" name="矩形 6"/>
          <p:cNvSpPr/>
          <p:nvPr/>
        </p:nvSpPr>
        <p:spPr>
          <a:xfrm>
            <a:off x="910630" y="2701114"/>
            <a:ext cx="10476369" cy="3681008"/>
          </a:xfrm>
          <a:prstGeom prst="rect">
            <a:avLst/>
          </a:prstGeom>
        </p:spPr>
        <p:txBody>
          <a:bodyPr>
            <a:spAutoFit/>
          </a:bodyPr>
          <a:lstStyle/>
          <a:p>
            <a:pPr algn="just">
              <a:lnSpc>
                <a:spcPct val="130000"/>
              </a:lnSpc>
              <a:spcAft>
                <a:spcPts val="0"/>
              </a:spcAft>
              <a:tabLst>
                <a:tab pos="2070735" algn="l"/>
              </a:tabLst>
            </a:pPr>
            <a:r>
              <a:rPr lang="zh-CN" altLang="zh-CN" sz="2600" kern="100" dirty="0">
                <a:latin typeface="Times New Roman"/>
                <a:ea typeface="华文细黑"/>
                <a:cs typeface="Times New Roman"/>
              </a:rPr>
              <a:t>达到化学平衡后，改变条件，按要求回答下列问题：</a:t>
            </a:r>
            <a:endParaRPr lang="zh-CN" altLang="zh-CN" sz="2600" kern="100" dirty="0">
              <a:latin typeface="宋体"/>
              <a:cs typeface="Courier New"/>
            </a:endParaRPr>
          </a:p>
          <a:p>
            <a:pPr algn="just">
              <a:lnSpc>
                <a:spcPct val="130000"/>
              </a:lnSpc>
              <a:spcAft>
                <a:spcPts val="0"/>
              </a:spcAft>
              <a:tabLst>
                <a:tab pos="2070735" algn="l"/>
              </a:tabLs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升温，平衡移动方向分别为</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填</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向左</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向右</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或</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不移动</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ct val="130000"/>
              </a:lnSpc>
              <a:spcAft>
                <a:spcPts val="0"/>
              </a:spcAft>
              <a:tabLst>
                <a:tab pos="2070735" algn="l"/>
              </a:tabLst>
            </a:pPr>
            <a:r>
              <a:rPr lang="zh-CN" altLang="zh-CN" sz="2600" kern="100" dirty="0">
                <a:latin typeface="Times New Roman"/>
                <a:ea typeface="华文细黑"/>
                <a:cs typeface="Times New Roman"/>
              </a:rPr>
              <a:t>甲</a:t>
            </a:r>
            <a:r>
              <a:rPr lang="en-US" altLang="zh-CN" sz="2600" kern="100" dirty="0">
                <a:latin typeface="Times New Roman"/>
                <a:ea typeface="华文细黑"/>
                <a:cs typeface="Courier New"/>
              </a:rPr>
              <a:t>________</a:t>
            </a:r>
            <a:r>
              <a:rPr lang="zh-CN" altLang="zh-CN" sz="2600" kern="100" dirty="0">
                <a:latin typeface="Times New Roman"/>
                <a:ea typeface="华文细黑"/>
                <a:cs typeface="Times New Roman"/>
              </a:rPr>
              <a:t>；乙</a:t>
            </a:r>
            <a:r>
              <a:rPr lang="en-US" altLang="zh-CN" sz="2600" kern="100" dirty="0">
                <a:latin typeface="Times New Roman"/>
                <a:ea typeface="华文细黑"/>
                <a:cs typeface="Courier New"/>
              </a:rPr>
              <a:t>________</a:t>
            </a:r>
            <a:r>
              <a:rPr lang="zh-CN" altLang="zh-CN" sz="2600" kern="100" dirty="0">
                <a:latin typeface="Times New Roman"/>
                <a:ea typeface="华文细黑"/>
                <a:cs typeface="Times New Roman"/>
              </a:rPr>
              <a:t>；丙</a:t>
            </a:r>
            <a:r>
              <a:rPr lang="en-US" altLang="zh-CN" sz="2600" kern="100" dirty="0">
                <a:latin typeface="Times New Roman"/>
                <a:ea typeface="华文细黑"/>
                <a:cs typeface="Courier New"/>
              </a:rPr>
              <a:t>________</a:t>
            </a:r>
            <a:r>
              <a:rPr lang="zh-CN" altLang="zh-CN" sz="2600" kern="100" dirty="0">
                <a:latin typeface="Times New Roman"/>
                <a:ea typeface="华文细黑"/>
                <a:cs typeface="Times New Roman"/>
              </a:rPr>
              <a:t>。</a:t>
            </a:r>
            <a:endParaRPr lang="zh-CN" altLang="zh-CN" sz="2600" kern="100" dirty="0">
              <a:latin typeface="宋体"/>
              <a:cs typeface="Courier New"/>
            </a:endParaRPr>
          </a:p>
          <a:p>
            <a:pPr algn="just">
              <a:lnSpc>
                <a:spcPct val="130000"/>
              </a:lnSpc>
              <a:spcAft>
                <a:spcPts val="0"/>
              </a:spcAft>
              <a:tabLst>
                <a:tab pos="2070735" algn="l"/>
              </a:tabLst>
            </a:pPr>
            <a:r>
              <a:rPr lang="zh-CN" altLang="zh-CN" sz="2600" kern="100" dirty="0">
                <a:latin typeface="Times New Roman"/>
                <a:ea typeface="华文细黑"/>
                <a:cs typeface="Times New Roman"/>
              </a:rPr>
              <a:t>此时反应体系的温度均比原来</a:t>
            </a:r>
            <a:r>
              <a:rPr lang="en-US" altLang="zh-CN" sz="2600" kern="100" dirty="0">
                <a:latin typeface="Times New Roman"/>
                <a:ea typeface="华文细黑"/>
                <a:cs typeface="Courier New"/>
              </a:rPr>
              <a:t>____(</a:t>
            </a:r>
            <a:r>
              <a:rPr lang="zh-CN" altLang="zh-CN" sz="2600" kern="100" dirty="0">
                <a:latin typeface="Times New Roman"/>
                <a:ea typeface="华文细黑"/>
                <a:cs typeface="Times New Roman"/>
              </a:rPr>
              <a:t>填</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高</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或</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低</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ct val="130000"/>
              </a:lnSpc>
              <a:spcAft>
                <a:spcPts val="0"/>
              </a:spcAft>
              <a:tabLst>
                <a:tab pos="2070735" algn="l"/>
              </a:tabLst>
            </a:pPr>
            <a:r>
              <a:rPr lang="zh-CN" altLang="zh-CN" sz="2600" kern="100" dirty="0">
                <a:latin typeface="Times New Roman"/>
                <a:ea typeface="华文细黑"/>
                <a:cs typeface="Times New Roman"/>
              </a:rPr>
              <a:t>混合气体的平均相对分子质量变化分别为</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填</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增大</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减小</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或</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不变</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a:t>
            </a:r>
            <a:endParaRPr lang="zh-CN" altLang="zh-CN" sz="2600" kern="100" dirty="0">
              <a:latin typeface="宋体"/>
              <a:cs typeface="Courier New"/>
            </a:endParaRPr>
          </a:p>
          <a:p>
            <a:pPr>
              <a:lnSpc>
                <a:spcPct val="130000"/>
              </a:lnSpc>
            </a:pPr>
            <a:r>
              <a:rPr lang="zh-CN" altLang="zh-CN" sz="2600" kern="100" dirty="0">
                <a:latin typeface="Times New Roman"/>
                <a:ea typeface="华文细黑"/>
                <a:cs typeface="Times New Roman"/>
              </a:rPr>
              <a:t>甲</a:t>
            </a:r>
            <a:r>
              <a:rPr lang="en-US" altLang="zh-CN" sz="2600" kern="100" dirty="0">
                <a:latin typeface="Times New Roman"/>
                <a:ea typeface="华文细黑"/>
              </a:rPr>
              <a:t>________</a:t>
            </a:r>
            <a:r>
              <a:rPr lang="zh-CN" altLang="zh-CN" sz="2600" kern="100" dirty="0">
                <a:latin typeface="Times New Roman"/>
                <a:ea typeface="华文细黑"/>
                <a:cs typeface="Times New Roman"/>
              </a:rPr>
              <a:t>；乙</a:t>
            </a:r>
            <a:r>
              <a:rPr lang="en-US" altLang="zh-CN" sz="2600" kern="100" dirty="0">
                <a:latin typeface="Times New Roman"/>
                <a:ea typeface="华文细黑"/>
              </a:rPr>
              <a:t>________</a:t>
            </a:r>
            <a:r>
              <a:rPr lang="zh-CN" altLang="zh-CN" sz="2600" kern="100" dirty="0">
                <a:latin typeface="Times New Roman"/>
                <a:ea typeface="华文细黑"/>
                <a:cs typeface="Times New Roman"/>
              </a:rPr>
              <a:t>；丙</a:t>
            </a:r>
            <a:r>
              <a:rPr lang="en-US" altLang="zh-CN" sz="2600" kern="100" dirty="0">
                <a:latin typeface="Times New Roman"/>
                <a:ea typeface="华文细黑"/>
              </a:rPr>
              <a:t>________</a:t>
            </a:r>
            <a:r>
              <a:rPr lang="zh-CN" altLang="zh-CN" sz="2600" kern="100" dirty="0">
                <a:latin typeface="Times New Roman"/>
                <a:ea typeface="华文细黑"/>
                <a:cs typeface="Times New Roman"/>
              </a:rPr>
              <a:t>。</a:t>
            </a:r>
            <a:endParaRPr lang="zh-CN" altLang="en-US" sz="2600" dirty="0"/>
          </a:p>
        </p:txBody>
      </p:sp>
      <p:sp>
        <p:nvSpPr>
          <p:cNvPr id="9" name="矩形 8"/>
          <p:cNvSpPr/>
          <p:nvPr/>
        </p:nvSpPr>
        <p:spPr>
          <a:xfrm>
            <a:off x="1591287" y="3645818"/>
            <a:ext cx="4935967" cy="692497"/>
          </a:xfrm>
          <a:prstGeom prst="rect">
            <a:avLst/>
          </a:prstGeom>
        </p:spPr>
        <p:txBody>
          <a:bodyPr wrap="none">
            <a:spAutoFit/>
          </a:bodyPr>
          <a:lstStyle/>
          <a:p>
            <a:pPr algn="just">
              <a:lnSpc>
                <a:spcPct val="150000"/>
              </a:lnSpc>
              <a:spcAft>
                <a:spcPts val="0"/>
              </a:spcAft>
              <a:tabLst>
                <a:tab pos="2070735" algn="l"/>
              </a:tabLst>
            </a:pPr>
            <a:r>
              <a:rPr lang="zh-CN" altLang="zh-CN" sz="2600" kern="100" dirty="0">
                <a:solidFill>
                  <a:srgbClr val="E36C0A"/>
                </a:solidFill>
                <a:latin typeface="Times New Roman"/>
                <a:ea typeface="华文细黑"/>
                <a:cs typeface="Times New Roman"/>
              </a:rPr>
              <a:t>向左　</a:t>
            </a:r>
            <a:r>
              <a:rPr lang="en-US" altLang="zh-CN" sz="2600" kern="100" dirty="0" smtClean="0">
                <a:solidFill>
                  <a:srgbClr val="E36C0A"/>
                </a:solidFill>
                <a:latin typeface="Times New Roman"/>
                <a:ea typeface="华文细黑"/>
                <a:cs typeface="Times New Roman"/>
              </a:rPr>
              <a:t>          </a:t>
            </a:r>
            <a:r>
              <a:rPr lang="zh-CN" altLang="zh-CN" sz="2600" kern="100" dirty="0" smtClean="0">
                <a:solidFill>
                  <a:srgbClr val="E36C0A"/>
                </a:solidFill>
                <a:latin typeface="Times New Roman"/>
                <a:ea typeface="华文细黑"/>
                <a:cs typeface="Times New Roman"/>
              </a:rPr>
              <a:t>向左</a:t>
            </a:r>
            <a:r>
              <a:rPr lang="zh-CN" altLang="zh-CN" sz="2600" kern="100" dirty="0">
                <a:solidFill>
                  <a:srgbClr val="E36C0A"/>
                </a:solidFill>
                <a:latin typeface="Times New Roman"/>
                <a:ea typeface="华文细黑"/>
                <a:cs typeface="Times New Roman"/>
              </a:rPr>
              <a:t>　</a:t>
            </a:r>
            <a:r>
              <a:rPr lang="en-US" altLang="zh-CN" sz="2600" kern="100" dirty="0" smtClean="0">
                <a:solidFill>
                  <a:srgbClr val="E36C0A"/>
                </a:solidFill>
                <a:latin typeface="Times New Roman"/>
                <a:ea typeface="华文细黑"/>
                <a:cs typeface="Times New Roman"/>
              </a:rPr>
              <a:t>           </a:t>
            </a:r>
            <a:r>
              <a:rPr lang="zh-CN" altLang="zh-CN" sz="2600" kern="100" dirty="0" smtClean="0">
                <a:solidFill>
                  <a:srgbClr val="E36C0A"/>
                </a:solidFill>
                <a:latin typeface="Times New Roman"/>
                <a:ea typeface="华文细黑"/>
                <a:cs typeface="Times New Roman"/>
              </a:rPr>
              <a:t>向右</a:t>
            </a:r>
            <a:r>
              <a:rPr lang="zh-CN" altLang="zh-CN" sz="2600" kern="100" dirty="0">
                <a:solidFill>
                  <a:srgbClr val="E36C0A"/>
                </a:solidFill>
                <a:latin typeface="Times New Roman"/>
                <a:ea typeface="华文细黑"/>
                <a:cs typeface="Times New Roman"/>
              </a:rPr>
              <a:t>　</a:t>
            </a:r>
            <a:endParaRPr lang="en-US" altLang="zh-CN" sz="2600" kern="100" dirty="0" smtClean="0">
              <a:solidFill>
                <a:srgbClr val="E36C0A"/>
              </a:solidFill>
              <a:latin typeface="Times New Roman"/>
              <a:ea typeface="华文细黑"/>
              <a:cs typeface="Times New Roman"/>
            </a:endParaRPr>
          </a:p>
        </p:txBody>
      </p:sp>
      <p:sp>
        <p:nvSpPr>
          <p:cNvPr id="13" name="矩形 12"/>
          <p:cNvSpPr/>
          <p:nvPr/>
        </p:nvSpPr>
        <p:spPr>
          <a:xfrm>
            <a:off x="1054646" y="5662042"/>
            <a:ext cx="5436104" cy="692497"/>
          </a:xfrm>
          <a:prstGeom prst="rect">
            <a:avLst/>
          </a:prstGeom>
        </p:spPr>
        <p:txBody>
          <a:bodyPr wrap="none">
            <a:spAutoFit/>
          </a:bodyPr>
          <a:lstStyle/>
          <a:p>
            <a:pPr lvl="0" algn="just">
              <a:lnSpc>
                <a:spcPct val="150000"/>
              </a:lnSpc>
              <a:tabLst>
                <a:tab pos="2070735" algn="l"/>
              </a:tabLst>
            </a:pPr>
            <a:r>
              <a:rPr lang="zh-CN" altLang="zh-CN" sz="2600" kern="100" dirty="0">
                <a:solidFill>
                  <a:srgbClr val="E36C0A"/>
                </a:solidFill>
                <a:latin typeface="Times New Roman"/>
                <a:ea typeface="华文细黑"/>
                <a:cs typeface="Times New Roman"/>
              </a:rPr>
              <a:t>　减小　</a:t>
            </a:r>
            <a:r>
              <a:rPr lang="en-US" altLang="zh-CN" sz="2600" kern="100" dirty="0" smtClean="0">
                <a:solidFill>
                  <a:srgbClr val="E36C0A"/>
                </a:solidFill>
                <a:latin typeface="Times New Roman"/>
                <a:ea typeface="华文细黑"/>
                <a:cs typeface="Times New Roman"/>
              </a:rPr>
              <a:t>            </a:t>
            </a:r>
            <a:r>
              <a:rPr lang="zh-CN" altLang="zh-CN" sz="2600" kern="100" dirty="0" smtClean="0">
                <a:solidFill>
                  <a:srgbClr val="E36C0A"/>
                </a:solidFill>
                <a:latin typeface="Times New Roman"/>
                <a:ea typeface="华文细黑"/>
                <a:cs typeface="Times New Roman"/>
              </a:rPr>
              <a:t>减小</a:t>
            </a:r>
            <a:r>
              <a:rPr lang="zh-CN" altLang="zh-CN" sz="2600" kern="100" dirty="0">
                <a:solidFill>
                  <a:srgbClr val="E36C0A"/>
                </a:solidFill>
                <a:latin typeface="Times New Roman"/>
                <a:ea typeface="华文细黑"/>
                <a:cs typeface="Times New Roman"/>
              </a:rPr>
              <a:t>　</a:t>
            </a:r>
            <a:r>
              <a:rPr lang="en-US" altLang="zh-CN" sz="2600" kern="100" dirty="0" smtClean="0">
                <a:solidFill>
                  <a:srgbClr val="E36C0A"/>
                </a:solidFill>
                <a:latin typeface="Times New Roman"/>
                <a:ea typeface="华文细黑"/>
                <a:cs typeface="Times New Roman"/>
              </a:rPr>
              <a:t>               </a:t>
            </a:r>
            <a:r>
              <a:rPr lang="zh-CN" altLang="zh-CN" sz="2600" kern="100" dirty="0" smtClean="0">
                <a:solidFill>
                  <a:srgbClr val="E36C0A"/>
                </a:solidFill>
                <a:latin typeface="Times New Roman"/>
                <a:ea typeface="华文细黑"/>
                <a:cs typeface="Times New Roman"/>
              </a:rPr>
              <a:t>不变</a:t>
            </a:r>
            <a:endParaRPr lang="en-US" altLang="zh-CN" sz="2600" kern="100" dirty="0">
              <a:solidFill>
                <a:srgbClr val="E36C0A"/>
              </a:solidFill>
              <a:latin typeface="Times New Roman"/>
              <a:ea typeface="华文细黑"/>
              <a:cs typeface="Times New Roman"/>
            </a:endParaRPr>
          </a:p>
        </p:txBody>
      </p:sp>
      <p:sp>
        <p:nvSpPr>
          <p:cNvPr id="17" name="矩形 16"/>
          <p:cNvSpPr/>
          <p:nvPr/>
        </p:nvSpPr>
        <p:spPr>
          <a:xfrm>
            <a:off x="5361091" y="4293890"/>
            <a:ext cx="518091" cy="492443"/>
          </a:xfrm>
          <a:prstGeom prst="rect">
            <a:avLst/>
          </a:prstGeom>
        </p:spPr>
        <p:txBody>
          <a:bodyPr wrap="none">
            <a:spAutoFit/>
          </a:bodyPr>
          <a:lstStyle/>
          <a:p>
            <a:r>
              <a:rPr lang="zh-CN" altLang="zh-CN" sz="2600" kern="100" dirty="0">
                <a:solidFill>
                  <a:srgbClr val="E36C0A"/>
                </a:solidFill>
                <a:latin typeface="Times New Roman"/>
                <a:ea typeface="华文细黑"/>
                <a:cs typeface="Times New Roman"/>
              </a:rPr>
              <a:t>高</a:t>
            </a:r>
            <a:endParaRPr lang="zh-CN" altLang="en-US" dirty="0"/>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409702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9" grpId="0"/>
      <p:bldP spid="9" grpId="1"/>
      <p:bldP spid="13" grpId="0"/>
      <p:bldP spid="13" grpId="1"/>
      <p:bldP spid="17" grpId="0"/>
      <p:bldP spid="1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8644" y="340140"/>
            <a:ext cx="10109619" cy="687600"/>
          </a:xfrm>
          <a:prstGeom prst="rect">
            <a:avLst/>
          </a:prstGeom>
          <a:noFill/>
        </p:spPr>
        <p:txBody>
          <a:bodyPr wrap="square" lIns="121898" tIns="60948" rIns="121898" bIns="60948" rtlCol="0">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加压，使体系体积缩小为原来</a:t>
            </a:r>
            <a:r>
              <a:rPr lang="zh-CN" altLang="zh-CN" sz="2800" kern="100" dirty="0" smtClean="0">
                <a:latin typeface="Times New Roman"/>
                <a:ea typeface="华文细黑"/>
                <a:cs typeface="Times New Roman"/>
              </a:rPr>
              <a:t>的</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857162851"/>
              </p:ext>
            </p:extLst>
          </p:nvPr>
        </p:nvGraphicFramePr>
        <p:xfrm>
          <a:off x="6231835" y="189434"/>
          <a:ext cx="1177925" cy="989012"/>
        </p:xfrm>
        <a:graphic>
          <a:graphicData uri="http://schemas.openxmlformats.org/presentationml/2006/ole">
            <mc:AlternateContent xmlns:mc="http://schemas.openxmlformats.org/markup-compatibility/2006">
              <mc:Choice xmlns:v="urn:schemas-microsoft-com:vml" Requires="v">
                <p:oleObj spid="_x0000_s221301" name="文档" r:id="rId3" imgW="1178094" imgH="989607" progId="Word.Document.12">
                  <p:embed/>
                </p:oleObj>
              </mc:Choice>
              <mc:Fallback>
                <p:oleObj name="文档" r:id="rId3" imgW="1178094" imgH="989607" progId="Word.Document.12">
                  <p:embed/>
                  <p:pic>
                    <p:nvPicPr>
                      <p:cNvPr id="0" name=""/>
                      <p:cNvPicPr/>
                      <p:nvPr/>
                    </p:nvPicPr>
                    <p:blipFill>
                      <a:blip r:embed="rId4"/>
                      <a:stretch>
                        <a:fillRect/>
                      </a:stretch>
                    </p:blipFill>
                    <p:spPr>
                      <a:xfrm>
                        <a:off x="6231835" y="189434"/>
                        <a:ext cx="1177925" cy="989012"/>
                      </a:xfrm>
                      <a:prstGeom prst="rect">
                        <a:avLst/>
                      </a:prstGeom>
                    </p:spPr>
                  </p:pic>
                </p:oleObj>
              </mc:Fallback>
            </mc:AlternateContent>
          </a:graphicData>
        </a:graphic>
      </p:graphicFrame>
      <p:sp>
        <p:nvSpPr>
          <p:cNvPr id="4" name="矩形 3"/>
          <p:cNvSpPr/>
          <p:nvPr/>
        </p:nvSpPr>
        <p:spPr>
          <a:xfrm>
            <a:off x="701993" y="1006057"/>
            <a:ext cx="10793813" cy="1775665"/>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平衡移动方向</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向左</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向右</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不移动</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甲</a:t>
            </a:r>
            <a:r>
              <a:rPr lang="en-US" altLang="zh-CN" sz="2800" kern="100" dirty="0">
                <a:latin typeface="Times New Roman"/>
                <a:ea typeface="华文细黑"/>
              </a:rPr>
              <a:t>________</a:t>
            </a:r>
            <a:r>
              <a:rPr lang="zh-CN" altLang="zh-CN" sz="2800" kern="100" dirty="0">
                <a:latin typeface="Times New Roman"/>
                <a:ea typeface="华文细黑"/>
                <a:cs typeface="Times New Roman"/>
              </a:rPr>
              <a:t>；乙</a:t>
            </a:r>
            <a:r>
              <a:rPr lang="en-US" altLang="zh-CN" sz="2800" kern="100" dirty="0">
                <a:latin typeface="Times New Roman"/>
                <a:ea typeface="华文细黑"/>
              </a:rPr>
              <a:t>________</a:t>
            </a:r>
            <a:r>
              <a:rPr lang="zh-CN" altLang="zh-CN" sz="2800" kern="100" dirty="0">
                <a:latin typeface="Times New Roman"/>
                <a:ea typeface="华文细黑"/>
                <a:cs typeface="Times New Roman"/>
              </a:rPr>
              <a:t>；丙</a:t>
            </a:r>
            <a:r>
              <a:rPr lang="en-US" altLang="zh-CN" sz="2800" kern="100" dirty="0">
                <a:latin typeface="Times New Roman"/>
                <a:ea typeface="华文细黑"/>
              </a:rPr>
              <a:t>________</a:t>
            </a:r>
            <a:r>
              <a:rPr lang="zh-CN" altLang="zh-CN" sz="2800" kern="100" dirty="0" smtClean="0">
                <a:latin typeface="Times New Roman"/>
                <a:ea typeface="华文细黑"/>
                <a:cs typeface="Times New Roman"/>
              </a:rPr>
              <a:t>。</a:t>
            </a:r>
            <a:endParaRPr lang="zh-CN" altLang="en-US" sz="2800" dirty="0"/>
          </a:p>
        </p:txBody>
      </p:sp>
      <p:graphicFrame>
        <p:nvGraphicFramePr>
          <p:cNvPr id="5" name="对象 4"/>
          <p:cNvGraphicFramePr>
            <a:graphicFrameLocks noChangeAspect="1"/>
          </p:cNvGraphicFramePr>
          <p:nvPr>
            <p:extLst>
              <p:ext uri="{D42A27DB-BD31-4B8C-83A1-F6EECF244321}">
                <p14:modId xmlns:p14="http://schemas.microsoft.com/office/powerpoint/2010/main" val="1362290755"/>
              </p:ext>
            </p:extLst>
          </p:nvPr>
        </p:nvGraphicFramePr>
        <p:xfrm>
          <a:off x="781050" y="2476500"/>
          <a:ext cx="10067925" cy="2676525"/>
        </p:xfrm>
        <a:graphic>
          <a:graphicData uri="http://schemas.openxmlformats.org/presentationml/2006/ole">
            <mc:AlternateContent xmlns:mc="http://schemas.openxmlformats.org/markup-compatibility/2006">
              <mc:Choice xmlns:v="urn:schemas-microsoft-com:vml" Requires="v">
                <p:oleObj spid="_x0000_s221302" name="文档" r:id="rId5" imgW="10070296" imgH="2683682" progId="Word.Document.12">
                  <p:embed/>
                </p:oleObj>
              </mc:Choice>
              <mc:Fallback>
                <p:oleObj name="文档" r:id="rId5" imgW="10070296" imgH="2683682" progId="Word.Document.12">
                  <p:embed/>
                  <p:pic>
                    <p:nvPicPr>
                      <p:cNvPr id="0" name=""/>
                      <p:cNvPicPr/>
                      <p:nvPr/>
                    </p:nvPicPr>
                    <p:blipFill>
                      <a:blip r:embed="rId6"/>
                      <a:stretch>
                        <a:fillRect/>
                      </a:stretch>
                    </p:blipFill>
                    <p:spPr>
                      <a:xfrm>
                        <a:off x="781050" y="2476500"/>
                        <a:ext cx="10067925" cy="2676525"/>
                      </a:xfrm>
                      <a:prstGeom prst="rect">
                        <a:avLst/>
                      </a:prstGeom>
                    </p:spPr>
                  </p:pic>
                </p:oleObj>
              </mc:Fallback>
            </mc:AlternateContent>
          </a:graphicData>
        </a:graphic>
      </p:graphicFrame>
      <p:sp>
        <p:nvSpPr>
          <p:cNvPr id="7" name="矩形 6"/>
          <p:cNvSpPr/>
          <p:nvPr/>
        </p:nvSpPr>
        <p:spPr>
          <a:xfrm>
            <a:off x="622598" y="4221882"/>
            <a:ext cx="10793813" cy="2217117"/>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混合气体的平均相对分子质量变化分别为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增大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减小</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不变</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甲</a:t>
            </a:r>
            <a:r>
              <a:rPr lang="en-US" altLang="zh-CN" sz="2800" kern="100" dirty="0">
                <a:latin typeface="Times New Roman"/>
                <a:ea typeface="华文细黑"/>
              </a:rPr>
              <a:t>________</a:t>
            </a:r>
            <a:r>
              <a:rPr lang="zh-CN" altLang="zh-CN" sz="2800" kern="100" dirty="0">
                <a:latin typeface="Times New Roman"/>
                <a:ea typeface="华文细黑"/>
                <a:cs typeface="Times New Roman"/>
              </a:rPr>
              <a:t>；乙</a:t>
            </a:r>
            <a:r>
              <a:rPr lang="en-US" altLang="zh-CN" sz="2800" kern="100" dirty="0">
                <a:latin typeface="Times New Roman"/>
                <a:ea typeface="华文细黑"/>
              </a:rPr>
              <a:t>________</a:t>
            </a:r>
            <a:r>
              <a:rPr lang="zh-CN" altLang="zh-CN" sz="2800" kern="100" dirty="0">
                <a:latin typeface="Times New Roman"/>
                <a:ea typeface="华文细黑"/>
                <a:cs typeface="Times New Roman"/>
              </a:rPr>
              <a:t>；丙</a:t>
            </a:r>
            <a:r>
              <a:rPr lang="en-US" altLang="zh-CN" sz="2800" kern="100" dirty="0">
                <a:latin typeface="Times New Roman"/>
                <a:ea typeface="华文细黑"/>
              </a:rPr>
              <a:t>________</a:t>
            </a:r>
            <a:r>
              <a:rPr lang="zh-CN" altLang="zh-CN" sz="2800" kern="100" dirty="0">
                <a:latin typeface="Times New Roman"/>
                <a:ea typeface="华文细黑"/>
                <a:cs typeface="Times New Roman"/>
              </a:rPr>
              <a:t>。</a:t>
            </a:r>
            <a:endParaRPr lang="zh-CN" altLang="en-US" sz="2800" dirty="0"/>
          </a:p>
        </p:txBody>
      </p:sp>
      <p:sp>
        <p:nvSpPr>
          <p:cNvPr id="10" name="矩形 9"/>
          <p:cNvSpPr/>
          <p:nvPr/>
        </p:nvSpPr>
        <p:spPr>
          <a:xfrm>
            <a:off x="1198662" y="1773610"/>
            <a:ext cx="5480988"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向右　</a:t>
            </a: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不</a:t>
            </a:r>
            <a:r>
              <a:rPr lang="zh-CN" altLang="zh-CN" sz="2800" kern="100" dirty="0">
                <a:solidFill>
                  <a:srgbClr val="E36C0A"/>
                </a:solidFill>
                <a:latin typeface="Times New Roman"/>
                <a:ea typeface="华文细黑"/>
                <a:cs typeface="Times New Roman"/>
              </a:rPr>
              <a:t>移动　</a:t>
            </a: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不</a:t>
            </a:r>
            <a:r>
              <a:rPr lang="zh-CN" altLang="zh-CN" sz="2800" kern="100" dirty="0">
                <a:solidFill>
                  <a:srgbClr val="E36C0A"/>
                </a:solidFill>
                <a:latin typeface="Times New Roman"/>
                <a:ea typeface="华文细黑"/>
                <a:cs typeface="Times New Roman"/>
              </a:rPr>
              <a:t>移动</a:t>
            </a:r>
            <a:endParaRPr lang="zh-CN" altLang="en-US" sz="2800" dirty="0"/>
          </a:p>
        </p:txBody>
      </p:sp>
      <p:graphicFrame>
        <p:nvGraphicFramePr>
          <p:cNvPr id="11" name="对象 10"/>
          <p:cNvGraphicFramePr>
            <a:graphicFrameLocks noChangeAspect="1"/>
          </p:cNvGraphicFramePr>
          <p:nvPr>
            <p:extLst>
              <p:ext uri="{D42A27DB-BD31-4B8C-83A1-F6EECF244321}">
                <p14:modId xmlns:p14="http://schemas.microsoft.com/office/powerpoint/2010/main" val="3739762841"/>
              </p:ext>
            </p:extLst>
          </p:nvPr>
        </p:nvGraphicFramePr>
        <p:xfrm>
          <a:off x="1198662" y="3571875"/>
          <a:ext cx="7334250" cy="971550"/>
        </p:xfrm>
        <a:graphic>
          <a:graphicData uri="http://schemas.openxmlformats.org/presentationml/2006/ole">
            <mc:AlternateContent xmlns:mc="http://schemas.openxmlformats.org/markup-compatibility/2006">
              <mc:Choice xmlns:v="urn:schemas-microsoft-com:vml" Requires="v">
                <p:oleObj spid="_x0000_s221303" name="Document" r:id="rId7" imgW="7337721" imgH="972673" progId="Word.Document.8">
                  <p:embed/>
                </p:oleObj>
              </mc:Choice>
              <mc:Fallback>
                <p:oleObj name="Document" r:id="rId7" imgW="7337721" imgH="972673" progId="Word.Document.8">
                  <p:embed/>
                  <p:pic>
                    <p:nvPicPr>
                      <p:cNvPr id="0" name=""/>
                      <p:cNvPicPr/>
                      <p:nvPr/>
                    </p:nvPicPr>
                    <p:blipFill>
                      <a:blip r:embed="rId8"/>
                      <a:stretch>
                        <a:fillRect/>
                      </a:stretch>
                    </p:blipFill>
                    <p:spPr>
                      <a:xfrm>
                        <a:off x="1198662" y="3571875"/>
                        <a:ext cx="7334250" cy="971550"/>
                      </a:xfrm>
                      <a:prstGeom prst="rect">
                        <a:avLst/>
                      </a:prstGeom>
                    </p:spPr>
                  </p:pic>
                </p:oleObj>
              </mc:Fallback>
            </mc:AlternateContent>
          </a:graphicData>
        </a:graphic>
      </p:graphicFrame>
      <p:sp>
        <p:nvSpPr>
          <p:cNvPr id="13" name="矩形 12"/>
          <p:cNvSpPr/>
          <p:nvPr/>
        </p:nvSpPr>
        <p:spPr>
          <a:xfrm>
            <a:off x="1342678" y="5570870"/>
            <a:ext cx="5032147"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增大　</a:t>
            </a: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不变</a:t>
            </a:r>
            <a:r>
              <a:rPr lang="zh-CN" altLang="zh-CN" sz="2800" kern="100" dirty="0">
                <a:solidFill>
                  <a:srgbClr val="E36C0A"/>
                </a:solidFill>
                <a:latin typeface="Times New Roman"/>
                <a:ea typeface="华文细黑"/>
                <a:cs typeface="Times New Roman"/>
              </a:rPr>
              <a:t>　</a:t>
            </a: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不变</a:t>
            </a:r>
            <a:endParaRPr lang="zh-CN" altLang="en-US" sz="2800" dirty="0"/>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7891161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0" grpId="0"/>
      <p:bldP spid="10" grpId="1"/>
      <p:bldP spid="13" grpId="0"/>
      <p:bldP spid="1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
          <p:cNvSpPr txBox="1"/>
          <p:nvPr/>
        </p:nvSpPr>
        <p:spPr>
          <a:xfrm>
            <a:off x="262557" y="2586792"/>
            <a:ext cx="11927855" cy="1106457"/>
          </a:xfrm>
          <a:prstGeom prst="rect">
            <a:avLst/>
          </a:prstGeom>
          <a:noFill/>
        </p:spPr>
        <p:txBody>
          <a:bodyPr wrap="square" rtlCol="0" anchor="ctr">
            <a:spAutoFit/>
          </a:bodyPr>
          <a:lstStyle/>
          <a:p>
            <a:pPr defTabSz="914400">
              <a:lnSpc>
                <a:spcPct val="120000"/>
              </a:lnSpc>
              <a:defRPr/>
            </a:pPr>
            <a:r>
              <a:rPr lang="zh-CN" altLang="zh-CN" sz="6000" b="1" kern="0" dirty="0">
                <a:solidFill>
                  <a:sysClr val="window" lastClr="FFFFFF"/>
                </a:solidFill>
                <a:latin typeface="微软雅黑"/>
                <a:ea typeface="微软雅黑"/>
              </a:rPr>
              <a:t>考点</a:t>
            </a:r>
            <a:r>
              <a:rPr lang="zh-CN" altLang="zh-CN" sz="6000" b="1" kern="0" dirty="0" smtClean="0">
                <a:solidFill>
                  <a:sysClr val="window" lastClr="FFFFFF"/>
                </a:solidFill>
                <a:latin typeface="微软雅黑"/>
                <a:ea typeface="微软雅黑"/>
              </a:rPr>
              <a:t>一</a:t>
            </a:r>
            <a:r>
              <a:rPr lang="en-US" altLang="zh-CN" sz="6000" b="1" kern="0" dirty="0" smtClean="0">
                <a:solidFill>
                  <a:sysClr val="window" lastClr="FFFFFF"/>
                </a:solidFill>
                <a:latin typeface="微软雅黑"/>
                <a:ea typeface="微软雅黑"/>
              </a:rPr>
              <a:t>   </a:t>
            </a:r>
            <a:r>
              <a:rPr lang="zh-CN" altLang="en-US" sz="6000" b="1" kern="0" dirty="0" smtClean="0">
                <a:solidFill>
                  <a:sysClr val="window" lastClr="FFFFFF"/>
                </a:solidFill>
                <a:latin typeface="微软雅黑"/>
                <a:ea typeface="微软雅黑"/>
              </a:rPr>
              <a:t>可逆反应</a:t>
            </a:r>
            <a:r>
              <a:rPr lang="zh-CN" altLang="en-US" sz="6000" b="1" kern="0" dirty="0">
                <a:solidFill>
                  <a:sysClr val="window" lastClr="FFFFFF"/>
                </a:solidFill>
                <a:latin typeface="微软雅黑"/>
                <a:ea typeface="微软雅黑"/>
              </a:rPr>
              <a:t>与化学平衡状态</a:t>
            </a:r>
          </a:p>
        </p:txBody>
      </p:sp>
    </p:spTree>
    <p:extLst>
      <p:ext uri="{BB962C8B-B14F-4D97-AF65-F5344CB8AC3E}">
        <p14:creationId xmlns:p14="http://schemas.microsoft.com/office/powerpoint/2010/main" val="19129081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2798432480"/>
              </p:ext>
            </p:extLst>
          </p:nvPr>
        </p:nvGraphicFramePr>
        <p:xfrm>
          <a:off x="406574" y="693490"/>
          <a:ext cx="10639425" cy="2581275"/>
        </p:xfrm>
        <a:graphic>
          <a:graphicData uri="http://schemas.openxmlformats.org/presentationml/2006/ole">
            <mc:AlternateContent xmlns:mc="http://schemas.openxmlformats.org/markup-compatibility/2006">
              <mc:Choice xmlns:v="urn:schemas-microsoft-com:vml" Requires="v">
                <p:oleObj spid="_x0000_s180272" name="Document" r:id="rId3" imgW="10641351" imgH="2584901" progId="Word.Document.8">
                  <p:embed/>
                </p:oleObj>
              </mc:Choice>
              <mc:Fallback>
                <p:oleObj name="Document" r:id="rId3" imgW="10641351" imgH="2584901" progId="Word.Document.8">
                  <p:embed/>
                  <p:pic>
                    <p:nvPicPr>
                      <p:cNvPr id="0" name=""/>
                      <p:cNvPicPr/>
                      <p:nvPr/>
                    </p:nvPicPr>
                    <p:blipFill>
                      <a:blip r:embed="rId4"/>
                      <a:stretch>
                        <a:fillRect/>
                      </a:stretch>
                    </p:blipFill>
                    <p:spPr>
                      <a:xfrm>
                        <a:off x="406574" y="693490"/>
                        <a:ext cx="10639425" cy="2581275"/>
                      </a:xfrm>
                      <a:prstGeom prst="rect">
                        <a:avLst/>
                      </a:prstGeom>
                    </p:spPr>
                  </p:pic>
                </p:oleObj>
              </mc:Fallback>
            </mc:AlternateContent>
          </a:graphicData>
        </a:graphic>
      </p:graphicFrame>
      <p:pic>
        <p:nvPicPr>
          <p:cNvPr id="180232" name="Picture 8" descr="5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3997" y="2261593"/>
            <a:ext cx="5214289" cy="184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8582" y="2421682"/>
            <a:ext cx="8920506" cy="2677656"/>
          </a:xfrm>
          <a:prstGeom prst="rect">
            <a:avLst/>
          </a:prstGeom>
        </p:spPr>
        <p:txBody>
          <a:bodyPr>
            <a:spAutoFit/>
          </a:bodyPr>
          <a:lstStyle/>
          <a:p>
            <a:pPr algn="just">
              <a:lnSpc>
                <a:spcPct val="150000"/>
              </a:lnSpc>
              <a:spcAft>
                <a:spcPts val="0"/>
              </a:spcAft>
              <a:tabLst>
                <a:tab pos="2070735" algn="l"/>
              </a:tabLst>
            </a:pP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1</a:t>
            </a:r>
            <a:r>
              <a:rPr lang="en-US" altLang="zh-CN" sz="2800" kern="100" dirty="0" smtClean="0">
                <a:latin typeface="Times New Roman"/>
                <a:ea typeface="华文细黑"/>
                <a:cs typeface="Courier New"/>
              </a:rPr>
              <a:t>___________</a:t>
            </a:r>
            <a:r>
              <a:rPr lang="en-US" altLang="zh-CN" sz="2800" kern="100" dirty="0">
                <a:latin typeface="Times New Roman"/>
                <a:ea typeface="华文细黑"/>
                <a:cs typeface="Courier New"/>
              </a:rPr>
              <a:t>___</a:t>
            </a:r>
            <a:r>
              <a:rPr lang="en-US" altLang="zh-CN" sz="2800" kern="100" dirty="0" smtClean="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en-US" altLang="zh-CN" sz="2800" i="1" kern="100" dirty="0" smtClean="0">
                <a:latin typeface="Times New Roman"/>
                <a:ea typeface="华文细黑"/>
                <a:cs typeface="Courier New"/>
              </a:rPr>
              <a:t>t</a:t>
            </a:r>
            <a:r>
              <a:rPr lang="en-US" altLang="zh-CN" sz="2800" kern="100" baseline="-25000" dirty="0" smtClean="0">
                <a:latin typeface="Times New Roman"/>
                <a:ea typeface="华文细黑"/>
                <a:cs typeface="Courier New"/>
              </a:rPr>
              <a:t>2</a:t>
            </a:r>
            <a:r>
              <a:rPr lang="en-US" altLang="zh-CN" sz="2800" kern="100" dirty="0">
                <a:latin typeface="Times New Roman"/>
                <a:ea typeface="华文细黑"/>
                <a:cs typeface="Courier New"/>
              </a:rPr>
              <a:t>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en-US" altLang="zh-CN" sz="2800" i="1" kern="100" dirty="0" smtClean="0">
                <a:latin typeface="Times New Roman"/>
                <a:ea typeface="华文细黑"/>
                <a:cs typeface="Courier New"/>
              </a:rPr>
              <a:t>t</a:t>
            </a:r>
            <a:r>
              <a:rPr lang="en-US" altLang="zh-CN" sz="2800" kern="100" baseline="-25000" dirty="0" smtClean="0">
                <a:latin typeface="Times New Roman"/>
                <a:ea typeface="华文细黑"/>
                <a:cs typeface="Courier New"/>
              </a:rPr>
              <a:t>3</a:t>
            </a:r>
            <a:r>
              <a:rPr lang="en-US" altLang="zh-CN" sz="2800" kern="100" dirty="0">
                <a:latin typeface="Times New Roman"/>
                <a:ea typeface="华文细黑"/>
                <a:cs typeface="Courier New"/>
              </a:rPr>
              <a:t>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2070735" algn="l"/>
              </a:tabLst>
            </a:pPr>
            <a:r>
              <a:rPr lang="en-US" altLang="zh-CN" sz="2800" i="1" kern="100" dirty="0">
                <a:latin typeface="Times New Roman"/>
                <a:ea typeface="华文细黑"/>
                <a:cs typeface="Courier New"/>
              </a:rPr>
              <a:t>t</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____________</a:t>
            </a:r>
            <a:r>
              <a:rPr lang="zh-CN" altLang="zh-CN" sz="2800" kern="100" dirty="0" smtClean="0">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　　</a:t>
            </a:r>
            <a:endParaRPr lang="zh-CN" altLang="en-US" sz="2800" dirty="0">
              <a:solidFill>
                <a:schemeClr val="accent6">
                  <a:lumMod val="75000"/>
                </a:schemeClr>
              </a:solidFill>
            </a:endParaRPr>
          </a:p>
        </p:txBody>
      </p:sp>
      <p:sp>
        <p:nvSpPr>
          <p:cNvPr id="13" name="矩形 12"/>
          <p:cNvSpPr/>
          <p:nvPr/>
        </p:nvSpPr>
        <p:spPr>
          <a:xfrm>
            <a:off x="766614" y="2493690"/>
            <a:ext cx="2820003" cy="523220"/>
          </a:xfrm>
          <a:prstGeom prst="rect">
            <a:avLst/>
          </a:prstGeom>
        </p:spPr>
        <p:txBody>
          <a:bodyPr wrap="none">
            <a:spAutoFit/>
          </a:bodyPr>
          <a:lstStyle/>
          <a:p>
            <a:r>
              <a:rPr lang="zh-CN" altLang="zh-CN" sz="2800" kern="100" dirty="0">
                <a:solidFill>
                  <a:srgbClr val="F79646">
                    <a:lumMod val="75000"/>
                  </a:srgbClr>
                </a:solidFill>
                <a:latin typeface="Times New Roman"/>
                <a:ea typeface="华文细黑"/>
                <a:cs typeface="Times New Roman"/>
              </a:rPr>
              <a:t>增大</a:t>
            </a:r>
            <a:r>
              <a:rPr lang="en-US" altLang="zh-CN" sz="2800" i="1" kern="100" dirty="0">
                <a:solidFill>
                  <a:srgbClr val="F79646">
                    <a:lumMod val="75000"/>
                  </a:srgbClr>
                </a:solidFill>
                <a:latin typeface="Times New Roman"/>
                <a:ea typeface="华文细黑"/>
              </a:rPr>
              <a:t>c</a:t>
            </a:r>
            <a:r>
              <a:rPr lang="en-US" altLang="zh-CN" sz="2800" kern="100" dirty="0">
                <a:solidFill>
                  <a:srgbClr val="F79646">
                    <a:lumMod val="75000"/>
                  </a:srgbClr>
                </a:solidFill>
                <a:latin typeface="Times New Roman"/>
                <a:ea typeface="华文细黑"/>
              </a:rPr>
              <a:t>(N</a:t>
            </a:r>
            <a:r>
              <a:rPr lang="en-US" altLang="zh-CN" sz="2800" kern="100" baseline="-25000" dirty="0">
                <a:solidFill>
                  <a:srgbClr val="F79646">
                    <a:lumMod val="75000"/>
                  </a:srgbClr>
                </a:solidFill>
                <a:latin typeface="Times New Roman"/>
                <a:ea typeface="华文细黑"/>
              </a:rPr>
              <a:t>2</a:t>
            </a:r>
            <a:r>
              <a:rPr lang="en-US" altLang="zh-CN" sz="2800" kern="100" dirty="0">
                <a:solidFill>
                  <a:srgbClr val="F79646">
                    <a:lumMod val="75000"/>
                  </a:srgbClr>
                </a:solidFill>
                <a:latin typeface="Times New Roman"/>
                <a:ea typeface="华文细黑"/>
              </a:rPr>
              <a:t>)</a:t>
            </a:r>
            <a:r>
              <a:rPr lang="zh-CN" altLang="zh-CN" sz="2800" kern="100" dirty="0">
                <a:solidFill>
                  <a:srgbClr val="F79646">
                    <a:lumMod val="75000"/>
                  </a:srgbClr>
                </a:solidFill>
                <a:latin typeface="Times New Roman"/>
                <a:ea typeface="华文细黑"/>
                <a:cs typeface="Times New Roman"/>
              </a:rPr>
              <a:t>或</a:t>
            </a:r>
            <a:r>
              <a:rPr lang="en-US" altLang="zh-CN" sz="2800" i="1" kern="100" dirty="0">
                <a:solidFill>
                  <a:srgbClr val="F79646">
                    <a:lumMod val="75000"/>
                  </a:srgbClr>
                </a:solidFill>
                <a:latin typeface="Times New Roman"/>
                <a:ea typeface="华文细黑"/>
              </a:rPr>
              <a:t>c</a:t>
            </a:r>
            <a:r>
              <a:rPr lang="en-US" altLang="zh-CN" sz="2800" kern="100" dirty="0">
                <a:solidFill>
                  <a:srgbClr val="F79646">
                    <a:lumMod val="75000"/>
                  </a:srgbClr>
                </a:solidFill>
                <a:latin typeface="Times New Roman"/>
                <a:ea typeface="华文细黑"/>
              </a:rPr>
              <a:t>(H</a:t>
            </a:r>
            <a:r>
              <a:rPr lang="en-US" altLang="zh-CN" sz="2800" kern="100" baseline="-25000" dirty="0">
                <a:solidFill>
                  <a:srgbClr val="F79646">
                    <a:lumMod val="75000"/>
                  </a:srgbClr>
                </a:solidFill>
                <a:latin typeface="Times New Roman"/>
                <a:ea typeface="华文细黑"/>
              </a:rPr>
              <a:t>2</a:t>
            </a:r>
            <a:r>
              <a:rPr lang="en-US" altLang="zh-CN" sz="2800" kern="100" dirty="0">
                <a:solidFill>
                  <a:srgbClr val="F79646">
                    <a:lumMod val="75000"/>
                  </a:srgbClr>
                </a:solidFill>
                <a:latin typeface="Times New Roman"/>
                <a:ea typeface="华文细黑"/>
              </a:rPr>
              <a:t>)</a:t>
            </a:r>
            <a:endParaRPr lang="zh-CN" altLang="en-US" dirty="0"/>
          </a:p>
        </p:txBody>
      </p:sp>
      <p:sp>
        <p:nvSpPr>
          <p:cNvPr id="15" name="矩形 14"/>
          <p:cNvSpPr/>
          <p:nvPr/>
        </p:nvSpPr>
        <p:spPr>
          <a:xfrm>
            <a:off x="910630" y="3167390"/>
            <a:ext cx="1980029" cy="523220"/>
          </a:xfrm>
          <a:prstGeom prst="rect">
            <a:avLst/>
          </a:prstGeom>
        </p:spPr>
        <p:txBody>
          <a:bodyPr wrap="none">
            <a:spAutoFit/>
          </a:bodyPr>
          <a:lstStyle/>
          <a:p>
            <a:r>
              <a:rPr lang="zh-CN" altLang="zh-CN" sz="2800" kern="100" dirty="0">
                <a:solidFill>
                  <a:srgbClr val="F79646">
                    <a:lumMod val="75000"/>
                  </a:srgbClr>
                </a:solidFill>
                <a:latin typeface="Times New Roman"/>
                <a:ea typeface="华文细黑"/>
                <a:cs typeface="Times New Roman"/>
              </a:rPr>
              <a:t>加入催化剂</a:t>
            </a:r>
            <a:endParaRPr lang="zh-CN" altLang="en-US" dirty="0"/>
          </a:p>
        </p:txBody>
      </p:sp>
      <p:sp>
        <p:nvSpPr>
          <p:cNvPr id="17" name="矩形 16"/>
          <p:cNvSpPr/>
          <p:nvPr/>
        </p:nvSpPr>
        <p:spPr>
          <a:xfrm>
            <a:off x="982638" y="3770670"/>
            <a:ext cx="1620957" cy="523220"/>
          </a:xfrm>
          <a:prstGeom prst="rect">
            <a:avLst/>
          </a:prstGeom>
        </p:spPr>
        <p:txBody>
          <a:bodyPr wrap="none">
            <a:spAutoFit/>
          </a:bodyPr>
          <a:lstStyle/>
          <a:p>
            <a:r>
              <a:rPr lang="zh-CN" altLang="zh-CN" sz="2800" kern="100" dirty="0">
                <a:solidFill>
                  <a:srgbClr val="F79646">
                    <a:lumMod val="75000"/>
                  </a:srgbClr>
                </a:solidFill>
                <a:latin typeface="Times New Roman"/>
                <a:ea typeface="华文细黑"/>
                <a:cs typeface="Times New Roman"/>
              </a:rPr>
              <a:t>降低温度</a:t>
            </a:r>
            <a:endParaRPr lang="zh-CN" altLang="en-US" dirty="0"/>
          </a:p>
        </p:txBody>
      </p:sp>
      <p:sp>
        <p:nvSpPr>
          <p:cNvPr id="19" name="矩形 18"/>
          <p:cNvSpPr/>
          <p:nvPr/>
        </p:nvSpPr>
        <p:spPr>
          <a:xfrm>
            <a:off x="982638" y="4275306"/>
            <a:ext cx="1620957" cy="738664"/>
          </a:xfrm>
          <a:prstGeom prst="rect">
            <a:avLst/>
          </a:prstGeom>
        </p:spPr>
        <p:txBody>
          <a:bodyPr wrap="none">
            <a:spAutoFit/>
          </a:bodyPr>
          <a:lstStyle/>
          <a:p>
            <a:pPr lvl="0">
              <a:lnSpc>
                <a:spcPct val="150000"/>
              </a:lnSpc>
            </a:pPr>
            <a:r>
              <a:rPr lang="zh-CN" altLang="zh-CN" sz="2800" kern="100" dirty="0">
                <a:solidFill>
                  <a:srgbClr val="F79646">
                    <a:lumMod val="75000"/>
                  </a:srgbClr>
                </a:solidFill>
                <a:latin typeface="Times New Roman"/>
                <a:ea typeface="华文细黑"/>
                <a:cs typeface="Times New Roman"/>
              </a:rPr>
              <a:t>增大压强</a:t>
            </a:r>
            <a:endParaRPr lang="zh-CN" altLang="en-US" sz="2800" dirty="0">
              <a:solidFill>
                <a:srgbClr val="F79646">
                  <a:lumMod val="75000"/>
                </a:srgbClr>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圆角矩形 1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7677087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13" grpId="0"/>
      <p:bldP spid="13" grpId="1"/>
      <p:bldP spid="15" grpId="0"/>
      <p:bldP spid="15" grpId="1"/>
      <p:bldP spid="17" grpId="0"/>
      <p:bldP spid="17" grpId="1"/>
      <p:bldP spid="19" grpId="0"/>
      <p:bldP spid="19"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5936" y="1629594"/>
            <a:ext cx="10009790" cy="3888500"/>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1.COCl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dirty="0">
                <a:latin typeface="ZBFH"/>
                <a:ea typeface="华文细黑"/>
                <a:cs typeface="Courier New"/>
              </a:rPr>
              <a:t></a:t>
            </a:r>
            <a:r>
              <a:rPr lang="en-US" altLang="zh-CN" sz="2800" kern="100" dirty="0">
                <a:latin typeface="Times New Roman"/>
                <a:ea typeface="华文细黑"/>
                <a:cs typeface="Courier New"/>
              </a:rPr>
              <a:t>CO(g)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dirty="0">
                <a:latin typeface="Times New Roman"/>
                <a:ea typeface="华文细黑"/>
                <a:cs typeface="Courier New"/>
              </a:rPr>
              <a:t>&gt;0</a:t>
            </a:r>
            <a:r>
              <a:rPr lang="zh-CN" altLang="zh-CN" sz="2800" kern="100" dirty="0">
                <a:latin typeface="Times New Roman"/>
                <a:ea typeface="华文细黑"/>
                <a:cs typeface="Times New Roman"/>
              </a:rPr>
              <a:t>，当反应达到平衡时，下列措施：</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升温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恒容通入惰性气体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增加</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浓度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减压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加催化剂　</a:t>
            </a:r>
            <a:r>
              <a:rPr lang="en-US" altLang="zh-CN" sz="2800" kern="100" dirty="0">
                <a:latin typeface="宋体"/>
                <a:ea typeface="华文细黑"/>
                <a:cs typeface="Times New Roman"/>
              </a:rPr>
              <a:t>⑥</a:t>
            </a:r>
            <a:r>
              <a:rPr lang="zh-CN" altLang="zh-CN" sz="2800" kern="100" dirty="0">
                <a:latin typeface="Times New Roman"/>
                <a:ea typeface="华文细黑"/>
                <a:cs typeface="Times New Roman"/>
              </a:rPr>
              <a:t>恒压通入惰性气体，能提高</a:t>
            </a:r>
            <a:r>
              <a:rPr lang="en-US" altLang="zh-CN" sz="2800" kern="100" dirty="0">
                <a:latin typeface="Times New Roman"/>
                <a:ea typeface="华文细黑"/>
                <a:cs typeface="Courier New"/>
              </a:rPr>
              <a:t>COCl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转化率的是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①④⑥</a:t>
            </a:r>
            <a:endParaRPr lang="zh-CN" altLang="zh-CN" sz="105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②③⑤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③⑤⑥</a:t>
            </a:r>
            <a:endParaRPr lang="zh-CN" altLang="zh-CN" sz="1050" kern="100" dirty="0">
              <a:effectLst/>
              <a:latin typeface="宋体"/>
              <a:cs typeface="Courier New"/>
            </a:endParaRPr>
          </a:p>
        </p:txBody>
      </p:sp>
      <p:sp>
        <p:nvSpPr>
          <p:cNvPr id="3" name="矩形 2"/>
          <p:cNvSpPr/>
          <p:nvPr/>
        </p:nvSpPr>
        <p:spPr>
          <a:xfrm>
            <a:off x="714521" y="837506"/>
            <a:ext cx="6316153" cy="701089"/>
          </a:xfrm>
          <a:prstGeom prst="rect">
            <a:avLst/>
          </a:prstGeom>
        </p:spPr>
        <p:txBody>
          <a:bodyPr wrap="none">
            <a:spAutoFit/>
          </a:bodyPr>
          <a:lstStyle/>
          <a:p>
            <a:pPr algn="just">
              <a:lnSpc>
                <a:spcPts val="5500"/>
              </a:lnSpc>
              <a:spcAft>
                <a:spcPts val="0"/>
              </a:spcAft>
              <a:tabLst>
                <a:tab pos="1890395" algn="l"/>
              </a:tabLst>
            </a:pPr>
            <a:r>
              <a:rPr lang="zh-CN" altLang="en-US" sz="2800" b="1" kern="100" dirty="0">
                <a:solidFill>
                  <a:srgbClr val="0000FF"/>
                </a:solidFill>
                <a:latin typeface="Times New Roman"/>
                <a:cs typeface="Times New Roman"/>
              </a:rPr>
              <a:t>题组一　选取措施使化学平衡定向移动</a:t>
            </a:r>
            <a:endParaRPr lang="en-US" altLang="zh-CN" sz="2800" b="1" kern="100" dirty="0" smtClean="0">
              <a:solidFill>
                <a:srgbClr val="0000FF"/>
              </a:solidFill>
              <a:latin typeface="Times New Roman"/>
              <a:cs typeface="Times New Roman"/>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583069913"/>
              </p:ext>
            </p:extLst>
          </p:nvPr>
        </p:nvGraphicFramePr>
        <p:xfrm>
          <a:off x="2588642" y="1843466"/>
          <a:ext cx="1130300" cy="685800"/>
        </p:xfrm>
        <a:graphic>
          <a:graphicData uri="http://schemas.openxmlformats.org/presentationml/2006/ole">
            <mc:AlternateContent xmlns:mc="http://schemas.openxmlformats.org/markup-compatibility/2006">
              <mc:Choice xmlns:v="urn:schemas-microsoft-com:vml" Requires="v">
                <p:oleObj spid="_x0000_s172080" name="Document" r:id="rId3" imgW="1130236" imgH="685029" progId="Word.Document.8">
                  <p:embed/>
                </p:oleObj>
              </mc:Choice>
              <mc:Fallback>
                <p:oleObj name="Document" r:id="rId3" imgW="1130236" imgH="685029" progId="Word.Document.8">
                  <p:embed/>
                  <p:pic>
                    <p:nvPicPr>
                      <p:cNvPr id="0" name=""/>
                      <p:cNvPicPr/>
                      <p:nvPr/>
                    </p:nvPicPr>
                    <p:blipFill>
                      <a:blip r:embed="rId4"/>
                      <a:stretch>
                        <a:fillRect/>
                      </a:stretch>
                    </p:blipFill>
                    <p:spPr>
                      <a:xfrm>
                        <a:off x="2588642" y="1843466"/>
                        <a:ext cx="1130300" cy="685800"/>
                      </a:xfrm>
                      <a:prstGeom prst="rect">
                        <a:avLst/>
                      </a:prstGeom>
                    </p:spPr>
                  </p:pic>
                </p:oleObj>
              </mc:Fallback>
            </mc:AlternateContent>
          </a:graphicData>
        </a:graphic>
      </p:graphicFrame>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rId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9" name="Rectangle 21">
            <a:hlinkClick r:id="rId6"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7"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8"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9"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5" name="Rectangle 21">
            <a:hlinkClick r:id="rId10"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Rectangle 21">
            <a:hlinkClick r:id="rId11"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738071" y="1701602"/>
            <a:ext cx="10901751" cy="2677656"/>
          </a:xfrm>
          <a:prstGeom prst="rect">
            <a:avLst/>
          </a:prstGeom>
        </p:spPr>
        <p:txBody>
          <a:bodyPr>
            <a:spAutoFit/>
          </a:bodyPr>
          <a:lstStyle/>
          <a:p>
            <a:pPr>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该反应为体积增大的吸热反应，所以升温和减压均可以促使反应正向移动。恒压通入惰性气体，相当于减压。恒容通入惰性气体与加催化剂均对平衡无影响。增加</a:t>
            </a:r>
            <a:r>
              <a:rPr lang="en-US" altLang="zh-CN" sz="2800" kern="100" dirty="0">
                <a:latin typeface="Times New Roman"/>
                <a:ea typeface="华文细黑"/>
              </a:rPr>
              <a:t>CO</a:t>
            </a:r>
            <a:r>
              <a:rPr lang="zh-CN" altLang="zh-CN" sz="2800" kern="100" dirty="0">
                <a:latin typeface="Times New Roman"/>
                <a:ea typeface="华文细黑"/>
                <a:cs typeface="Times New Roman"/>
              </a:rPr>
              <a:t>的浓度，将导致平衡逆向移动</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B</a:t>
            </a:r>
            <a:endParaRPr lang="zh-CN" altLang="zh-CN" sz="2800" kern="100" dirty="0">
              <a:solidFill>
                <a:schemeClr val="accent6">
                  <a:lumMod val="75000"/>
                </a:schemeClr>
              </a:solidFill>
              <a:latin typeface="宋体"/>
              <a:cs typeface="Courier New"/>
            </a:endParaRPr>
          </a:p>
        </p:txBody>
      </p:sp>
      <p:sp>
        <p:nvSpPr>
          <p:cNvPr id="3" name="Rectangle 21">
            <a:hlinkClick r:id="rId2"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972745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27667" y="434098"/>
            <a:ext cx="10476369" cy="1953676"/>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rPr>
              <a:t>2.</a:t>
            </a:r>
            <a:r>
              <a:rPr lang="zh-CN" altLang="zh-CN" sz="2800" kern="100" dirty="0">
                <a:latin typeface="Times New Roman"/>
                <a:ea typeface="华文细黑"/>
                <a:cs typeface="Times New Roman"/>
              </a:rPr>
              <a:t>某温度下，在密闭容器中</a:t>
            </a:r>
            <a:r>
              <a:rPr lang="en-US" altLang="zh-CN" sz="2800" kern="100" dirty="0">
                <a:latin typeface="Times New Roman"/>
                <a:ea typeface="华文细黑"/>
              </a:rPr>
              <a:t>SO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SO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三种气态物质建立化学平衡后，改变条件对反应</a:t>
            </a:r>
            <a:r>
              <a:rPr lang="en-US" altLang="zh-CN" sz="2800" kern="100" dirty="0">
                <a:latin typeface="Times New Roman"/>
                <a:ea typeface="华文细黑"/>
              </a:rPr>
              <a:t>2SO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O</a:t>
            </a:r>
            <a:r>
              <a:rPr lang="en-US" altLang="zh-CN" sz="2800" kern="100" baseline="-25000" dirty="0">
                <a:latin typeface="Times New Roman"/>
                <a:ea typeface="华文细黑"/>
              </a:rPr>
              <a:t>2</a:t>
            </a:r>
            <a:r>
              <a:rPr lang="en-US" altLang="zh-CN" sz="2800" kern="100" dirty="0">
                <a:latin typeface="Times New Roman"/>
                <a:ea typeface="华文细黑"/>
              </a:rPr>
              <a:t>(g)</a:t>
            </a:r>
            <a:r>
              <a:rPr lang="en-US" altLang="zh-CN" sz="2800" kern="100" dirty="0">
                <a:latin typeface="ZBFH"/>
                <a:ea typeface="华文细黑"/>
              </a:rPr>
              <a:t></a:t>
            </a:r>
            <a:r>
              <a:rPr lang="en-US" altLang="zh-CN" sz="2800" kern="100" dirty="0">
                <a:latin typeface="Times New Roman"/>
                <a:ea typeface="华文细黑"/>
              </a:rPr>
              <a:t>2SO</a:t>
            </a:r>
            <a:r>
              <a:rPr lang="en-US" altLang="zh-CN" sz="2800" kern="100" baseline="-25000" dirty="0">
                <a:latin typeface="Times New Roman"/>
                <a:ea typeface="华文细黑"/>
              </a:rPr>
              <a:t>3</a:t>
            </a:r>
            <a:r>
              <a:rPr lang="en-US" altLang="zh-CN" sz="2800" kern="100" dirty="0">
                <a:latin typeface="Times New Roman"/>
                <a:ea typeface="华文细黑"/>
              </a:rPr>
              <a:t>(g)</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dirty="0">
                <a:latin typeface="Times New Roman"/>
                <a:ea typeface="华文细黑"/>
              </a:rPr>
              <a:t>&lt;0</a:t>
            </a:r>
            <a:r>
              <a:rPr lang="zh-CN" altLang="zh-CN" sz="2800" kern="100" dirty="0">
                <a:latin typeface="Times New Roman"/>
                <a:ea typeface="华文细黑"/>
                <a:cs typeface="Times New Roman"/>
              </a:rPr>
              <a:t>的正、逆反应速率的影响如图所示：</a:t>
            </a:r>
            <a:endParaRPr lang="en-US" altLang="zh-CN" sz="2800" kern="100" dirty="0">
              <a:solidFill>
                <a:prstClr val="black"/>
              </a:solidFill>
              <a:latin typeface="Times New Roman"/>
              <a:ea typeface="华文细黑"/>
              <a:cs typeface="Times New Roman"/>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597473166"/>
              </p:ext>
            </p:extLst>
          </p:nvPr>
        </p:nvGraphicFramePr>
        <p:xfrm>
          <a:off x="7535366" y="1226186"/>
          <a:ext cx="2301875" cy="1027113"/>
        </p:xfrm>
        <a:graphic>
          <a:graphicData uri="http://schemas.openxmlformats.org/presentationml/2006/ole">
            <mc:AlternateContent xmlns:mc="http://schemas.openxmlformats.org/markup-compatibility/2006">
              <mc:Choice xmlns:v="urn:schemas-microsoft-com:vml" Requires="v">
                <p:oleObj spid="_x0000_s178223" name="Document" r:id="rId3" imgW="2301494" imgH="1027364" progId="Word.Document.8">
                  <p:embed/>
                </p:oleObj>
              </mc:Choice>
              <mc:Fallback>
                <p:oleObj name="Document" r:id="rId3" imgW="2301494" imgH="1027364" progId="Word.Document.8">
                  <p:embed/>
                  <p:pic>
                    <p:nvPicPr>
                      <p:cNvPr id="0" name=""/>
                      <p:cNvPicPr/>
                      <p:nvPr/>
                    </p:nvPicPr>
                    <p:blipFill>
                      <a:blip r:embed="rId4"/>
                      <a:stretch>
                        <a:fillRect/>
                      </a:stretch>
                    </p:blipFill>
                    <p:spPr>
                      <a:xfrm>
                        <a:off x="7535366" y="1226186"/>
                        <a:ext cx="2301875" cy="1027113"/>
                      </a:xfrm>
                      <a:prstGeom prst="rect">
                        <a:avLst/>
                      </a:prstGeom>
                    </p:spPr>
                  </p:pic>
                </p:oleObj>
              </mc:Fallback>
            </mc:AlternateContent>
          </a:graphicData>
        </a:graphic>
      </p:graphicFrame>
      <p:pic>
        <p:nvPicPr>
          <p:cNvPr id="178183" name="Picture 7" descr="5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60783" y="2370081"/>
            <a:ext cx="5410687" cy="214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84" name="Picture 8" descr="51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97665" y="4599157"/>
            <a:ext cx="4918806" cy="193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1">
            <a:hlinkClick r:id="rId7"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8"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9"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10"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11"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Rectangle 21">
            <a:hlinkClick r:id="rId12"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7506" y="1043652"/>
            <a:ext cx="10793813" cy="3970318"/>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加催化剂对反应速率影响的图像是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填序号，下同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，平衡</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移动</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smtClean="0">
                <a:latin typeface="Times New Roman"/>
                <a:ea typeface="华文细黑"/>
                <a:cs typeface="Times New Roman"/>
              </a:rPr>
              <a:t>加入</a:t>
            </a:r>
            <a:r>
              <a:rPr lang="zh-CN" altLang="zh-CN" sz="2800" kern="100" dirty="0">
                <a:latin typeface="Times New Roman"/>
                <a:ea typeface="华文细黑"/>
                <a:cs typeface="Times New Roman"/>
              </a:rPr>
              <a:t>催化剂，正、逆反应速率均增大，图像上应该出现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断点</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，且应在原平衡的反应速率之上；催化剂使正、逆反应速率增大的倍数相同，则改变条件后的速率线应该平行于横坐标轴，图像为</a:t>
            </a:r>
            <a:r>
              <a:rPr lang="en-US" altLang="zh-CN" sz="2800" kern="100" dirty="0">
                <a:latin typeface="Times New Roman"/>
                <a:ea typeface="华文细黑"/>
              </a:rPr>
              <a:t>C</a:t>
            </a:r>
            <a:r>
              <a:rPr lang="zh-CN" altLang="zh-CN" sz="2800" kern="100" dirty="0">
                <a:latin typeface="Times New Roman"/>
                <a:ea typeface="华文细黑"/>
                <a:cs typeface="Times New Roman"/>
              </a:rPr>
              <a:t>。</a:t>
            </a:r>
            <a:endParaRPr lang="zh-CN" altLang="zh-CN" sz="2800" kern="100" dirty="0">
              <a:latin typeface="宋体"/>
              <a:cs typeface="Courier New"/>
            </a:endParaRPr>
          </a:p>
        </p:txBody>
      </p:sp>
      <p:sp>
        <p:nvSpPr>
          <p:cNvPr id="5" name="矩形 4"/>
          <p:cNvSpPr/>
          <p:nvPr/>
        </p:nvSpPr>
        <p:spPr>
          <a:xfrm>
            <a:off x="6887294" y="1125538"/>
            <a:ext cx="782587" cy="523220"/>
          </a:xfrm>
          <a:prstGeom prst="rect">
            <a:avLst/>
          </a:prstGeom>
        </p:spPr>
        <p:txBody>
          <a:bodyPr wrap="none">
            <a:spAutoFit/>
          </a:bodyPr>
          <a:lstStyle/>
          <a:p>
            <a:r>
              <a:rPr lang="en-US" altLang="zh-CN" sz="2800" kern="100" dirty="0">
                <a:solidFill>
                  <a:srgbClr val="E36C0A"/>
                </a:solidFill>
                <a:latin typeface="Times New Roman"/>
                <a:ea typeface="华文细黑"/>
              </a:rPr>
              <a:t>C</a:t>
            </a:r>
            <a:r>
              <a:rPr lang="zh-CN" altLang="zh-CN" sz="2800" kern="100" dirty="0">
                <a:solidFill>
                  <a:srgbClr val="E36C0A"/>
                </a:solidFill>
                <a:latin typeface="Times New Roman"/>
                <a:ea typeface="华文细黑"/>
                <a:cs typeface="Times New Roman"/>
              </a:rPr>
              <a:t>　</a:t>
            </a:r>
            <a:endParaRPr lang="zh-CN" altLang="en-US" sz="2800" dirty="0"/>
          </a:p>
        </p:txBody>
      </p:sp>
      <p:sp>
        <p:nvSpPr>
          <p:cNvPr id="7" name="矩形 6"/>
          <p:cNvSpPr/>
          <p:nvPr/>
        </p:nvSpPr>
        <p:spPr>
          <a:xfrm>
            <a:off x="1198662" y="1701602"/>
            <a:ext cx="543739"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不</a:t>
            </a:r>
            <a:endParaRPr lang="zh-CN" altLang="en-US" dirty="0"/>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5" name="Rectangle 21">
            <a:hlinkClick r:id="rId2"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3"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4"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5"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6"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0" name="Rectangle 21">
            <a:hlinkClick r:id="rId7"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6043529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1" end="1"/>
                                            </p:txEl>
                                          </p:spTgt>
                                        </p:tgtEl>
                                      </p:cBhvr>
                                    </p:animEffect>
                                    <p:set>
                                      <p:cBhvr>
                                        <p:cTn id="20" dur="1" fill="hold">
                                          <p:stCondLst>
                                            <p:cond delay="499"/>
                                          </p:stCondLst>
                                        </p:cTn>
                                        <p:tgtEl>
                                          <p:spTgt spid="3">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5" grpId="0"/>
      <p:bldP spid="5" grpId="1"/>
      <p:bldP spid="7" grpId="0"/>
      <p:bldP spid="7"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2598" y="981522"/>
            <a:ext cx="11010769" cy="3323987"/>
          </a:xfrm>
          <a:prstGeom prst="rect">
            <a:avLst/>
          </a:prstGeom>
        </p:spPr>
        <p:txBody>
          <a:bodyPr>
            <a:spAutoFit/>
          </a:bodyPr>
          <a:lstStyle/>
          <a:p>
            <a:pPr algn="just">
              <a:lnSpc>
                <a:spcPct val="150000"/>
              </a:lnSpc>
              <a:spcAft>
                <a:spcPts val="0"/>
              </a:spcAft>
              <a:tabLst>
                <a:tab pos="2070735" algn="l"/>
              </a:tabLs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升高温度对反应速率影响的图像是</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平衡向</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方向移动</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升高温度，正、逆反应速率均增大，图像上应该出现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断点</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且应在原平衡的反应速率之上。因题给反应的正反应放热，升温平衡逆向移动，所以</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正</a:t>
            </a:r>
            <a:r>
              <a:rPr lang="en-US" altLang="zh-CN" sz="2800" kern="100" dirty="0">
                <a:latin typeface="宋体"/>
                <a:ea typeface="华文细黑"/>
                <a:cs typeface="Times New Roman"/>
              </a:rPr>
              <a:t>′</a:t>
            </a:r>
            <a:r>
              <a:rPr lang="en-US" altLang="zh-CN" sz="2800" kern="100" dirty="0">
                <a:latin typeface="Times New Roman"/>
                <a:ea typeface="华文细黑"/>
              </a:rPr>
              <a:t>&lt;</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，图像为</a:t>
            </a:r>
            <a:r>
              <a:rPr lang="en-US" altLang="zh-CN" sz="2800" kern="100" dirty="0">
                <a:latin typeface="Times New Roman"/>
                <a:ea typeface="华文细黑"/>
              </a:rPr>
              <a:t>A</a:t>
            </a:r>
            <a:r>
              <a:rPr lang="zh-CN" altLang="zh-CN" sz="2800" kern="100" dirty="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6534961" y="1117993"/>
            <a:ext cx="3586238" cy="523220"/>
          </a:xfrm>
          <a:prstGeom prst="rect">
            <a:avLst/>
          </a:prstGeom>
        </p:spPr>
        <p:txBody>
          <a:bodyPr wrap="none">
            <a:spAutoFit/>
          </a:bodyPr>
          <a:lstStyle/>
          <a:p>
            <a:r>
              <a:rPr lang="en-US" altLang="zh-CN" sz="2800" kern="100" dirty="0">
                <a:solidFill>
                  <a:srgbClr val="E36C0A"/>
                </a:solidFill>
                <a:latin typeface="Times New Roman"/>
                <a:ea typeface="华文细黑"/>
              </a:rPr>
              <a:t>A</a:t>
            </a:r>
            <a:r>
              <a:rPr lang="zh-CN" altLang="zh-CN" sz="2800" kern="100" dirty="0">
                <a:solidFill>
                  <a:srgbClr val="E36C0A"/>
                </a:solidFill>
                <a:latin typeface="Times New Roman"/>
                <a:ea typeface="华文细黑"/>
                <a:cs typeface="Times New Roman"/>
              </a:rPr>
              <a:t>　</a:t>
            </a: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逆反应</a:t>
            </a:r>
            <a:endParaRPr lang="zh-CN" altLang="en-US" sz="2800" dirty="0"/>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9" name="Rectangle 21">
            <a:hlinkClick r:id="rId2"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4"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5"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6"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Rectangle 21">
            <a:hlinkClick r:id="rId7"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7854980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1" end="1"/>
                                            </p:txEl>
                                          </p:spTgt>
                                        </p:tgtEl>
                                      </p:cBhvr>
                                    </p:animEffect>
                                    <p:set>
                                      <p:cBhvr>
                                        <p:cTn id="17" dur="1" fill="hold">
                                          <p:stCondLst>
                                            <p:cond delay="499"/>
                                          </p:stCondLst>
                                        </p:cTn>
                                        <p:tgtEl>
                                          <p:spTgt spid="3">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4" grpId="0"/>
      <p:bldP spid="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7506" y="909514"/>
            <a:ext cx="10793813" cy="3323987"/>
          </a:xfrm>
          <a:prstGeom prst="rect">
            <a:avLst/>
          </a:prstGeom>
        </p:spPr>
        <p:txBody>
          <a:bodyPr>
            <a:spAutoFit/>
          </a:bodyPr>
          <a:lstStyle/>
          <a:p>
            <a:pPr>
              <a:lnSpc>
                <a:spcPct val="150000"/>
              </a:lnSpc>
            </a:pPr>
            <a:r>
              <a:rPr lang="en-US" altLang="zh-CN" sz="2800" kern="100" dirty="0" smtClean="0">
                <a:latin typeface="Times New Roman"/>
                <a:ea typeface="华文细黑"/>
              </a:rPr>
              <a:t>(</a:t>
            </a:r>
            <a:r>
              <a:rPr lang="en-US" altLang="zh-CN" sz="2800" kern="100" dirty="0">
                <a:latin typeface="Times New Roman"/>
                <a:ea typeface="华文细黑"/>
              </a:rPr>
              <a:t>3)</a:t>
            </a:r>
            <a:r>
              <a:rPr lang="zh-CN" altLang="zh-CN" sz="2800" kern="100" dirty="0">
                <a:latin typeface="Times New Roman"/>
                <a:ea typeface="华文细黑"/>
                <a:cs typeface="Times New Roman"/>
              </a:rPr>
              <a:t>增大反应容器体积对反应速率影响的图像是</a:t>
            </a:r>
            <a:r>
              <a:rPr lang="en-US" altLang="zh-CN" sz="2800" kern="100" dirty="0" smtClean="0">
                <a:latin typeface="Times New Roman"/>
                <a:ea typeface="华文细黑"/>
              </a:rPr>
              <a:t>_____</a:t>
            </a:r>
            <a:r>
              <a:rPr lang="zh-CN" altLang="zh-CN" sz="2800" kern="100" dirty="0">
                <a:latin typeface="Times New Roman"/>
                <a:ea typeface="华文细黑"/>
                <a:cs typeface="Times New Roman"/>
              </a:rPr>
              <a:t>，平衡向</a:t>
            </a:r>
            <a:r>
              <a:rPr lang="en-US" altLang="zh-CN" sz="2800" kern="100" dirty="0">
                <a:latin typeface="Times New Roman"/>
                <a:ea typeface="华文细黑"/>
              </a:rPr>
              <a:t>________</a:t>
            </a:r>
            <a:r>
              <a:rPr lang="zh-CN" altLang="zh-CN" sz="2800" kern="100" dirty="0">
                <a:latin typeface="Times New Roman"/>
                <a:ea typeface="华文细黑"/>
                <a:cs typeface="Times New Roman"/>
              </a:rPr>
              <a:t>方向移动</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增大反应容器体积即减小压强，正、逆反应速率均减小，图像上应该出现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断点</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且应在原平衡的反应速率之下。因减小压强平衡逆向移动，所以</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正</a:t>
            </a:r>
            <a:r>
              <a:rPr lang="en-US" altLang="zh-CN" sz="2800" kern="100" dirty="0">
                <a:latin typeface="宋体"/>
                <a:ea typeface="华文细黑"/>
                <a:cs typeface="Times New Roman"/>
              </a:rPr>
              <a:t>′</a:t>
            </a:r>
            <a:r>
              <a:rPr lang="en-US" altLang="zh-CN" sz="2800" kern="100" dirty="0">
                <a:latin typeface="Times New Roman"/>
                <a:ea typeface="华文细黑"/>
              </a:rPr>
              <a:t>&lt;</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逆</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，图像为</a:t>
            </a:r>
            <a:r>
              <a:rPr lang="en-US" altLang="zh-CN" sz="2800" kern="100" dirty="0">
                <a:latin typeface="Times New Roman"/>
                <a:ea typeface="华文细黑"/>
              </a:rPr>
              <a:t>D</a:t>
            </a:r>
            <a:r>
              <a:rPr lang="zh-CN" altLang="zh-CN" sz="2800" kern="100" dirty="0">
                <a:latin typeface="Times New Roman"/>
                <a:ea typeface="华文细黑"/>
                <a:cs typeface="Times New Roman"/>
              </a:rPr>
              <a:t>。</a:t>
            </a:r>
            <a:endParaRPr lang="zh-CN" altLang="en-US" sz="2800" dirty="0"/>
          </a:p>
        </p:txBody>
      </p:sp>
      <p:sp>
        <p:nvSpPr>
          <p:cNvPr id="4" name="矩形 3"/>
          <p:cNvSpPr/>
          <p:nvPr/>
        </p:nvSpPr>
        <p:spPr>
          <a:xfrm>
            <a:off x="8030987" y="1034366"/>
            <a:ext cx="803425" cy="523220"/>
          </a:xfrm>
          <a:prstGeom prst="rect">
            <a:avLst/>
          </a:prstGeom>
        </p:spPr>
        <p:txBody>
          <a:bodyPr wrap="none">
            <a:spAutoFit/>
          </a:bodyPr>
          <a:lstStyle/>
          <a:p>
            <a:r>
              <a:rPr lang="en-US" altLang="zh-CN" sz="2800" kern="100" dirty="0">
                <a:solidFill>
                  <a:srgbClr val="E36C0A"/>
                </a:solidFill>
                <a:latin typeface="Times New Roman"/>
                <a:ea typeface="华文细黑"/>
              </a:rPr>
              <a:t>D</a:t>
            </a:r>
            <a:r>
              <a:rPr lang="zh-CN" altLang="zh-CN" sz="2800" kern="100" dirty="0">
                <a:solidFill>
                  <a:srgbClr val="E36C0A"/>
                </a:solidFill>
                <a:latin typeface="Times New Roman"/>
                <a:ea typeface="华文细黑"/>
                <a:cs typeface="Times New Roman"/>
              </a:rPr>
              <a:t>　</a:t>
            </a:r>
            <a:endParaRPr lang="zh-CN" altLang="en-US" sz="2800" dirty="0"/>
          </a:p>
        </p:txBody>
      </p:sp>
      <p:sp>
        <p:nvSpPr>
          <p:cNvPr id="6" name="矩形 5"/>
          <p:cNvSpPr/>
          <p:nvPr/>
        </p:nvSpPr>
        <p:spPr>
          <a:xfrm>
            <a:off x="800874" y="1629594"/>
            <a:ext cx="1261884" cy="523220"/>
          </a:xfrm>
          <a:prstGeom prst="rect">
            <a:avLst/>
          </a:prstGeom>
        </p:spPr>
        <p:txBody>
          <a:bodyPr wrap="none">
            <a:spAutoFit/>
          </a:bodyPr>
          <a:lstStyle/>
          <a:p>
            <a:pPr lvl="0"/>
            <a:r>
              <a:rPr lang="zh-CN" altLang="zh-CN" sz="2800" kern="100" dirty="0" smtClean="0">
                <a:solidFill>
                  <a:srgbClr val="E36C0A"/>
                </a:solidFill>
                <a:latin typeface="Times New Roman"/>
                <a:ea typeface="华文细黑"/>
                <a:cs typeface="Times New Roman"/>
              </a:rPr>
              <a:t>逆反应</a:t>
            </a:r>
            <a:endParaRPr lang="zh-CN" altLang="en-US" sz="2800" dirty="0">
              <a:solidFill>
                <a:prstClr val="black"/>
              </a:solidFill>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8" name="Rectangle 21">
            <a:hlinkClick r:id="rId2"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4"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5"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6"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7"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6025811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1" end="1"/>
                                            </p:txEl>
                                          </p:spTgt>
                                        </p:tgtEl>
                                      </p:cBhvr>
                                    </p:animEffect>
                                    <p:set>
                                      <p:cBhvr>
                                        <p:cTn id="20" dur="1" fill="hold">
                                          <p:stCondLst>
                                            <p:cond delay="499"/>
                                          </p:stCondLst>
                                        </p:cTn>
                                        <p:tgtEl>
                                          <p:spTgt spid="3">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4" grpId="0"/>
      <p:bldP spid="4" grpId="1"/>
      <p:bldP spid="6" grpId="0"/>
      <p:bldP spid="6"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7506" y="909514"/>
            <a:ext cx="10793813" cy="3323987"/>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rPr>
              <a:t>(4)</a:t>
            </a:r>
            <a:r>
              <a:rPr lang="zh-CN" altLang="zh-CN" sz="2800" kern="100" dirty="0">
                <a:latin typeface="Times New Roman"/>
                <a:ea typeface="华文细黑"/>
                <a:cs typeface="Times New Roman"/>
              </a:rPr>
              <a:t>增大</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的浓度对反应速率影响的图像是</a:t>
            </a:r>
            <a:r>
              <a:rPr lang="en-US" altLang="zh-CN" sz="2800" kern="100" dirty="0" smtClean="0">
                <a:latin typeface="Times New Roman"/>
                <a:ea typeface="华文细黑"/>
              </a:rPr>
              <a:t>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平衡向</a:t>
            </a:r>
            <a:r>
              <a:rPr lang="en-US" altLang="zh-CN" sz="2800" kern="100" dirty="0">
                <a:latin typeface="Times New Roman"/>
                <a:ea typeface="华文细黑"/>
              </a:rPr>
              <a:t>________</a:t>
            </a:r>
            <a:r>
              <a:rPr lang="zh-CN" altLang="zh-CN" sz="2800" kern="100" dirty="0">
                <a:latin typeface="Times New Roman"/>
                <a:ea typeface="华文细黑"/>
                <a:cs typeface="Times New Roman"/>
              </a:rPr>
              <a:t>方向移动</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增大</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的浓度，正反应速率会</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突然增大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，图像上出现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断点</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且应在原平衡的反应速率之上，但逆反应速率应该在原来的基础上逐渐增大，图像为</a:t>
            </a:r>
            <a:r>
              <a:rPr lang="en-US" altLang="zh-CN" sz="2800" kern="100" dirty="0">
                <a:latin typeface="Times New Roman"/>
                <a:ea typeface="华文细黑"/>
              </a:rPr>
              <a:t>B</a:t>
            </a:r>
            <a:r>
              <a:rPr lang="zh-CN" altLang="zh-CN" sz="2800" kern="100" dirty="0">
                <a:latin typeface="Times New Roman"/>
                <a:ea typeface="华文细黑"/>
                <a:cs typeface="Times New Roman"/>
              </a:rPr>
              <a:t>。</a:t>
            </a:r>
            <a:endParaRPr lang="zh-CN" altLang="en-US" sz="2800" dirty="0"/>
          </a:p>
        </p:txBody>
      </p:sp>
      <p:sp>
        <p:nvSpPr>
          <p:cNvPr id="4" name="矩形 3"/>
          <p:cNvSpPr/>
          <p:nvPr/>
        </p:nvSpPr>
        <p:spPr>
          <a:xfrm>
            <a:off x="7400851" y="1053530"/>
            <a:ext cx="782587" cy="523220"/>
          </a:xfrm>
          <a:prstGeom prst="rect">
            <a:avLst/>
          </a:prstGeom>
        </p:spPr>
        <p:txBody>
          <a:bodyPr wrap="none">
            <a:spAutoFit/>
          </a:bodyPr>
          <a:lstStyle/>
          <a:p>
            <a:r>
              <a:rPr lang="en-US" altLang="zh-CN" sz="2800" kern="100" dirty="0">
                <a:solidFill>
                  <a:srgbClr val="E36C0A"/>
                </a:solidFill>
                <a:latin typeface="Times New Roman"/>
                <a:ea typeface="华文细黑"/>
              </a:rPr>
              <a:t>B</a:t>
            </a:r>
            <a:r>
              <a:rPr lang="zh-CN" altLang="zh-CN" sz="2800" kern="100" dirty="0">
                <a:solidFill>
                  <a:srgbClr val="E36C0A"/>
                </a:solidFill>
                <a:latin typeface="Times New Roman"/>
                <a:ea typeface="华文细黑"/>
                <a:cs typeface="Times New Roman"/>
              </a:rPr>
              <a:t>　</a:t>
            </a:r>
            <a:endParaRPr lang="zh-CN" altLang="en-US" sz="2800" dirty="0"/>
          </a:p>
        </p:txBody>
      </p:sp>
      <p:sp>
        <p:nvSpPr>
          <p:cNvPr id="6" name="矩形 5"/>
          <p:cNvSpPr/>
          <p:nvPr/>
        </p:nvSpPr>
        <p:spPr>
          <a:xfrm>
            <a:off x="9335566" y="1034366"/>
            <a:ext cx="1261884" cy="523220"/>
          </a:xfrm>
          <a:prstGeom prst="rect">
            <a:avLst/>
          </a:prstGeom>
        </p:spPr>
        <p:txBody>
          <a:bodyPr wrap="none">
            <a:spAutoFit/>
          </a:bodyPr>
          <a:lstStyle/>
          <a:p>
            <a:pPr lvl="0"/>
            <a:r>
              <a:rPr lang="zh-CN" altLang="zh-CN" sz="2800" kern="100" dirty="0">
                <a:solidFill>
                  <a:srgbClr val="E36C0A"/>
                </a:solidFill>
                <a:latin typeface="Times New Roman"/>
                <a:ea typeface="华文细黑"/>
                <a:cs typeface="Times New Roman"/>
              </a:rPr>
              <a:t>正反应</a:t>
            </a:r>
            <a:endParaRPr lang="zh-CN" altLang="en-US" sz="2800" dirty="0">
              <a:solidFill>
                <a:prstClr val="black"/>
              </a:solidFill>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8" name="Rectangle 21">
            <a:hlinkClick r:id="rId2"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3"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4"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5"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6"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Rectangle 21">
            <a:hlinkClick r:id="rId7"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4257640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1" end="1"/>
                                            </p:txEl>
                                          </p:spTgt>
                                        </p:tgtEl>
                                      </p:cBhvr>
                                    </p:animEffect>
                                    <p:set>
                                      <p:cBhvr>
                                        <p:cTn id="20" dur="1" fill="hold">
                                          <p:stCondLst>
                                            <p:cond delay="499"/>
                                          </p:stCondLst>
                                        </p:cTn>
                                        <p:tgtEl>
                                          <p:spTgt spid="3">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4" grpId="0"/>
      <p:bldP spid="4" grpId="1"/>
      <p:bldP spid="6" grpId="0"/>
      <p:bldP spid="6"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7227" y="142826"/>
            <a:ext cx="7398179" cy="701089"/>
          </a:xfrm>
          <a:prstGeom prst="rect">
            <a:avLst/>
          </a:prstGeom>
        </p:spPr>
        <p:txBody>
          <a:bodyPr wrap="none">
            <a:spAutoFit/>
          </a:bodyPr>
          <a:lstStyle/>
          <a:p>
            <a:pPr algn="just">
              <a:lnSpc>
                <a:spcPts val="5500"/>
              </a:lnSpc>
              <a:spcAft>
                <a:spcPts val="0"/>
              </a:spcAft>
              <a:tabLst>
                <a:tab pos="1890395" algn="l"/>
              </a:tabLst>
            </a:pPr>
            <a:r>
              <a:rPr lang="zh-CN" altLang="en-US" sz="2800" b="1" kern="100" dirty="0">
                <a:solidFill>
                  <a:srgbClr val="0000FF"/>
                </a:solidFill>
                <a:latin typeface="Times New Roman"/>
                <a:cs typeface="Times New Roman"/>
              </a:rPr>
              <a:t>题组二　条件改变时化学平衡移动结果的判断</a:t>
            </a:r>
            <a:endParaRPr lang="en-US" altLang="zh-CN" sz="2800" b="1" kern="100" dirty="0" smtClean="0">
              <a:solidFill>
                <a:srgbClr val="0000FF"/>
              </a:solidFill>
              <a:latin typeface="Times New Roman"/>
              <a:cs typeface="Times New Roman"/>
            </a:endParaRPr>
          </a:p>
        </p:txBody>
      </p:sp>
      <p:sp>
        <p:nvSpPr>
          <p:cNvPr id="4" name="矩形 3"/>
          <p:cNvSpPr/>
          <p:nvPr/>
        </p:nvSpPr>
        <p:spPr>
          <a:xfrm>
            <a:off x="485969" y="672282"/>
            <a:ext cx="10896552" cy="5909310"/>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．一定条件下，向一容积固定的密闭容器中通入</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，发生</a:t>
            </a:r>
            <a:r>
              <a:rPr lang="en-US" altLang="zh-CN" sz="2800" kern="100" dirty="0">
                <a:latin typeface="Times New Roman"/>
                <a:ea typeface="华文细黑"/>
                <a:cs typeface="Courier New"/>
              </a:rPr>
              <a:t>2SO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2SO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dirty="0">
                <a:latin typeface="Times New Roman"/>
                <a:ea typeface="华文细黑"/>
                <a:cs typeface="Courier New"/>
              </a:rPr>
              <a:t>&lt;0</a:t>
            </a:r>
            <a:r>
              <a:rPr lang="zh-CN" altLang="zh-CN" sz="2800" kern="100" dirty="0">
                <a:latin typeface="Times New Roman"/>
                <a:ea typeface="华文细黑"/>
                <a:cs typeface="Times New Roman"/>
              </a:rPr>
              <a:t>，一段时间后达到平衡，</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的物质的量分别为</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，按要求回答</a:t>
            </a:r>
            <a:r>
              <a:rPr lang="zh-CN" altLang="zh-CN" sz="2800" kern="100" dirty="0" smtClean="0">
                <a:latin typeface="Times New Roman"/>
                <a:ea typeface="华文细黑"/>
                <a:cs typeface="Times New Roman"/>
              </a:rPr>
              <a:t>下列</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问题</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(1)</a:t>
            </a:r>
            <a:r>
              <a:rPr lang="zh-CN" altLang="zh-CN" sz="2800" kern="100" dirty="0">
                <a:latin typeface="Times New Roman"/>
                <a:ea typeface="华文细黑"/>
                <a:cs typeface="Times New Roman"/>
              </a:rPr>
              <a:t>平衡后，通入</a:t>
            </a:r>
            <a:r>
              <a:rPr lang="en-US" altLang="zh-CN" sz="2800" kern="100" dirty="0">
                <a:latin typeface="Times New Roman"/>
                <a:ea typeface="华文细黑"/>
              </a:rPr>
              <a:t>2 </a:t>
            </a:r>
            <a:r>
              <a:rPr lang="en-US" altLang="zh-CN" sz="2800" kern="100" dirty="0" err="1">
                <a:latin typeface="Times New Roman"/>
                <a:ea typeface="华文细黑"/>
              </a:rPr>
              <a:t>mol</a:t>
            </a:r>
            <a:r>
              <a:rPr lang="en-US" altLang="zh-CN" sz="2800" kern="100" dirty="0">
                <a:latin typeface="Times New Roman"/>
                <a:ea typeface="华文细黑"/>
              </a:rPr>
              <a:t> SO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，则</a:t>
            </a:r>
            <a:r>
              <a:rPr lang="en-US" altLang="zh-CN" sz="2800" kern="100" dirty="0">
                <a:latin typeface="Times New Roman"/>
                <a:ea typeface="华文细黑"/>
              </a:rPr>
              <a:t>SO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的转化率</a:t>
            </a:r>
            <a:r>
              <a:rPr lang="en-US" altLang="zh-CN" sz="2800" kern="100" dirty="0" smtClean="0">
                <a:latin typeface="Times New Roman"/>
                <a:ea typeface="华文细黑"/>
              </a:rPr>
              <a:t>_____</a:t>
            </a:r>
            <a:r>
              <a:rPr lang="zh-CN" altLang="zh-CN" sz="2800" kern="100" dirty="0" smtClean="0">
                <a:latin typeface="Times New Roman"/>
                <a:ea typeface="华文细黑"/>
                <a:cs typeface="Times New Roman"/>
              </a:rPr>
              <a:t>，</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的转化率</a:t>
            </a:r>
            <a:r>
              <a:rPr lang="en-US" altLang="zh-CN" sz="2800" kern="100" dirty="0">
                <a:latin typeface="Times New Roman"/>
                <a:ea typeface="华文细黑"/>
              </a:rPr>
              <a:t>________</a:t>
            </a:r>
            <a:r>
              <a:rPr lang="zh-CN" altLang="zh-CN" sz="2800" kern="100" dirty="0">
                <a:latin typeface="Times New Roman"/>
                <a:ea typeface="华文细黑"/>
                <a:cs typeface="Times New Roman"/>
              </a:rPr>
              <a:t>。</a:t>
            </a:r>
            <a:r>
              <a:rPr lang="en-US" altLang="zh-CN" sz="2800" kern="100" dirty="0">
                <a:latin typeface="Times New Roman"/>
                <a:ea typeface="华文细黑"/>
              </a:rPr>
              <a:t>(</a:t>
            </a:r>
            <a:r>
              <a:rPr lang="zh-CN" altLang="zh-CN" sz="2800" kern="100" dirty="0">
                <a:latin typeface="Times New Roman"/>
                <a:ea typeface="华文细黑"/>
                <a:cs typeface="Times New Roman"/>
              </a:rPr>
              <a:t>填</a:t>
            </a:r>
            <a:r>
              <a:rPr lang="en-US" altLang="zh-CN" sz="2800" kern="100" dirty="0">
                <a:latin typeface="Times New Roman"/>
                <a:ea typeface="华文细黑"/>
              </a:rPr>
              <a:t>“</a:t>
            </a:r>
            <a:r>
              <a:rPr lang="zh-CN" altLang="zh-CN" sz="2800" kern="100" dirty="0">
                <a:latin typeface="Times New Roman"/>
                <a:ea typeface="华文细黑"/>
                <a:cs typeface="Times New Roman"/>
              </a:rPr>
              <a:t>增大</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a:t>
            </a:r>
            <a:r>
              <a:rPr lang="zh-CN" altLang="zh-CN" sz="2800" kern="100" dirty="0">
                <a:latin typeface="Times New Roman"/>
                <a:ea typeface="华文细黑"/>
                <a:cs typeface="Times New Roman"/>
              </a:rPr>
              <a:t>减小</a:t>
            </a:r>
            <a:r>
              <a:rPr lang="en-US" altLang="zh-CN" sz="2800" kern="100" dirty="0">
                <a:latin typeface="Times New Roman"/>
                <a:ea typeface="华文细黑"/>
              </a:rPr>
              <a:t>”</a:t>
            </a:r>
            <a:r>
              <a:rPr lang="zh-CN" altLang="zh-CN" sz="2800" kern="100" dirty="0">
                <a:latin typeface="Times New Roman"/>
                <a:ea typeface="华文细黑"/>
                <a:cs typeface="Times New Roman"/>
              </a:rPr>
              <a:t>或</a:t>
            </a:r>
            <a:r>
              <a:rPr lang="en-US" altLang="zh-CN" sz="2800" kern="100" dirty="0">
                <a:latin typeface="Times New Roman"/>
                <a:ea typeface="华文细黑"/>
              </a:rPr>
              <a:t>“</a:t>
            </a:r>
            <a:r>
              <a:rPr lang="zh-CN" altLang="zh-CN" sz="2800" kern="100" dirty="0">
                <a:latin typeface="Times New Roman"/>
                <a:ea typeface="华文细黑"/>
                <a:cs typeface="Times New Roman"/>
              </a:rPr>
              <a:t>不变</a:t>
            </a:r>
            <a:r>
              <a:rPr lang="en-US" altLang="zh-CN" sz="2800" kern="100" dirty="0">
                <a:latin typeface="Times New Roman"/>
                <a:ea typeface="华文细黑"/>
              </a:rPr>
              <a:t>”</a:t>
            </a:r>
            <a:r>
              <a:rPr lang="zh-CN" altLang="zh-CN" sz="2800" kern="100" dirty="0">
                <a:latin typeface="Times New Roman"/>
                <a:ea typeface="华文细黑"/>
                <a:cs typeface="Times New Roman"/>
              </a:rPr>
              <a:t>，下同</a:t>
            </a:r>
            <a:r>
              <a:rPr lang="en-US" altLang="zh-CN" sz="2800" kern="100" dirty="0" smtClean="0">
                <a:latin typeface="Times New Roman"/>
                <a:ea typeface="华文细黑"/>
              </a:rPr>
              <a:t>)</a:t>
            </a:r>
          </a:p>
          <a:p>
            <a:pPr>
              <a:lnSpc>
                <a:spcPct val="150000"/>
              </a:lnSpc>
            </a:pPr>
            <a:r>
              <a:rPr lang="en-US" altLang="zh-CN" sz="2800" kern="1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平衡后，通入</a:t>
            </a:r>
            <a:r>
              <a:rPr lang="en-US" altLang="zh-CN" sz="2800" kern="100" dirty="0">
                <a:solidFill>
                  <a:prstClr val="black"/>
                </a:solidFill>
                <a:latin typeface="Times New Roman"/>
                <a:ea typeface="华文细黑"/>
                <a:cs typeface="Courier New"/>
              </a:rPr>
              <a:t>2 </a:t>
            </a:r>
            <a:r>
              <a:rPr lang="en-US" altLang="zh-CN" sz="2800" kern="100" dirty="0" err="1">
                <a:solidFill>
                  <a:prstClr val="black"/>
                </a:solidFill>
                <a:latin typeface="Times New Roman"/>
                <a:ea typeface="华文细黑"/>
                <a:cs typeface="Courier New"/>
              </a:rPr>
              <a:t>mol</a:t>
            </a:r>
            <a:r>
              <a:rPr lang="en-US" altLang="zh-CN" sz="2800" kern="100" dirty="0">
                <a:solidFill>
                  <a:prstClr val="black"/>
                </a:solidFill>
                <a:latin typeface="Times New Roman"/>
                <a:ea typeface="华文细黑"/>
                <a:cs typeface="Courier New"/>
              </a:rPr>
              <a:t> SO</a:t>
            </a:r>
            <a:r>
              <a:rPr lang="en-US" altLang="zh-CN" sz="2800" kern="100" baseline="-25000" dirty="0">
                <a:solidFill>
                  <a:prstClr val="black"/>
                </a:solidFill>
                <a:latin typeface="Times New Roman"/>
                <a:ea typeface="华文细黑"/>
                <a:cs typeface="Courier New"/>
              </a:rPr>
              <a:t>2</a:t>
            </a:r>
            <a:r>
              <a:rPr lang="en-US" altLang="zh-CN" sz="2800" kern="100" dirty="0">
                <a:solidFill>
                  <a:prstClr val="black"/>
                </a:solidFill>
                <a:latin typeface="Times New Roman"/>
                <a:ea typeface="华文细黑"/>
                <a:cs typeface="Courier New"/>
              </a:rPr>
              <a:t>,1 </a:t>
            </a:r>
            <a:r>
              <a:rPr lang="en-US" altLang="zh-CN" sz="2800" kern="100" dirty="0" err="1">
                <a:solidFill>
                  <a:prstClr val="black"/>
                </a:solidFill>
                <a:latin typeface="Times New Roman"/>
                <a:ea typeface="华文细黑"/>
                <a:cs typeface="Courier New"/>
              </a:rPr>
              <a:t>mol</a:t>
            </a:r>
            <a:r>
              <a:rPr lang="en-US" altLang="zh-CN" sz="2800" kern="100" dirty="0">
                <a:solidFill>
                  <a:prstClr val="black"/>
                </a:solidFill>
                <a:latin typeface="Times New Roman"/>
                <a:ea typeface="华文细黑"/>
                <a:cs typeface="Courier New"/>
              </a:rPr>
              <a:t> 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，则</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的转化率</a:t>
            </a:r>
            <a:r>
              <a:rPr lang="en-US" altLang="zh-CN" sz="2800" kern="100" dirty="0" smtClean="0">
                <a:solidFill>
                  <a:prstClr val="black"/>
                </a:solidFill>
                <a:latin typeface="Times New Roman"/>
                <a:ea typeface="华文细黑"/>
                <a:cs typeface="Courier New"/>
              </a:rPr>
              <a:t>____</a:t>
            </a:r>
            <a:r>
              <a:rPr lang="zh-CN" altLang="zh-CN" sz="2800" kern="100" dirty="0" smtClean="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的转化率</a:t>
            </a:r>
            <a:r>
              <a:rPr lang="en-US" altLang="zh-CN" sz="2800" kern="100" dirty="0" smtClean="0">
                <a:solidFill>
                  <a:prstClr val="black"/>
                </a:solidFill>
                <a:latin typeface="Times New Roman"/>
                <a:ea typeface="华文细黑"/>
                <a:cs typeface="Courier New"/>
              </a:rPr>
              <a:t>______</a:t>
            </a:r>
            <a:r>
              <a:rPr lang="zh-CN" altLang="zh-CN" sz="2800" kern="100" dirty="0" smtClean="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的百分含量</a:t>
            </a:r>
            <a:r>
              <a:rPr lang="en-US" altLang="zh-CN" sz="2800" kern="100" dirty="0" smtClean="0">
                <a:solidFill>
                  <a:prstClr val="black"/>
                </a:solidFill>
                <a:latin typeface="Times New Roman"/>
                <a:ea typeface="华文细黑"/>
                <a:cs typeface="Courier New"/>
              </a:rPr>
              <a:t>_______</a:t>
            </a:r>
            <a:r>
              <a:rPr lang="zh-CN" altLang="zh-CN" sz="2800" kern="100" dirty="0" smtClean="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O</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的百分含量</a:t>
            </a:r>
            <a:r>
              <a:rPr lang="en-US" altLang="zh-CN" sz="2800" kern="100" dirty="0" smtClean="0">
                <a:solidFill>
                  <a:prstClr val="black"/>
                </a:solidFill>
                <a:latin typeface="Times New Roman"/>
                <a:ea typeface="华文细黑"/>
                <a:cs typeface="Courier New"/>
              </a:rPr>
              <a:t>____ </a:t>
            </a:r>
            <a:r>
              <a:rPr lang="zh-CN" altLang="zh-CN" sz="2800" kern="100" dirty="0" smtClean="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Courier New"/>
              </a:rPr>
              <a:t>SO</a:t>
            </a:r>
            <a:r>
              <a:rPr lang="en-US" altLang="zh-CN" sz="2800" kern="100" baseline="-250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的百分含量</a:t>
            </a:r>
            <a:r>
              <a:rPr lang="en-US" altLang="zh-CN" sz="2800" kern="100" dirty="0" smtClean="0">
                <a:solidFill>
                  <a:prstClr val="black"/>
                </a:solidFill>
                <a:latin typeface="Times New Roman"/>
                <a:ea typeface="华文细黑"/>
                <a:cs typeface="Courier New"/>
              </a:rPr>
              <a:t>_____</a:t>
            </a:r>
            <a:r>
              <a:rPr lang="zh-CN" altLang="zh-CN" sz="2800" kern="100" dirty="0" smtClean="0">
                <a:solidFill>
                  <a:prstClr val="black"/>
                </a:solidFill>
                <a:latin typeface="Times New Roman"/>
                <a:ea typeface="华文细黑"/>
                <a:cs typeface="Times New Roman"/>
              </a:rPr>
              <a:t>。</a:t>
            </a:r>
            <a:endParaRPr lang="zh-CN" altLang="en-US" sz="2800" dirty="0"/>
          </a:p>
        </p:txBody>
      </p:sp>
      <p:graphicFrame>
        <p:nvGraphicFramePr>
          <p:cNvPr id="5" name="对象 4"/>
          <p:cNvGraphicFramePr>
            <a:graphicFrameLocks noChangeAspect="1"/>
          </p:cNvGraphicFramePr>
          <p:nvPr>
            <p:extLst>
              <p:ext uri="{D42A27DB-BD31-4B8C-83A1-F6EECF244321}">
                <p14:modId xmlns:p14="http://schemas.microsoft.com/office/powerpoint/2010/main" val="2547946365"/>
              </p:ext>
            </p:extLst>
          </p:nvPr>
        </p:nvGraphicFramePr>
        <p:xfrm>
          <a:off x="3646934" y="1411353"/>
          <a:ext cx="1092200" cy="1017588"/>
        </p:xfrm>
        <a:graphic>
          <a:graphicData uri="http://schemas.openxmlformats.org/presentationml/2006/ole">
            <mc:AlternateContent xmlns:mc="http://schemas.openxmlformats.org/markup-compatibility/2006">
              <mc:Choice xmlns:v="urn:schemas-microsoft-com:vml" Requires="v">
                <p:oleObj spid="_x0000_s223274" name="文档" r:id="rId3" imgW="1092454" imgH="1018015" progId="Word.Document.12">
                  <p:embed/>
                </p:oleObj>
              </mc:Choice>
              <mc:Fallback>
                <p:oleObj name="文档" r:id="rId3" imgW="1092454" imgH="1018015" progId="Word.Document.12">
                  <p:embed/>
                  <p:pic>
                    <p:nvPicPr>
                      <p:cNvPr id="0" name=""/>
                      <p:cNvPicPr/>
                      <p:nvPr/>
                    </p:nvPicPr>
                    <p:blipFill>
                      <a:blip r:embed="rId4"/>
                      <a:stretch>
                        <a:fillRect/>
                      </a:stretch>
                    </p:blipFill>
                    <p:spPr>
                      <a:xfrm>
                        <a:off x="3646934" y="1411353"/>
                        <a:ext cx="1092200" cy="1017588"/>
                      </a:xfrm>
                      <a:prstGeom prst="rect">
                        <a:avLst/>
                      </a:prstGeom>
                    </p:spPr>
                  </p:pic>
                </p:oleObj>
              </mc:Fallback>
            </mc:AlternateContent>
          </a:graphicData>
        </a:graphic>
      </p:graphicFrame>
      <p:sp>
        <p:nvSpPr>
          <p:cNvPr id="6" name="矩形 5"/>
          <p:cNvSpPr/>
          <p:nvPr/>
        </p:nvSpPr>
        <p:spPr>
          <a:xfrm>
            <a:off x="7391350" y="3355569"/>
            <a:ext cx="902811"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减小</a:t>
            </a:r>
            <a:endParaRPr lang="zh-CN" altLang="en-US" sz="2800" dirty="0"/>
          </a:p>
        </p:txBody>
      </p:sp>
      <p:sp>
        <p:nvSpPr>
          <p:cNvPr id="9" name="矩形 8"/>
          <p:cNvSpPr/>
          <p:nvPr/>
        </p:nvSpPr>
        <p:spPr>
          <a:xfrm>
            <a:off x="838622" y="3984477"/>
            <a:ext cx="902811" cy="523220"/>
          </a:xfrm>
          <a:prstGeom prst="rect">
            <a:avLst/>
          </a:prstGeom>
        </p:spPr>
        <p:txBody>
          <a:bodyPr wrap="none">
            <a:spAutoFit/>
          </a:bodyPr>
          <a:lstStyle/>
          <a:p>
            <a:r>
              <a:rPr lang="zh-CN" altLang="en-US" sz="2800" kern="100" dirty="0">
                <a:solidFill>
                  <a:srgbClr val="E36C0A"/>
                </a:solidFill>
                <a:latin typeface="Times New Roman"/>
                <a:ea typeface="华文细黑"/>
                <a:cs typeface="Times New Roman"/>
              </a:rPr>
              <a:t>增大</a:t>
            </a:r>
            <a:endParaRPr lang="zh-CN" altLang="en-US" sz="2800" dirty="0"/>
          </a:p>
        </p:txBody>
      </p:sp>
      <p:sp>
        <p:nvSpPr>
          <p:cNvPr id="10" name="矩形 9"/>
          <p:cNvSpPr/>
          <p:nvPr/>
        </p:nvSpPr>
        <p:spPr>
          <a:xfrm>
            <a:off x="8615486" y="4632549"/>
            <a:ext cx="1261884" cy="523220"/>
          </a:xfrm>
          <a:prstGeom prst="rect">
            <a:avLst/>
          </a:prstGeom>
        </p:spPr>
        <p:txBody>
          <a:bodyPr wrap="none">
            <a:spAutoFit/>
          </a:bodyPr>
          <a:lstStyle/>
          <a:p>
            <a:r>
              <a:rPr lang="zh-CN" altLang="en-US" sz="2800" kern="100" dirty="0">
                <a:solidFill>
                  <a:srgbClr val="E36C0A"/>
                </a:solidFill>
                <a:latin typeface="Times New Roman"/>
                <a:ea typeface="华文细黑"/>
                <a:cs typeface="Times New Roman"/>
              </a:rPr>
              <a:t>增大　</a:t>
            </a:r>
            <a:endParaRPr lang="zh-CN" altLang="en-US" sz="2800" dirty="0"/>
          </a:p>
        </p:txBody>
      </p:sp>
      <p:sp>
        <p:nvSpPr>
          <p:cNvPr id="11" name="矩形 10"/>
          <p:cNvSpPr/>
          <p:nvPr/>
        </p:nvSpPr>
        <p:spPr>
          <a:xfrm>
            <a:off x="937771" y="5280621"/>
            <a:ext cx="5301451" cy="523220"/>
          </a:xfrm>
          <a:prstGeom prst="rect">
            <a:avLst/>
          </a:prstGeom>
        </p:spPr>
        <p:txBody>
          <a:bodyPr wrap="none">
            <a:spAutoFit/>
          </a:bodyPr>
          <a:lstStyle/>
          <a:p>
            <a:pPr lvl="0"/>
            <a:r>
              <a:rPr lang="zh-CN" altLang="en-US" sz="2800" kern="100" dirty="0">
                <a:solidFill>
                  <a:srgbClr val="E36C0A"/>
                </a:solidFill>
                <a:latin typeface="Times New Roman"/>
                <a:ea typeface="华文细黑"/>
                <a:cs typeface="Times New Roman"/>
              </a:rPr>
              <a:t>增大　</a:t>
            </a:r>
            <a:r>
              <a:rPr lang="zh-CN" altLang="en-US" sz="2800" kern="100" dirty="0" smtClean="0">
                <a:solidFill>
                  <a:srgbClr val="E36C0A"/>
                </a:solidFill>
                <a:latin typeface="Times New Roman"/>
                <a:ea typeface="华文细黑"/>
                <a:cs typeface="Times New Roman"/>
              </a:rPr>
              <a:t>                                 减小</a:t>
            </a:r>
            <a:r>
              <a:rPr lang="zh-CN" altLang="en-US" sz="2800" kern="100" dirty="0">
                <a:solidFill>
                  <a:srgbClr val="E36C0A"/>
                </a:solidFill>
                <a:latin typeface="Times New Roman"/>
                <a:ea typeface="华文细黑"/>
                <a:cs typeface="Times New Roman"/>
              </a:rPr>
              <a:t>　</a:t>
            </a:r>
            <a:endParaRPr lang="en-US" altLang="zh-CN" sz="2800" kern="100" dirty="0" smtClean="0">
              <a:solidFill>
                <a:srgbClr val="E36C0A"/>
              </a:solidFill>
              <a:latin typeface="Times New Roman"/>
              <a:ea typeface="华文细黑"/>
              <a:cs typeface="Times New Roman"/>
            </a:endParaRPr>
          </a:p>
        </p:txBody>
      </p:sp>
      <p:sp>
        <p:nvSpPr>
          <p:cNvPr id="13" name="矩形 12"/>
          <p:cNvSpPr/>
          <p:nvPr/>
        </p:nvSpPr>
        <p:spPr>
          <a:xfrm>
            <a:off x="8471470" y="5266011"/>
            <a:ext cx="1261884" cy="523220"/>
          </a:xfrm>
          <a:prstGeom prst="rect">
            <a:avLst/>
          </a:prstGeom>
        </p:spPr>
        <p:txBody>
          <a:bodyPr wrap="none">
            <a:spAutoFit/>
          </a:bodyPr>
          <a:lstStyle/>
          <a:p>
            <a:pPr lvl="0"/>
            <a:r>
              <a:rPr lang="zh-CN" altLang="en-US" sz="2800" kern="100" dirty="0">
                <a:solidFill>
                  <a:srgbClr val="E36C0A"/>
                </a:solidFill>
                <a:latin typeface="Times New Roman"/>
                <a:ea typeface="华文细黑"/>
                <a:cs typeface="Times New Roman"/>
              </a:rPr>
              <a:t>减小　</a:t>
            </a:r>
            <a:endParaRPr lang="zh-CN" altLang="en-US" sz="2800" dirty="0">
              <a:solidFill>
                <a:prstClr val="black"/>
              </a:solidFill>
            </a:endParaRPr>
          </a:p>
        </p:txBody>
      </p:sp>
      <p:sp>
        <p:nvSpPr>
          <p:cNvPr id="15" name="矩形 14"/>
          <p:cNvSpPr/>
          <p:nvPr/>
        </p:nvSpPr>
        <p:spPr>
          <a:xfrm>
            <a:off x="1342678" y="5928693"/>
            <a:ext cx="902811" cy="523220"/>
          </a:xfrm>
          <a:prstGeom prst="rect">
            <a:avLst/>
          </a:prstGeom>
        </p:spPr>
        <p:txBody>
          <a:bodyPr wrap="none">
            <a:spAutoFit/>
          </a:bodyPr>
          <a:lstStyle/>
          <a:p>
            <a:pPr lvl="0"/>
            <a:r>
              <a:rPr lang="zh-CN" altLang="en-US" sz="2800" kern="100" dirty="0">
                <a:solidFill>
                  <a:srgbClr val="E36C0A"/>
                </a:solidFill>
                <a:latin typeface="Times New Roman"/>
                <a:ea typeface="华文细黑"/>
                <a:cs typeface="Times New Roman"/>
              </a:rPr>
              <a:t>增大</a:t>
            </a:r>
            <a:endParaRPr lang="zh-CN" altLang="en-US" sz="2800" dirty="0">
              <a:solidFill>
                <a:prstClr val="black"/>
              </a:solidFill>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圆角矩形 1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8" name="Rectangle 21">
            <a:hlinkClick r:id="rId5"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6"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7"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8"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9"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0"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9600905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3"/>
                                        </p:tgtEl>
                                      </p:cBhvr>
                                    </p:animEffect>
                                    <p:set>
                                      <p:cBhvr>
                                        <p:cTn id="41" dur="1" fill="hold">
                                          <p:stCondLst>
                                            <p:cond delay="499"/>
                                          </p:stCondLst>
                                        </p:cTn>
                                        <p:tgtEl>
                                          <p:spTgt spid="13"/>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5"/>
                                        </p:tgtEl>
                                      </p:cBhvr>
                                    </p:animEffect>
                                    <p:set>
                                      <p:cBhvr>
                                        <p:cTn id="44"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6" grpId="0"/>
      <p:bldP spid="6" grpId="1"/>
      <p:bldP spid="9" grpId="0"/>
      <p:bldP spid="9" grpId="1"/>
      <p:bldP spid="10" grpId="0"/>
      <p:bldP spid="10" grpId="1"/>
      <p:bldP spid="11" grpId="0"/>
      <p:bldP spid="11" grpId="1"/>
      <p:bldP spid="13" grpId="0"/>
      <p:bldP spid="13" grpId="1"/>
      <p:bldP spid="15" grpId="0"/>
      <p:bldP spid="15"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46007" y="410613"/>
            <a:ext cx="11120877" cy="5262979"/>
          </a:xfrm>
          <a:prstGeom prst="rect">
            <a:avLst/>
          </a:prstGeom>
        </p:spPr>
        <p:txBody>
          <a:bodyPr>
            <a:spAutoFit/>
          </a:bodyPr>
          <a:lstStyle/>
          <a:p>
            <a:pPr>
              <a:lnSpc>
                <a:spcPct val="150000"/>
              </a:lnSpc>
            </a:pPr>
            <a:r>
              <a:rPr lang="en-US" altLang="zh-CN" sz="2800" kern="100" dirty="0" smtClean="0">
                <a:latin typeface="Times New Roman"/>
                <a:ea typeface="华文细黑"/>
              </a:rPr>
              <a:t>(</a:t>
            </a:r>
            <a:r>
              <a:rPr lang="en-US" altLang="zh-CN" sz="2800" kern="100" dirty="0">
                <a:latin typeface="Times New Roman"/>
                <a:ea typeface="华文细黑"/>
              </a:rPr>
              <a:t>3)</a:t>
            </a:r>
            <a:r>
              <a:rPr lang="zh-CN" altLang="zh-CN" sz="2800" kern="100" dirty="0">
                <a:latin typeface="Times New Roman"/>
                <a:ea typeface="华文细黑"/>
                <a:cs typeface="Times New Roman"/>
              </a:rPr>
              <a:t>平衡后，通入</a:t>
            </a:r>
            <a:r>
              <a:rPr lang="en-US" altLang="zh-CN" sz="2800" i="1" kern="100" dirty="0">
                <a:latin typeface="Times New Roman"/>
                <a:ea typeface="华文细黑"/>
              </a:rPr>
              <a:t>a</a:t>
            </a:r>
            <a:r>
              <a:rPr lang="en-US" altLang="zh-CN" sz="2800" kern="100" dirty="0">
                <a:latin typeface="Times New Roman"/>
                <a:ea typeface="华文细黑"/>
              </a:rPr>
              <a:t> </a:t>
            </a:r>
            <a:r>
              <a:rPr lang="en-US" altLang="zh-CN" sz="2800" kern="100" dirty="0" err="1">
                <a:latin typeface="Times New Roman"/>
                <a:ea typeface="华文细黑"/>
              </a:rPr>
              <a:t>mol</a:t>
            </a:r>
            <a:r>
              <a:rPr lang="en-US" altLang="zh-CN" sz="2800" kern="100" dirty="0">
                <a:latin typeface="Times New Roman"/>
                <a:ea typeface="华文细黑"/>
              </a:rPr>
              <a:t> SO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i="1" kern="100" dirty="0">
                <a:latin typeface="Times New Roman"/>
                <a:ea typeface="华文细黑"/>
              </a:rPr>
              <a:t>b</a:t>
            </a:r>
            <a:r>
              <a:rPr lang="en-US" altLang="zh-CN" sz="2800" kern="100" dirty="0">
                <a:latin typeface="Times New Roman"/>
                <a:ea typeface="华文细黑"/>
              </a:rPr>
              <a:t> </a:t>
            </a:r>
            <a:r>
              <a:rPr lang="en-US" altLang="zh-CN" sz="2800" kern="100" dirty="0" err="1">
                <a:latin typeface="Times New Roman"/>
                <a:ea typeface="华文细黑"/>
              </a:rPr>
              <a:t>mol</a:t>
            </a:r>
            <a:r>
              <a:rPr lang="en-US" altLang="zh-CN" sz="2800" kern="100" dirty="0">
                <a:latin typeface="Times New Roman"/>
                <a:ea typeface="华文细黑"/>
              </a:rPr>
              <a:t> 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i="1" kern="100" dirty="0">
                <a:latin typeface="Times New Roman"/>
                <a:ea typeface="华文细黑"/>
              </a:rPr>
              <a:t>c</a:t>
            </a:r>
            <a:r>
              <a:rPr lang="en-US" altLang="zh-CN" sz="2800" kern="100" dirty="0">
                <a:latin typeface="Times New Roman"/>
                <a:ea typeface="华文细黑"/>
              </a:rPr>
              <a:t> </a:t>
            </a:r>
            <a:r>
              <a:rPr lang="en-US" altLang="zh-CN" sz="2800" kern="100" dirty="0" err="1">
                <a:latin typeface="Times New Roman"/>
                <a:ea typeface="华文细黑"/>
              </a:rPr>
              <a:t>mol</a:t>
            </a:r>
            <a:r>
              <a:rPr lang="en-US" altLang="zh-CN" sz="2800" kern="100" dirty="0">
                <a:latin typeface="Times New Roman"/>
                <a:ea typeface="华文细黑"/>
              </a:rPr>
              <a:t> SO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，则</a:t>
            </a:r>
            <a:r>
              <a:rPr lang="en-US" altLang="zh-CN" sz="2800" kern="100" dirty="0">
                <a:latin typeface="Times New Roman"/>
                <a:ea typeface="华文细黑"/>
              </a:rPr>
              <a:t>SO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的转化率</a:t>
            </a:r>
            <a:r>
              <a:rPr lang="en-US" altLang="zh-CN" sz="2800" kern="100" dirty="0" smtClean="0">
                <a:latin typeface="Times New Roman"/>
                <a:ea typeface="华文细黑"/>
              </a:rPr>
              <a:t>_____</a:t>
            </a:r>
            <a:r>
              <a:rPr lang="zh-CN" altLang="zh-CN" sz="2800" kern="100" dirty="0">
                <a:latin typeface="Times New Roman"/>
                <a:ea typeface="华文细黑"/>
                <a:cs typeface="Times New Roman"/>
              </a:rPr>
              <a:t>，</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的转化率</a:t>
            </a:r>
            <a:r>
              <a:rPr lang="en-US" altLang="zh-CN" sz="2800" kern="100" dirty="0">
                <a:latin typeface="Times New Roman"/>
                <a:ea typeface="华文细黑"/>
              </a:rPr>
              <a:t>________</a:t>
            </a:r>
            <a:r>
              <a:rPr lang="zh-CN" altLang="zh-CN" sz="2800" kern="100" dirty="0">
                <a:latin typeface="Times New Roman"/>
                <a:ea typeface="华文细黑"/>
                <a:cs typeface="Times New Roman"/>
              </a:rPr>
              <a:t>，</a:t>
            </a:r>
            <a:r>
              <a:rPr lang="en-US" altLang="zh-CN" sz="2800" kern="100" dirty="0">
                <a:latin typeface="Times New Roman"/>
                <a:ea typeface="华文细黑"/>
              </a:rPr>
              <a:t>SO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的百分含量</a:t>
            </a:r>
            <a:r>
              <a:rPr lang="en-US" altLang="zh-CN" sz="2800" kern="100" dirty="0">
                <a:latin typeface="Times New Roman"/>
                <a:ea typeface="华文细黑"/>
              </a:rPr>
              <a:t>________</a:t>
            </a:r>
            <a:r>
              <a:rPr lang="zh-CN" altLang="zh-CN" sz="2800" kern="100" dirty="0">
                <a:latin typeface="Times New Roman"/>
                <a:ea typeface="华文细黑"/>
                <a:cs typeface="Times New Roman"/>
              </a:rPr>
              <a:t>，</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的百分含量</a:t>
            </a:r>
            <a:r>
              <a:rPr lang="en-US" altLang="zh-CN" sz="2800" kern="100" dirty="0">
                <a:latin typeface="Times New Roman"/>
                <a:ea typeface="华文细黑"/>
              </a:rPr>
              <a:t>________</a:t>
            </a:r>
            <a:r>
              <a:rPr lang="zh-CN" altLang="zh-CN" sz="2800" kern="100" dirty="0">
                <a:latin typeface="Times New Roman"/>
                <a:ea typeface="华文细黑"/>
                <a:cs typeface="Times New Roman"/>
              </a:rPr>
              <a:t>，</a:t>
            </a:r>
            <a:r>
              <a:rPr lang="en-US" altLang="zh-CN" sz="2800" kern="100" dirty="0">
                <a:latin typeface="Times New Roman"/>
                <a:ea typeface="华文细黑"/>
              </a:rPr>
              <a:t>SO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的百分含量</a:t>
            </a:r>
            <a:r>
              <a:rPr lang="en-US" altLang="zh-CN" sz="2800" kern="100" dirty="0">
                <a:latin typeface="Times New Roman"/>
                <a:ea typeface="华文细黑"/>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a:latin typeface="Times New Roman"/>
                <a:ea typeface="华文细黑"/>
              </a:rPr>
              <a:t>(4)</a:t>
            </a:r>
            <a:r>
              <a:rPr lang="zh-CN" altLang="zh-CN" sz="2800" kern="100" dirty="0">
                <a:latin typeface="Times New Roman"/>
                <a:ea typeface="华文细黑"/>
                <a:cs typeface="Times New Roman"/>
              </a:rPr>
              <a:t>平衡后，通入</a:t>
            </a:r>
            <a:r>
              <a:rPr lang="en-US" altLang="zh-CN" sz="2800" kern="100" dirty="0">
                <a:latin typeface="Times New Roman"/>
                <a:ea typeface="华文细黑"/>
              </a:rPr>
              <a:t>2 </a:t>
            </a:r>
            <a:r>
              <a:rPr lang="en-US" altLang="zh-CN" sz="2800" kern="100" dirty="0" err="1">
                <a:latin typeface="Times New Roman"/>
                <a:ea typeface="华文细黑"/>
              </a:rPr>
              <a:t>mol</a:t>
            </a:r>
            <a:r>
              <a:rPr lang="en-US" altLang="zh-CN" sz="2800" kern="100" dirty="0">
                <a:latin typeface="Times New Roman"/>
                <a:ea typeface="华文细黑"/>
              </a:rPr>
              <a:t> SO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，则平衡向</a:t>
            </a:r>
            <a:r>
              <a:rPr lang="en-US" altLang="zh-CN" sz="2800" kern="100" dirty="0">
                <a:latin typeface="Times New Roman"/>
                <a:ea typeface="华文细黑"/>
              </a:rPr>
              <a:t>________(</a:t>
            </a:r>
            <a:r>
              <a:rPr lang="zh-CN" altLang="zh-CN" sz="2800" kern="100" dirty="0">
                <a:latin typeface="Times New Roman"/>
                <a:ea typeface="华文细黑"/>
                <a:cs typeface="Times New Roman"/>
              </a:rPr>
              <a:t>填</a:t>
            </a:r>
            <a:r>
              <a:rPr lang="en-US" altLang="zh-CN" sz="2800" kern="100" dirty="0">
                <a:latin typeface="Times New Roman"/>
                <a:ea typeface="华文细黑"/>
              </a:rPr>
              <a:t>“</a:t>
            </a:r>
            <a:r>
              <a:rPr lang="zh-CN" altLang="zh-CN" sz="2800" kern="100" dirty="0">
                <a:latin typeface="Times New Roman"/>
                <a:ea typeface="华文细黑"/>
                <a:cs typeface="Times New Roman"/>
              </a:rPr>
              <a:t>正反应</a:t>
            </a:r>
            <a:r>
              <a:rPr lang="en-US" altLang="zh-CN" sz="2800" kern="100" dirty="0">
                <a:latin typeface="Times New Roman"/>
                <a:ea typeface="华文细黑"/>
              </a:rPr>
              <a:t>”</a:t>
            </a:r>
            <a:r>
              <a:rPr lang="zh-CN" altLang="zh-CN" sz="2800" kern="100" dirty="0">
                <a:latin typeface="Times New Roman"/>
                <a:ea typeface="华文细黑"/>
                <a:cs typeface="Times New Roman"/>
              </a:rPr>
              <a:t>或</a:t>
            </a:r>
            <a:r>
              <a:rPr lang="en-US" altLang="zh-CN" sz="2800" kern="100" dirty="0">
                <a:latin typeface="Times New Roman"/>
                <a:ea typeface="华文细黑"/>
              </a:rPr>
              <a:t>“</a:t>
            </a:r>
            <a:r>
              <a:rPr lang="zh-CN" altLang="zh-CN" sz="2800" kern="100" dirty="0">
                <a:latin typeface="Times New Roman"/>
                <a:ea typeface="华文细黑"/>
                <a:cs typeface="Times New Roman"/>
              </a:rPr>
              <a:t>逆反应</a:t>
            </a:r>
            <a:r>
              <a:rPr lang="en-US" altLang="zh-CN" sz="2800" kern="100" dirty="0">
                <a:latin typeface="Times New Roman"/>
                <a:ea typeface="华文细黑"/>
              </a:rPr>
              <a:t>”)</a:t>
            </a:r>
            <a:r>
              <a:rPr lang="zh-CN" altLang="zh-CN" sz="2800" kern="100" dirty="0">
                <a:latin typeface="Times New Roman"/>
                <a:ea typeface="华文细黑"/>
                <a:cs typeface="Times New Roman"/>
              </a:rPr>
              <a:t>移动，</a:t>
            </a:r>
            <a:r>
              <a:rPr lang="en-US" altLang="zh-CN" sz="2800" kern="100" dirty="0">
                <a:latin typeface="Times New Roman"/>
                <a:ea typeface="华文细黑"/>
              </a:rPr>
              <a:t>SO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的百分含量</a:t>
            </a:r>
            <a:r>
              <a:rPr lang="en-US" altLang="zh-CN" sz="2800" kern="100" dirty="0">
                <a:latin typeface="Times New Roman"/>
                <a:ea typeface="华文细黑"/>
              </a:rPr>
              <a:t>________</a:t>
            </a:r>
            <a:r>
              <a:rPr lang="zh-CN" altLang="zh-CN" sz="2800" kern="100" dirty="0">
                <a:latin typeface="Times New Roman"/>
                <a:ea typeface="华文细黑"/>
                <a:cs typeface="Times New Roman"/>
              </a:rPr>
              <a:t>，</a:t>
            </a:r>
            <a:r>
              <a:rPr lang="en-US" altLang="zh-CN" sz="2800" kern="100" dirty="0">
                <a:latin typeface="Times New Roman"/>
                <a:ea typeface="华文细黑"/>
              </a:rPr>
              <a:t>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的百分含量</a:t>
            </a:r>
            <a:r>
              <a:rPr lang="en-US" altLang="zh-CN" sz="2800" kern="100" dirty="0">
                <a:latin typeface="Times New Roman"/>
                <a:ea typeface="华文细黑"/>
              </a:rPr>
              <a:t>________</a:t>
            </a:r>
            <a:r>
              <a:rPr lang="zh-CN" altLang="zh-CN" sz="2800" kern="100" dirty="0">
                <a:latin typeface="Times New Roman"/>
                <a:ea typeface="华文细黑"/>
                <a:cs typeface="Times New Roman"/>
              </a:rPr>
              <a:t>，</a:t>
            </a:r>
            <a:r>
              <a:rPr lang="en-US" altLang="zh-CN" sz="2800" kern="100" dirty="0">
                <a:latin typeface="Times New Roman"/>
                <a:ea typeface="华文细黑"/>
              </a:rPr>
              <a:t>SO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的百分含量</a:t>
            </a:r>
            <a:r>
              <a:rPr lang="en-US" altLang="zh-CN" sz="2800" kern="100" dirty="0">
                <a:latin typeface="Times New Roman"/>
                <a:ea typeface="华文细黑"/>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pPr>
            <a:r>
              <a:rPr lang="en-US" altLang="zh-CN" sz="2800" kern="100" dirty="0">
                <a:solidFill>
                  <a:prstClr val="black"/>
                </a:solidFill>
                <a:latin typeface="Times New Roman"/>
                <a:ea typeface="华文细黑"/>
              </a:rPr>
              <a:t>(5)</a:t>
            </a:r>
            <a:r>
              <a:rPr lang="zh-CN" altLang="zh-CN" sz="2800" kern="100" dirty="0">
                <a:solidFill>
                  <a:prstClr val="black"/>
                </a:solidFill>
                <a:latin typeface="Times New Roman"/>
                <a:ea typeface="华文细黑"/>
                <a:cs typeface="Times New Roman"/>
              </a:rPr>
              <a:t>平衡后，升温，则</a:t>
            </a:r>
            <a:r>
              <a:rPr lang="en-US" altLang="zh-CN" sz="2800" kern="100" dirty="0">
                <a:solidFill>
                  <a:prstClr val="black"/>
                </a:solidFill>
                <a:latin typeface="Times New Roman"/>
                <a:ea typeface="华文细黑"/>
              </a:rPr>
              <a:t>SO</a:t>
            </a:r>
            <a:r>
              <a:rPr lang="en-US" altLang="zh-CN" sz="2800" kern="100" baseline="-250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转化率</a:t>
            </a:r>
            <a:r>
              <a:rPr lang="en-US" altLang="zh-CN" sz="2800" kern="100" dirty="0" smtClean="0">
                <a:solidFill>
                  <a:prstClr val="black"/>
                </a:solidFill>
                <a:latin typeface="Times New Roman"/>
                <a:ea typeface="华文细黑"/>
              </a:rPr>
              <a:t>____ </a:t>
            </a:r>
            <a:r>
              <a:rPr lang="zh-CN" altLang="zh-CN" sz="2800" kern="100" dirty="0" smtClean="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O</a:t>
            </a:r>
            <a:r>
              <a:rPr lang="en-US" altLang="zh-CN" sz="2800" kern="100" baseline="-250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的转化率</a:t>
            </a:r>
            <a:r>
              <a:rPr lang="en-US" altLang="zh-CN" sz="2800" kern="100" dirty="0" smtClean="0">
                <a:solidFill>
                  <a:prstClr val="black"/>
                </a:solidFill>
                <a:latin typeface="Times New Roman"/>
                <a:ea typeface="华文细黑"/>
              </a:rPr>
              <a:t>______</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SO</a:t>
            </a:r>
            <a:r>
              <a:rPr lang="en-US" altLang="zh-CN" sz="2800" kern="100" baseline="-250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的百分含量</a:t>
            </a:r>
            <a:r>
              <a:rPr lang="en-US" altLang="zh-CN" sz="2800" kern="100" dirty="0">
                <a:solidFill>
                  <a:prstClr val="black"/>
                </a:solidFill>
                <a:latin typeface="Times New Roman"/>
                <a:ea typeface="华文细黑"/>
              </a:rPr>
              <a:t>________</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O</a:t>
            </a:r>
            <a:r>
              <a:rPr lang="en-US" altLang="zh-CN" sz="2800" kern="100" baseline="-250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的百分含量</a:t>
            </a:r>
            <a:r>
              <a:rPr lang="en-US" altLang="zh-CN" sz="2800" kern="100" dirty="0" smtClean="0">
                <a:solidFill>
                  <a:prstClr val="black"/>
                </a:solidFill>
                <a:latin typeface="Times New Roman"/>
                <a:ea typeface="华文细黑"/>
              </a:rPr>
              <a:t>_____</a:t>
            </a:r>
            <a:r>
              <a:rPr lang="zh-CN" altLang="zh-CN" sz="2800" kern="100" dirty="0" smtClean="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SO</a:t>
            </a:r>
            <a:r>
              <a:rPr lang="en-US" altLang="zh-CN" sz="2800" kern="100" baseline="-25000" dirty="0">
                <a:solidFill>
                  <a:prstClr val="black"/>
                </a:solidFill>
                <a:latin typeface="Times New Roman"/>
                <a:ea typeface="华文细黑"/>
              </a:rPr>
              <a:t>3</a:t>
            </a:r>
            <a:r>
              <a:rPr lang="zh-CN" altLang="zh-CN" sz="2800" kern="100" dirty="0">
                <a:solidFill>
                  <a:prstClr val="black"/>
                </a:solidFill>
                <a:latin typeface="Times New Roman"/>
                <a:ea typeface="华文细黑"/>
                <a:cs typeface="Times New Roman"/>
              </a:rPr>
              <a:t>的百分含量</a:t>
            </a:r>
            <a:r>
              <a:rPr lang="en-US" altLang="zh-CN" sz="2800" kern="100" dirty="0">
                <a:solidFill>
                  <a:prstClr val="black"/>
                </a:solidFill>
                <a:latin typeface="Times New Roman"/>
                <a:ea typeface="华文细黑"/>
              </a:rPr>
              <a:t>________</a:t>
            </a:r>
            <a:r>
              <a:rPr lang="zh-CN" altLang="zh-CN" sz="2800" kern="100" dirty="0" smtClean="0">
                <a:solidFill>
                  <a:prstClr val="black"/>
                </a:solidFill>
                <a:latin typeface="Times New Roman"/>
                <a:ea typeface="华文细黑"/>
                <a:cs typeface="Times New Roman"/>
              </a:rPr>
              <a:t>。</a:t>
            </a:r>
            <a:endParaRPr lang="zh-CN" altLang="zh-CN" sz="2800" kern="100" dirty="0">
              <a:solidFill>
                <a:srgbClr val="F79646">
                  <a:lumMod val="75000"/>
                </a:srgbClr>
              </a:solidFill>
              <a:latin typeface="宋体"/>
              <a:cs typeface="Courier New"/>
            </a:endParaRPr>
          </a:p>
        </p:txBody>
      </p:sp>
      <p:sp>
        <p:nvSpPr>
          <p:cNvPr id="4" name="矩形 3"/>
          <p:cNvSpPr/>
          <p:nvPr/>
        </p:nvSpPr>
        <p:spPr>
          <a:xfrm>
            <a:off x="646007" y="1125538"/>
            <a:ext cx="902811"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增大</a:t>
            </a:r>
            <a:endParaRPr lang="zh-CN" altLang="en-US" sz="2800"/>
          </a:p>
        </p:txBody>
      </p:sp>
      <p:sp>
        <p:nvSpPr>
          <p:cNvPr id="5" name="矩形 4"/>
          <p:cNvSpPr/>
          <p:nvPr/>
        </p:nvSpPr>
        <p:spPr>
          <a:xfrm>
            <a:off x="3824243" y="1125538"/>
            <a:ext cx="902811" cy="523220"/>
          </a:xfrm>
          <a:prstGeom prst="rect">
            <a:avLst/>
          </a:prstGeom>
        </p:spPr>
        <p:txBody>
          <a:bodyPr wrap="none">
            <a:spAutoFit/>
          </a:bodyPr>
          <a:lstStyle/>
          <a:p>
            <a:r>
              <a:rPr lang="zh-CN" altLang="en-US" sz="2800" kern="100" dirty="0">
                <a:solidFill>
                  <a:srgbClr val="E36C0A"/>
                </a:solidFill>
                <a:latin typeface="Times New Roman"/>
                <a:ea typeface="华文细黑"/>
                <a:cs typeface="Times New Roman"/>
              </a:rPr>
              <a:t>增大</a:t>
            </a:r>
            <a:endParaRPr lang="zh-CN" altLang="en-US" sz="2800" dirty="0"/>
          </a:p>
        </p:txBody>
      </p:sp>
      <p:sp>
        <p:nvSpPr>
          <p:cNvPr id="6" name="矩形 5"/>
          <p:cNvSpPr/>
          <p:nvPr/>
        </p:nvSpPr>
        <p:spPr>
          <a:xfrm>
            <a:off x="7928699" y="1178382"/>
            <a:ext cx="902811" cy="523220"/>
          </a:xfrm>
          <a:prstGeom prst="rect">
            <a:avLst/>
          </a:prstGeom>
        </p:spPr>
        <p:txBody>
          <a:bodyPr wrap="none">
            <a:spAutoFit/>
          </a:bodyPr>
          <a:lstStyle/>
          <a:p>
            <a:r>
              <a:rPr lang="zh-CN" altLang="en-US" sz="2800" kern="100" dirty="0">
                <a:solidFill>
                  <a:srgbClr val="E36C0A"/>
                </a:solidFill>
                <a:latin typeface="Times New Roman"/>
                <a:ea typeface="华文细黑"/>
                <a:cs typeface="Times New Roman"/>
              </a:rPr>
              <a:t>减小</a:t>
            </a:r>
            <a:endParaRPr lang="zh-CN" altLang="en-US" sz="2800" dirty="0"/>
          </a:p>
        </p:txBody>
      </p:sp>
      <p:sp>
        <p:nvSpPr>
          <p:cNvPr id="7" name="矩形 6"/>
          <p:cNvSpPr/>
          <p:nvPr/>
        </p:nvSpPr>
        <p:spPr>
          <a:xfrm>
            <a:off x="1198662" y="1826454"/>
            <a:ext cx="902811" cy="523220"/>
          </a:xfrm>
          <a:prstGeom prst="rect">
            <a:avLst/>
          </a:prstGeom>
        </p:spPr>
        <p:txBody>
          <a:bodyPr wrap="none">
            <a:spAutoFit/>
          </a:bodyPr>
          <a:lstStyle/>
          <a:p>
            <a:r>
              <a:rPr lang="zh-CN" altLang="en-US" sz="2800" kern="100" dirty="0">
                <a:solidFill>
                  <a:srgbClr val="E36C0A"/>
                </a:solidFill>
                <a:latin typeface="Times New Roman"/>
                <a:ea typeface="华文细黑"/>
                <a:cs typeface="Times New Roman"/>
              </a:rPr>
              <a:t>减小</a:t>
            </a:r>
            <a:endParaRPr lang="zh-CN" altLang="en-US" sz="2800" dirty="0"/>
          </a:p>
        </p:txBody>
      </p:sp>
      <p:sp>
        <p:nvSpPr>
          <p:cNvPr id="8" name="矩形 7"/>
          <p:cNvSpPr/>
          <p:nvPr/>
        </p:nvSpPr>
        <p:spPr>
          <a:xfrm>
            <a:off x="5192395" y="1773610"/>
            <a:ext cx="902811" cy="523220"/>
          </a:xfrm>
          <a:prstGeom prst="rect">
            <a:avLst/>
          </a:prstGeom>
        </p:spPr>
        <p:txBody>
          <a:bodyPr wrap="none">
            <a:spAutoFit/>
          </a:bodyPr>
          <a:lstStyle/>
          <a:p>
            <a:r>
              <a:rPr lang="zh-CN" altLang="en-US" sz="2800" kern="100" dirty="0">
                <a:solidFill>
                  <a:srgbClr val="E36C0A"/>
                </a:solidFill>
                <a:latin typeface="Times New Roman"/>
                <a:ea typeface="华文细黑"/>
                <a:cs typeface="Times New Roman"/>
              </a:rPr>
              <a:t>增大</a:t>
            </a:r>
            <a:endParaRPr lang="zh-CN" altLang="en-US" sz="2800" dirty="0"/>
          </a:p>
        </p:txBody>
      </p:sp>
      <p:sp>
        <p:nvSpPr>
          <p:cNvPr id="9" name="矩形 8"/>
          <p:cNvSpPr/>
          <p:nvPr/>
        </p:nvSpPr>
        <p:spPr>
          <a:xfrm>
            <a:off x="6561514" y="2474526"/>
            <a:ext cx="1261884" cy="523220"/>
          </a:xfrm>
          <a:prstGeom prst="rect">
            <a:avLst/>
          </a:prstGeom>
        </p:spPr>
        <p:txBody>
          <a:bodyPr wrap="none">
            <a:spAutoFit/>
          </a:bodyPr>
          <a:lstStyle/>
          <a:p>
            <a:r>
              <a:rPr lang="zh-CN" altLang="en-US" sz="2800" kern="100" dirty="0">
                <a:solidFill>
                  <a:srgbClr val="E36C0A"/>
                </a:solidFill>
                <a:latin typeface="Times New Roman"/>
                <a:ea typeface="华文细黑"/>
                <a:cs typeface="Times New Roman"/>
              </a:rPr>
              <a:t>逆反应</a:t>
            </a:r>
            <a:endParaRPr lang="zh-CN" altLang="en-US" sz="2800" dirty="0"/>
          </a:p>
        </p:txBody>
      </p:sp>
      <p:sp>
        <p:nvSpPr>
          <p:cNvPr id="10" name="矩形 9"/>
          <p:cNvSpPr/>
          <p:nvPr/>
        </p:nvSpPr>
        <p:spPr>
          <a:xfrm>
            <a:off x="4222998" y="3069754"/>
            <a:ext cx="902811" cy="523220"/>
          </a:xfrm>
          <a:prstGeom prst="rect">
            <a:avLst/>
          </a:prstGeom>
        </p:spPr>
        <p:txBody>
          <a:bodyPr wrap="none">
            <a:spAutoFit/>
          </a:bodyPr>
          <a:lstStyle/>
          <a:p>
            <a:r>
              <a:rPr lang="zh-CN" altLang="en-US" sz="2800" kern="100" dirty="0">
                <a:solidFill>
                  <a:srgbClr val="E36C0A"/>
                </a:solidFill>
                <a:latin typeface="Times New Roman"/>
                <a:ea typeface="华文细黑"/>
                <a:cs typeface="Times New Roman"/>
              </a:rPr>
              <a:t>减小</a:t>
            </a:r>
            <a:endParaRPr lang="zh-CN" altLang="en-US" sz="2800" dirty="0"/>
          </a:p>
        </p:txBody>
      </p:sp>
      <p:sp>
        <p:nvSpPr>
          <p:cNvPr id="11" name="矩形 10"/>
          <p:cNvSpPr/>
          <p:nvPr/>
        </p:nvSpPr>
        <p:spPr>
          <a:xfrm>
            <a:off x="8216731" y="3069754"/>
            <a:ext cx="902811" cy="523220"/>
          </a:xfrm>
          <a:prstGeom prst="rect">
            <a:avLst/>
          </a:prstGeom>
        </p:spPr>
        <p:txBody>
          <a:bodyPr wrap="none">
            <a:spAutoFit/>
          </a:bodyPr>
          <a:lstStyle/>
          <a:p>
            <a:r>
              <a:rPr lang="zh-CN" altLang="en-US" sz="2800" kern="100" dirty="0">
                <a:solidFill>
                  <a:srgbClr val="E36C0A"/>
                </a:solidFill>
                <a:latin typeface="Times New Roman"/>
                <a:ea typeface="华文细黑"/>
                <a:cs typeface="Times New Roman"/>
              </a:rPr>
              <a:t>减小</a:t>
            </a:r>
            <a:endParaRPr lang="zh-CN" altLang="en-US" sz="2800" dirty="0"/>
          </a:p>
        </p:txBody>
      </p:sp>
      <p:sp>
        <p:nvSpPr>
          <p:cNvPr id="12" name="矩形 11"/>
          <p:cNvSpPr/>
          <p:nvPr/>
        </p:nvSpPr>
        <p:spPr>
          <a:xfrm>
            <a:off x="1486694" y="3698662"/>
            <a:ext cx="902811" cy="523220"/>
          </a:xfrm>
          <a:prstGeom prst="rect">
            <a:avLst/>
          </a:prstGeom>
        </p:spPr>
        <p:txBody>
          <a:bodyPr wrap="none">
            <a:spAutoFit/>
          </a:bodyPr>
          <a:lstStyle/>
          <a:p>
            <a:r>
              <a:rPr lang="zh-CN" altLang="en-US" sz="2800" kern="100">
                <a:solidFill>
                  <a:srgbClr val="E36C0A"/>
                </a:solidFill>
                <a:latin typeface="Times New Roman"/>
                <a:ea typeface="华文细黑"/>
                <a:cs typeface="Times New Roman"/>
              </a:rPr>
              <a:t>增大</a:t>
            </a:r>
            <a:endParaRPr lang="zh-CN" altLang="en-US" sz="2800" dirty="0"/>
          </a:p>
        </p:txBody>
      </p:sp>
      <p:sp>
        <p:nvSpPr>
          <p:cNvPr id="13" name="矩形 12"/>
          <p:cNvSpPr/>
          <p:nvPr/>
        </p:nvSpPr>
        <p:spPr>
          <a:xfrm>
            <a:off x="5552435" y="4365898"/>
            <a:ext cx="902811" cy="523220"/>
          </a:xfrm>
          <a:prstGeom prst="rect">
            <a:avLst/>
          </a:prstGeom>
        </p:spPr>
        <p:txBody>
          <a:bodyPr wrap="none">
            <a:spAutoFit/>
          </a:bodyPr>
          <a:lstStyle/>
          <a:p>
            <a:r>
              <a:rPr lang="zh-CN" altLang="en-US" sz="2800" kern="100" dirty="0">
                <a:solidFill>
                  <a:srgbClr val="E36C0A"/>
                </a:solidFill>
                <a:latin typeface="Times New Roman"/>
                <a:ea typeface="华文细黑"/>
                <a:cs typeface="Times New Roman"/>
              </a:rPr>
              <a:t>减小</a:t>
            </a:r>
            <a:endParaRPr lang="zh-CN" altLang="en-US" sz="2800" dirty="0"/>
          </a:p>
        </p:txBody>
      </p:sp>
      <p:sp>
        <p:nvSpPr>
          <p:cNvPr id="14" name="矩形 13"/>
          <p:cNvSpPr/>
          <p:nvPr/>
        </p:nvSpPr>
        <p:spPr>
          <a:xfrm>
            <a:off x="8615486" y="4365898"/>
            <a:ext cx="902811" cy="523220"/>
          </a:xfrm>
          <a:prstGeom prst="rect">
            <a:avLst/>
          </a:prstGeom>
        </p:spPr>
        <p:txBody>
          <a:bodyPr wrap="none">
            <a:spAutoFit/>
          </a:bodyPr>
          <a:lstStyle/>
          <a:p>
            <a:r>
              <a:rPr lang="zh-CN" altLang="en-US" sz="2800" kern="100" dirty="0">
                <a:solidFill>
                  <a:srgbClr val="E36C0A"/>
                </a:solidFill>
                <a:latin typeface="Times New Roman"/>
                <a:ea typeface="华文细黑"/>
                <a:cs typeface="Times New Roman"/>
              </a:rPr>
              <a:t>减小</a:t>
            </a:r>
            <a:endParaRPr lang="zh-CN" altLang="en-US" sz="2800" dirty="0"/>
          </a:p>
        </p:txBody>
      </p:sp>
      <p:sp>
        <p:nvSpPr>
          <p:cNvPr id="15" name="矩形 14"/>
          <p:cNvSpPr/>
          <p:nvPr/>
        </p:nvSpPr>
        <p:spPr>
          <a:xfrm>
            <a:off x="1470868" y="5025916"/>
            <a:ext cx="902811" cy="523220"/>
          </a:xfrm>
          <a:prstGeom prst="rect">
            <a:avLst/>
          </a:prstGeom>
        </p:spPr>
        <p:txBody>
          <a:bodyPr wrap="none">
            <a:spAutoFit/>
          </a:bodyPr>
          <a:lstStyle/>
          <a:p>
            <a:r>
              <a:rPr lang="zh-CN" altLang="en-US" sz="2800" kern="100" dirty="0">
                <a:solidFill>
                  <a:srgbClr val="E36C0A"/>
                </a:solidFill>
                <a:latin typeface="Times New Roman"/>
                <a:ea typeface="华文细黑"/>
                <a:cs typeface="Times New Roman"/>
              </a:rPr>
              <a:t>增大</a:t>
            </a:r>
            <a:endParaRPr lang="zh-CN" altLang="en-US" sz="2800" dirty="0"/>
          </a:p>
        </p:txBody>
      </p:sp>
      <p:sp>
        <p:nvSpPr>
          <p:cNvPr id="16" name="矩形 15"/>
          <p:cNvSpPr/>
          <p:nvPr/>
        </p:nvSpPr>
        <p:spPr>
          <a:xfrm>
            <a:off x="5408419" y="5013970"/>
            <a:ext cx="902811" cy="523220"/>
          </a:xfrm>
          <a:prstGeom prst="rect">
            <a:avLst/>
          </a:prstGeom>
        </p:spPr>
        <p:txBody>
          <a:bodyPr wrap="none">
            <a:spAutoFit/>
          </a:bodyPr>
          <a:lstStyle/>
          <a:p>
            <a:r>
              <a:rPr lang="zh-CN" altLang="en-US" sz="2800" kern="100" dirty="0">
                <a:solidFill>
                  <a:srgbClr val="E36C0A"/>
                </a:solidFill>
                <a:latin typeface="Times New Roman"/>
                <a:ea typeface="华文细黑"/>
                <a:cs typeface="Times New Roman"/>
              </a:rPr>
              <a:t>增大</a:t>
            </a:r>
            <a:endParaRPr lang="zh-CN" altLang="en-US" sz="2800" dirty="0"/>
          </a:p>
        </p:txBody>
      </p:sp>
      <p:sp>
        <p:nvSpPr>
          <p:cNvPr id="17" name="矩形 16"/>
          <p:cNvSpPr/>
          <p:nvPr/>
        </p:nvSpPr>
        <p:spPr>
          <a:xfrm>
            <a:off x="9080827" y="5013970"/>
            <a:ext cx="902811" cy="523220"/>
          </a:xfrm>
          <a:prstGeom prst="rect">
            <a:avLst/>
          </a:prstGeom>
        </p:spPr>
        <p:txBody>
          <a:bodyPr wrap="none">
            <a:spAutoFit/>
          </a:bodyPr>
          <a:lstStyle/>
          <a:p>
            <a:r>
              <a:rPr lang="zh-CN" altLang="en-US" sz="2800" kern="100" dirty="0">
                <a:solidFill>
                  <a:srgbClr val="E36C0A"/>
                </a:solidFill>
                <a:latin typeface="Times New Roman"/>
                <a:ea typeface="华文细黑"/>
                <a:cs typeface="Times New Roman"/>
              </a:rPr>
              <a:t>减小</a:t>
            </a:r>
            <a:endParaRPr lang="zh-CN" altLang="en-US" sz="2800" dirty="0"/>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20" name="Rectangle 21">
            <a:hlinkClick r:id="rId2"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Rectangle 21">
            <a:hlinkClick r:id="rId7"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8451906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linds(horizontal)">
                                      <p:cBhvr>
                                        <p:cTn id="38" dur="500"/>
                                        <p:tgtEl>
                                          <p:spTgt spid="13"/>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linds(horizontal)">
                                      <p:cBhvr>
                                        <p:cTn id="41" dur="500"/>
                                        <p:tgtEl>
                                          <p:spTgt spid="14"/>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linds(horizontal)">
                                      <p:cBhvr>
                                        <p:cTn id="44" dur="500"/>
                                        <p:tgtEl>
                                          <p:spTgt spid="15"/>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linds(horizontal)">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4"/>
                                        </p:tgtEl>
                                      </p:cBhvr>
                                    </p:animEffect>
                                    <p:set>
                                      <p:cBhvr>
                                        <p:cTn id="55" dur="1" fill="hold">
                                          <p:stCondLst>
                                            <p:cond delay="499"/>
                                          </p:stCondLst>
                                        </p:cTn>
                                        <p:tgtEl>
                                          <p:spTgt spid="4"/>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5"/>
                                        </p:tgtEl>
                                      </p:cBhvr>
                                    </p:animEffect>
                                    <p:set>
                                      <p:cBhvr>
                                        <p:cTn id="58" dur="1" fill="hold">
                                          <p:stCondLst>
                                            <p:cond delay="499"/>
                                          </p:stCondLst>
                                        </p:cTn>
                                        <p:tgtEl>
                                          <p:spTgt spid="5"/>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6"/>
                                        </p:tgtEl>
                                      </p:cBhvr>
                                    </p:animEffect>
                                    <p:set>
                                      <p:cBhvr>
                                        <p:cTn id="61" dur="1" fill="hold">
                                          <p:stCondLst>
                                            <p:cond delay="499"/>
                                          </p:stCondLst>
                                        </p:cTn>
                                        <p:tgtEl>
                                          <p:spTgt spid="6"/>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7"/>
                                        </p:tgtEl>
                                      </p:cBhvr>
                                    </p:animEffect>
                                    <p:set>
                                      <p:cBhvr>
                                        <p:cTn id="64" dur="1" fill="hold">
                                          <p:stCondLst>
                                            <p:cond delay="499"/>
                                          </p:stCondLst>
                                        </p:cTn>
                                        <p:tgtEl>
                                          <p:spTgt spid="7"/>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8"/>
                                        </p:tgtEl>
                                      </p:cBhvr>
                                    </p:animEffect>
                                    <p:set>
                                      <p:cBhvr>
                                        <p:cTn id="67" dur="1" fill="hold">
                                          <p:stCondLst>
                                            <p:cond delay="499"/>
                                          </p:stCondLst>
                                        </p:cTn>
                                        <p:tgtEl>
                                          <p:spTgt spid="8"/>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9"/>
                                        </p:tgtEl>
                                      </p:cBhvr>
                                    </p:animEffect>
                                    <p:set>
                                      <p:cBhvr>
                                        <p:cTn id="70" dur="1" fill="hold">
                                          <p:stCondLst>
                                            <p:cond delay="499"/>
                                          </p:stCondLst>
                                        </p:cTn>
                                        <p:tgtEl>
                                          <p:spTgt spid="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0"/>
                                        </p:tgtEl>
                                      </p:cBhvr>
                                    </p:animEffect>
                                    <p:set>
                                      <p:cBhvr>
                                        <p:cTn id="73" dur="1" fill="hold">
                                          <p:stCondLst>
                                            <p:cond delay="499"/>
                                          </p:stCondLst>
                                        </p:cTn>
                                        <p:tgtEl>
                                          <p:spTgt spid="10"/>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1"/>
                                        </p:tgtEl>
                                      </p:cBhvr>
                                    </p:animEffect>
                                    <p:set>
                                      <p:cBhvr>
                                        <p:cTn id="76" dur="1" fill="hold">
                                          <p:stCondLst>
                                            <p:cond delay="499"/>
                                          </p:stCondLst>
                                        </p:cTn>
                                        <p:tgtEl>
                                          <p:spTgt spid="11"/>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3"/>
                                        </p:tgtEl>
                                      </p:cBhvr>
                                    </p:animEffect>
                                    <p:set>
                                      <p:cBhvr>
                                        <p:cTn id="82" dur="1" fill="hold">
                                          <p:stCondLst>
                                            <p:cond delay="499"/>
                                          </p:stCondLst>
                                        </p:cTn>
                                        <p:tgtEl>
                                          <p:spTgt spid="13"/>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14"/>
                                        </p:tgtEl>
                                      </p:cBhvr>
                                    </p:animEffect>
                                    <p:set>
                                      <p:cBhvr>
                                        <p:cTn id="85" dur="1" fill="hold">
                                          <p:stCondLst>
                                            <p:cond delay="499"/>
                                          </p:stCondLst>
                                        </p:cTn>
                                        <p:tgtEl>
                                          <p:spTgt spid="14"/>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15"/>
                                        </p:tgtEl>
                                      </p:cBhvr>
                                    </p:animEffect>
                                    <p:set>
                                      <p:cBhvr>
                                        <p:cTn id="88" dur="1" fill="hold">
                                          <p:stCondLst>
                                            <p:cond delay="499"/>
                                          </p:stCondLst>
                                        </p:cTn>
                                        <p:tgtEl>
                                          <p:spTgt spid="15"/>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16"/>
                                        </p:tgtEl>
                                      </p:cBhvr>
                                    </p:animEffect>
                                    <p:set>
                                      <p:cBhvr>
                                        <p:cTn id="91" dur="1" fill="hold">
                                          <p:stCondLst>
                                            <p:cond delay="499"/>
                                          </p:stCondLst>
                                        </p:cTn>
                                        <p:tgtEl>
                                          <p:spTgt spid="16"/>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7"/>
                                        </p:tgtEl>
                                      </p:cBhvr>
                                    </p:animEffect>
                                    <p:set>
                                      <p:cBhvr>
                                        <p:cTn id="94"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4" grpId="0"/>
      <p:bldP spid="4" grpId="1"/>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P spid="17" grpId="0"/>
      <p:bldP spid="1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95686" y="765498"/>
            <a:ext cx="11388152" cy="5324510"/>
          </a:xfrm>
          <a:prstGeom prst="rect">
            <a:avLst/>
          </a:prstGeom>
        </p:spPr>
        <p:txBody>
          <a:bodyPr wrap="square" lIns="121898" tIns="60948" rIns="121898" bIns="60948">
            <a:spAutoFit/>
          </a:bodyPr>
          <a:lstStyle/>
          <a:p>
            <a:pPr algn="just">
              <a:lnSpc>
                <a:spcPct val="130000"/>
              </a:lnSpc>
              <a:spcAft>
                <a:spcPts val="0"/>
              </a:spcAft>
              <a:tabLst>
                <a:tab pos="2070735" algn="l"/>
              </a:tabLs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．可逆反应</a:t>
            </a:r>
            <a:endParaRPr lang="zh-CN" altLang="zh-CN" sz="2600" kern="100" dirty="0">
              <a:latin typeface="宋体"/>
              <a:cs typeface="Courier New"/>
            </a:endParaRPr>
          </a:p>
          <a:p>
            <a:pPr algn="just">
              <a:lnSpc>
                <a:spcPct val="130000"/>
              </a:lnSpc>
              <a:spcAft>
                <a:spcPts val="0"/>
              </a:spcAft>
              <a:tabLst>
                <a:tab pos="2070735" algn="l"/>
              </a:tabLs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定义</a:t>
            </a:r>
            <a:endParaRPr lang="zh-CN" altLang="zh-CN" sz="2600" kern="100" dirty="0">
              <a:latin typeface="宋体"/>
              <a:cs typeface="Courier New"/>
            </a:endParaRPr>
          </a:p>
          <a:p>
            <a:pPr algn="just">
              <a:lnSpc>
                <a:spcPct val="130000"/>
              </a:lnSpc>
              <a:spcAft>
                <a:spcPts val="0"/>
              </a:spcAft>
              <a:tabLst>
                <a:tab pos="2070735" algn="l"/>
              </a:tabLst>
            </a:pPr>
            <a:r>
              <a:rPr lang="zh-CN" altLang="zh-CN" sz="2600" kern="100" dirty="0" smtClean="0">
                <a:latin typeface="Times New Roman"/>
                <a:ea typeface="华文细黑"/>
                <a:cs typeface="Times New Roman"/>
              </a:rPr>
              <a:t>在</a:t>
            </a:r>
            <a:r>
              <a:rPr lang="en-US" altLang="zh-CN" sz="2600" u="sng" kern="100" dirty="0" smtClean="0">
                <a:latin typeface="Times New Roman"/>
                <a:ea typeface="华文细黑"/>
                <a:cs typeface="Times New Roman"/>
              </a:rPr>
              <a:t>                </a:t>
            </a:r>
            <a:r>
              <a:rPr lang="zh-CN" altLang="zh-CN" sz="2600" kern="100" dirty="0" smtClean="0">
                <a:latin typeface="Times New Roman"/>
                <a:ea typeface="华文细黑"/>
                <a:cs typeface="Times New Roman"/>
              </a:rPr>
              <a:t>下</a:t>
            </a:r>
            <a:r>
              <a:rPr lang="zh-CN" altLang="zh-CN" sz="2600" kern="100" dirty="0">
                <a:latin typeface="Times New Roman"/>
                <a:ea typeface="华文细黑"/>
                <a:cs typeface="Times New Roman"/>
              </a:rPr>
              <a:t>既可以向正反应方向进行，同时又可以向逆反应方向进行的化学反应。</a:t>
            </a:r>
            <a:endParaRPr lang="zh-CN" altLang="zh-CN" sz="2600" kern="100" dirty="0">
              <a:latin typeface="宋体"/>
              <a:cs typeface="Courier New"/>
            </a:endParaRPr>
          </a:p>
          <a:p>
            <a:pPr algn="just">
              <a:lnSpc>
                <a:spcPct val="130000"/>
              </a:lnSpc>
              <a:spcAft>
                <a:spcPts val="0"/>
              </a:spcAft>
              <a:tabLst>
                <a:tab pos="2070735" algn="l"/>
              </a:tabLst>
            </a:pPr>
            <a:r>
              <a:rPr lang="en-US" altLang="zh-CN" sz="2600" kern="100" dirty="0">
                <a:latin typeface="Times New Roman"/>
                <a:ea typeface="华文细黑"/>
                <a:cs typeface="Courier New"/>
              </a:rPr>
              <a:t>(2)</a:t>
            </a:r>
            <a:r>
              <a:rPr lang="zh-CN" altLang="zh-CN" sz="2600" kern="100" dirty="0">
                <a:latin typeface="Times New Roman"/>
                <a:ea typeface="华文细黑"/>
                <a:cs typeface="Times New Roman"/>
              </a:rPr>
              <a:t>特点</a:t>
            </a:r>
            <a:endParaRPr lang="zh-CN" altLang="zh-CN" sz="2600" kern="100" dirty="0">
              <a:latin typeface="宋体"/>
              <a:cs typeface="Courier New"/>
            </a:endParaRPr>
          </a:p>
          <a:p>
            <a:pPr algn="just">
              <a:lnSpc>
                <a:spcPct val="130000"/>
              </a:lnSpc>
              <a:spcAft>
                <a:spcPts val="0"/>
              </a:spcAft>
              <a:tabLst>
                <a:tab pos="2070735" algn="l"/>
              </a:tabLst>
            </a:pPr>
            <a:r>
              <a:rPr lang="en-US" altLang="zh-CN" sz="2600" kern="100" dirty="0">
                <a:latin typeface="宋体"/>
                <a:ea typeface="华文细黑"/>
                <a:cs typeface="Times New Roman"/>
              </a:rPr>
              <a:t>①</a:t>
            </a:r>
            <a:r>
              <a:rPr lang="zh-CN" altLang="zh-CN" sz="2600" kern="100" dirty="0">
                <a:latin typeface="Times New Roman"/>
                <a:ea typeface="华文细黑"/>
                <a:cs typeface="Times New Roman"/>
              </a:rPr>
              <a:t>二同：</a:t>
            </a: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相同条件下；</a:t>
            </a: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正、逆反应同时进行。</a:t>
            </a:r>
            <a:endParaRPr lang="zh-CN" altLang="zh-CN" sz="2600" kern="100" dirty="0">
              <a:latin typeface="宋体"/>
              <a:cs typeface="Courier New"/>
            </a:endParaRPr>
          </a:p>
          <a:p>
            <a:pPr algn="just">
              <a:lnSpc>
                <a:spcPct val="130000"/>
              </a:lnSpc>
              <a:spcAft>
                <a:spcPts val="0"/>
              </a:spcAft>
              <a:tabLst>
                <a:tab pos="2070735" algn="l"/>
              </a:tabLst>
            </a:pPr>
            <a:r>
              <a:rPr lang="en-US" altLang="zh-CN" sz="2600" kern="100" dirty="0">
                <a:latin typeface="宋体"/>
                <a:ea typeface="华文细黑"/>
                <a:cs typeface="Times New Roman"/>
              </a:rPr>
              <a:t>②</a:t>
            </a:r>
            <a:r>
              <a:rPr lang="zh-CN" altLang="zh-CN" sz="2600" kern="100" dirty="0">
                <a:latin typeface="Times New Roman"/>
                <a:ea typeface="华文细黑"/>
                <a:cs typeface="Times New Roman"/>
              </a:rPr>
              <a:t>一小：反应物与生成物同时存在；任一组分的转化率</a:t>
            </a:r>
            <a:r>
              <a:rPr lang="zh-CN" altLang="zh-CN" sz="2600" kern="100" dirty="0" smtClean="0">
                <a:latin typeface="Times New Roman"/>
                <a:ea typeface="华文细黑"/>
                <a:cs typeface="Times New Roman"/>
              </a:rPr>
              <a:t>都</a:t>
            </a:r>
            <a:r>
              <a:rPr lang="en-US" altLang="zh-CN" sz="2600" u="sng" kern="100" dirty="0" smtClean="0">
                <a:latin typeface="Times New Roman"/>
                <a:ea typeface="华文细黑"/>
                <a:cs typeface="Times New Roman"/>
              </a:rPr>
              <a:t>    </a:t>
            </a:r>
            <a:r>
              <a:rPr lang="en-US" altLang="zh-CN" sz="2600" kern="100" dirty="0" smtClean="0">
                <a:latin typeface="Times New Roman"/>
                <a:ea typeface="华文细黑"/>
                <a:cs typeface="Courier New"/>
              </a:rPr>
              <a:t>(</a:t>
            </a:r>
            <a:r>
              <a:rPr lang="zh-CN" altLang="zh-CN" sz="2600" kern="100" dirty="0">
                <a:latin typeface="Times New Roman"/>
                <a:ea typeface="华文细黑"/>
                <a:cs typeface="Times New Roman"/>
              </a:rPr>
              <a:t>填</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大于</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或</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小于</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)100%</a:t>
            </a:r>
            <a:r>
              <a:rPr lang="zh-CN" altLang="zh-CN" sz="2600" kern="100" dirty="0">
                <a:latin typeface="Times New Roman"/>
                <a:ea typeface="华文细黑"/>
                <a:cs typeface="Times New Roman"/>
              </a:rPr>
              <a:t>。</a:t>
            </a:r>
            <a:endParaRPr lang="zh-CN" altLang="zh-CN" sz="2600" kern="100" dirty="0">
              <a:latin typeface="宋体"/>
              <a:cs typeface="Courier New"/>
            </a:endParaRPr>
          </a:p>
          <a:p>
            <a:pPr algn="just">
              <a:lnSpc>
                <a:spcPct val="130000"/>
              </a:lnSpc>
              <a:spcAft>
                <a:spcPts val="0"/>
              </a:spcAft>
              <a:tabLst>
                <a:tab pos="2070735" algn="l"/>
              </a:tabLst>
            </a:pPr>
            <a:r>
              <a:rPr lang="en-US" altLang="zh-CN" sz="2600" kern="100" dirty="0">
                <a:latin typeface="Times New Roman"/>
                <a:ea typeface="华文细黑"/>
                <a:cs typeface="Courier New"/>
              </a:rPr>
              <a:t>(3)</a:t>
            </a:r>
            <a:r>
              <a:rPr lang="zh-CN" altLang="zh-CN" sz="2600" kern="100" dirty="0">
                <a:latin typeface="Times New Roman"/>
                <a:ea typeface="华文细黑"/>
                <a:cs typeface="Times New Roman"/>
              </a:rPr>
              <a:t>表示</a:t>
            </a:r>
            <a:endParaRPr lang="zh-CN" altLang="zh-CN" sz="2600" kern="100" dirty="0">
              <a:latin typeface="宋体"/>
              <a:cs typeface="Courier New"/>
            </a:endParaRPr>
          </a:p>
          <a:p>
            <a:pPr>
              <a:lnSpc>
                <a:spcPct val="130000"/>
              </a:lnSpc>
            </a:pPr>
            <a:r>
              <a:rPr lang="zh-CN" altLang="zh-CN" sz="2600" kern="100" dirty="0">
                <a:latin typeface="Times New Roman"/>
                <a:ea typeface="华文细黑"/>
                <a:cs typeface="Times New Roman"/>
              </a:rPr>
              <a:t>在方程式中用</a:t>
            </a:r>
            <a:r>
              <a:rPr lang="en-US" altLang="zh-CN" sz="2600" kern="100" dirty="0">
                <a:latin typeface="宋体"/>
                <a:ea typeface="华文细黑"/>
                <a:cs typeface="Times New Roman"/>
              </a:rPr>
              <a:t>“</a:t>
            </a:r>
            <a:r>
              <a:rPr lang="en-US" altLang="zh-CN" sz="2600" u="sng" kern="100" dirty="0">
                <a:latin typeface="ZBFH"/>
                <a:ea typeface="华文细黑"/>
              </a:rPr>
              <a:t></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表示。</a:t>
            </a:r>
            <a:endParaRPr lang="en-US" altLang="zh-CN" sz="2600" kern="100" dirty="0" smtClean="0">
              <a:latin typeface="Times New Roman"/>
              <a:ea typeface="华文细黑"/>
              <a:cs typeface="Times New Roman"/>
            </a:endParaRPr>
          </a:p>
        </p:txBody>
      </p:sp>
      <p:sp>
        <p:nvSpPr>
          <p:cNvPr id="11" name="矩形 10"/>
          <p:cNvSpPr/>
          <p:nvPr/>
        </p:nvSpPr>
        <p:spPr>
          <a:xfrm>
            <a:off x="910630" y="1845618"/>
            <a:ext cx="1518364" cy="492443"/>
          </a:xfrm>
          <a:prstGeom prst="rect">
            <a:avLst/>
          </a:prstGeom>
        </p:spPr>
        <p:txBody>
          <a:bodyPr wrap="none">
            <a:spAutoFit/>
          </a:bodyPr>
          <a:lstStyle/>
          <a:p>
            <a:r>
              <a:rPr lang="zh-CN" altLang="en-US" sz="2600" kern="100" dirty="0">
                <a:solidFill>
                  <a:srgbClr val="0000FF"/>
                </a:solidFill>
                <a:latin typeface="Times New Roman"/>
                <a:ea typeface="华文细黑"/>
                <a:cs typeface="Times New Roman"/>
              </a:rPr>
              <a:t>同一条件</a:t>
            </a:r>
          </a:p>
        </p:txBody>
      </p:sp>
      <p:sp>
        <p:nvSpPr>
          <p:cNvPr id="12" name="矩形 11"/>
          <p:cNvSpPr/>
          <p:nvPr/>
        </p:nvSpPr>
        <p:spPr>
          <a:xfrm>
            <a:off x="8772083" y="3873455"/>
            <a:ext cx="851515" cy="492443"/>
          </a:xfrm>
          <a:prstGeom prst="rect">
            <a:avLst/>
          </a:prstGeom>
        </p:spPr>
        <p:txBody>
          <a:bodyPr wrap="none">
            <a:spAutoFit/>
          </a:bodyPr>
          <a:lstStyle/>
          <a:p>
            <a:r>
              <a:rPr lang="zh-CN" altLang="en-US" sz="2600" kern="100" dirty="0">
                <a:solidFill>
                  <a:srgbClr val="0000FF"/>
                </a:solidFill>
                <a:latin typeface="Times New Roman"/>
                <a:ea typeface="华文细黑"/>
                <a:cs typeface="Times New Roman"/>
              </a:rPr>
              <a:t>小于</a:t>
            </a:r>
          </a:p>
        </p:txBody>
      </p:sp>
      <p:graphicFrame>
        <p:nvGraphicFramePr>
          <p:cNvPr id="4" name="对象 3"/>
          <p:cNvGraphicFramePr>
            <a:graphicFrameLocks noChangeAspect="1"/>
          </p:cNvGraphicFramePr>
          <p:nvPr>
            <p:extLst>
              <p:ext uri="{D42A27DB-BD31-4B8C-83A1-F6EECF244321}">
                <p14:modId xmlns:p14="http://schemas.microsoft.com/office/powerpoint/2010/main" val="337022384"/>
              </p:ext>
            </p:extLst>
          </p:nvPr>
        </p:nvGraphicFramePr>
        <p:xfrm>
          <a:off x="2926854" y="5443523"/>
          <a:ext cx="1016000" cy="636588"/>
        </p:xfrm>
        <a:graphic>
          <a:graphicData uri="http://schemas.openxmlformats.org/presentationml/2006/ole">
            <mc:AlternateContent xmlns:mc="http://schemas.openxmlformats.org/markup-compatibility/2006">
              <mc:Choice xmlns:v="urn:schemas-microsoft-com:vml" Requires="v">
                <p:oleObj spid="_x0000_s158768" name="Document" r:id="rId4" imgW="1016716" imgH="635063" progId="Word.Document.8">
                  <p:embed/>
                </p:oleObj>
              </mc:Choice>
              <mc:Fallback>
                <p:oleObj name="Document" r:id="rId4" imgW="1016716" imgH="635063" progId="Word.Document.8">
                  <p:embed/>
                  <p:pic>
                    <p:nvPicPr>
                      <p:cNvPr id="0" name=""/>
                      <p:cNvPicPr/>
                      <p:nvPr/>
                    </p:nvPicPr>
                    <p:blipFill>
                      <a:blip r:embed="rId5"/>
                      <a:stretch>
                        <a:fillRect/>
                      </a:stretch>
                    </p:blipFill>
                    <p:spPr>
                      <a:xfrm>
                        <a:off x="2926854" y="5443523"/>
                        <a:ext cx="1016000" cy="636588"/>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11" grpId="0"/>
      <p:bldP spid="11" grpId="1"/>
      <p:bldP spid="12" grpId="0"/>
      <p:bldP spid="12"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3457840942"/>
              </p:ext>
            </p:extLst>
          </p:nvPr>
        </p:nvGraphicFramePr>
        <p:xfrm>
          <a:off x="2046486" y="1871960"/>
          <a:ext cx="1168400" cy="693738"/>
        </p:xfrm>
        <a:graphic>
          <a:graphicData uri="http://schemas.openxmlformats.org/presentationml/2006/ole">
            <mc:AlternateContent xmlns:mc="http://schemas.openxmlformats.org/markup-compatibility/2006">
              <mc:Choice xmlns:v="urn:schemas-microsoft-com:vml" Requires="v">
                <p:oleObj spid="_x0000_s224326" name="文档" r:id="rId3" imgW="1168379" imgH="694379" progId="Word.Document.12">
                  <p:embed/>
                </p:oleObj>
              </mc:Choice>
              <mc:Fallback>
                <p:oleObj name="文档" r:id="rId3" imgW="1168379" imgH="694379" progId="Word.Document.12">
                  <p:embed/>
                  <p:pic>
                    <p:nvPicPr>
                      <p:cNvPr id="0" name=""/>
                      <p:cNvPicPr/>
                      <p:nvPr/>
                    </p:nvPicPr>
                    <p:blipFill>
                      <a:blip r:embed="rId4"/>
                      <a:stretch>
                        <a:fillRect/>
                      </a:stretch>
                    </p:blipFill>
                    <p:spPr>
                      <a:xfrm>
                        <a:off x="2046486" y="1871960"/>
                        <a:ext cx="1168400" cy="693738"/>
                      </a:xfrm>
                      <a:prstGeom prst="rect">
                        <a:avLst/>
                      </a:prstGeom>
                    </p:spPr>
                  </p:pic>
                </p:oleObj>
              </mc:Fallback>
            </mc:AlternateContent>
          </a:graphicData>
        </a:graphic>
      </p:graphicFrame>
      <p:sp>
        <p:nvSpPr>
          <p:cNvPr id="5" name="矩形 4"/>
          <p:cNvSpPr/>
          <p:nvPr/>
        </p:nvSpPr>
        <p:spPr>
          <a:xfrm>
            <a:off x="406574" y="477466"/>
            <a:ext cx="10793813" cy="5181162"/>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．对于以下三个反应，从正反开始进行达到平衡后，保持温度、体积不变，按要求回答下列问题。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(1)PCl</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(g)</a:t>
            </a:r>
            <a:r>
              <a:rPr lang="en-US" altLang="zh-CN" sz="2800" kern="100" dirty="0">
                <a:latin typeface="ZBFH"/>
                <a:ea typeface="华文细黑"/>
                <a:cs typeface="Times New Roman"/>
              </a:rPr>
              <a:t></a:t>
            </a:r>
            <a:r>
              <a:rPr lang="en-US" altLang="zh-CN" sz="2800" kern="100" dirty="0">
                <a:latin typeface="Times New Roman"/>
                <a:ea typeface="华文细黑"/>
                <a:cs typeface="Courier New"/>
              </a:rPr>
              <a:t>PCl</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再充入</a:t>
            </a:r>
            <a:r>
              <a:rPr lang="en-US" altLang="zh-CN" sz="2800" kern="100" dirty="0">
                <a:latin typeface="Times New Roman"/>
                <a:ea typeface="华文细黑"/>
                <a:cs typeface="Courier New"/>
              </a:rPr>
              <a:t>PCl</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平衡向</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方向移动，达到平衡后，</a:t>
            </a:r>
            <a:r>
              <a:rPr lang="en-US" altLang="zh-CN" sz="2800" kern="100" dirty="0">
                <a:latin typeface="Times New Roman"/>
                <a:ea typeface="华文细黑"/>
                <a:cs typeface="Courier New"/>
              </a:rPr>
              <a:t>PCl</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的转化率</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PCl</a:t>
            </a:r>
            <a:r>
              <a:rPr lang="en-US" altLang="zh-CN" sz="2800" kern="100" baseline="-25000" dirty="0">
                <a:latin typeface="Times New Roman"/>
                <a:ea typeface="华文细黑"/>
                <a:cs typeface="Courier New"/>
              </a:rPr>
              <a:t>5</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的百分含量</a:t>
            </a:r>
            <a:r>
              <a:rPr lang="en-US" altLang="zh-CN" sz="2800" kern="100" dirty="0">
                <a:latin typeface="Times New Roman"/>
                <a:ea typeface="华文细黑"/>
                <a:cs typeface="Courier New"/>
              </a:rPr>
              <a:t>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(2)2HI(g)</a:t>
            </a:r>
            <a:r>
              <a:rPr lang="en-US" altLang="zh-CN" sz="2800" kern="100" dirty="0">
                <a:latin typeface="ZBFH"/>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endParaRPr lang="zh-CN" altLang="zh-CN" sz="1050" kern="100" dirty="0">
              <a:latin typeface="宋体"/>
              <a:cs typeface="Courier New"/>
            </a:endParaRPr>
          </a:p>
          <a:p>
            <a:pPr>
              <a:lnSpc>
                <a:spcPct val="150000"/>
              </a:lnSpc>
            </a:pPr>
            <a:r>
              <a:rPr lang="zh-CN" altLang="zh-CN" sz="2800" kern="100" dirty="0">
                <a:latin typeface="Times New Roman"/>
                <a:ea typeface="华文细黑"/>
                <a:cs typeface="Times New Roman"/>
              </a:rPr>
              <a:t>再充入</a:t>
            </a:r>
            <a:r>
              <a:rPr lang="en-US" altLang="zh-CN" sz="2800" kern="100" dirty="0">
                <a:latin typeface="Times New Roman"/>
                <a:ea typeface="华文细黑"/>
              </a:rPr>
              <a:t>HI(g)</a:t>
            </a:r>
            <a:r>
              <a:rPr lang="zh-CN" altLang="zh-CN" sz="2800" kern="100" dirty="0">
                <a:latin typeface="Times New Roman"/>
                <a:ea typeface="华文细黑"/>
                <a:cs typeface="Times New Roman"/>
              </a:rPr>
              <a:t>平衡向</a:t>
            </a:r>
            <a:r>
              <a:rPr lang="en-US" altLang="zh-CN" sz="2800" kern="100" dirty="0">
                <a:latin typeface="Times New Roman"/>
                <a:ea typeface="华文细黑"/>
              </a:rPr>
              <a:t>________</a:t>
            </a:r>
            <a:r>
              <a:rPr lang="zh-CN" altLang="zh-CN" sz="2800" kern="100" dirty="0">
                <a:latin typeface="Times New Roman"/>
                <a:ea typeface="华文细黑"/>
                <a:cs typeface="Times New Roman"/>
              </a:rPr>
              <a:t>方向移动，达到平衡后，</a:t>
            </a:r>
            <a:r>
              <a:rPr lang="en-US" altLang="zh-CN" sz="2800" kern="100" dirty="0">
                <a:latin typeface="Times New Roman"/>
                <a:ea typeface="华文细黑"/>
              </a:rPr>
              <a:t>HI</a:t>
            </a:r>
            <a:r>
              <a:rPr lang="zh-CN" altLang="zh-CN" sz="2800" kern="100" dirty="0">
                <a:latin typeface="Times New Roman"/>
                <a:ea typeface="华文细黑"/>
                <a:cs typeface="Times New Roman"/>
              </a:rPr>
              <a:t>的分解率</a:t>
            </a:r>
            <a:r>
              <a:rPr lang="en-US" altLang="zh-CN" sz="2800" kern="100" dirty="0">
                <a:latin typeface="Times New Roman"/>
                <a:ea typeface="华文细黑"/>
              </a:rPr>
              <a:t>________</a:t>
            </a:r>
            <a:r>
              <a:rPr lang="zh-CN" altLang="zh-CN" sz="2800" kern="100" dirty="0">
                <a:latin typeface="Times New Roman"/>
                <a:ea typeface="华文细黑"/>
                <a:cs typeface="Times New Roman"/>
              </a:rPr>
              <a:t>，</a:t>
            </a:r>
            <a:r>
              <a:rPr lang="en-US" altLang="zh-CN" sz="2800" kern="100" dirty="0">
                <a:latin typeface="Times New Roman"/>
                <a:ea typeface="华文细黑"/>
              </a:rPr>
              <a:t>HI</a:t>
            </a:r>
            <a:r>
              <a:rPr lang="zh-CN" altLang="zh-CN" sz="2800" kern="100" dirty="0">
                <a:latin typeface="Times New Roman"/>
                <a:ea typeface="华文细黑"/>
                <a:cs typeface="Times New Roman"/>
              </a:rPr>
              <a:t>的百分含量</a:t>
            </a:r>
            <a:r>
              <a:rPr lang="en-US" altLang="zh-CN" sz="2800" kern="100" dirty="0">
                <a:latin typeface="Times New Roman"/>
                <a:ea typeface="华文细黑"/>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p:txBody>
      </p:sp>
      <p:sp>
        <p:nvSpPr>
          <p:cNvPr id="7" name="矩形 6"/>
          <p:cNvSpPr/>
          <p:nvPr/>
        </p:nvSpPr>
        <p:spPr>
          <a:xfrm>
            <a:off x="3825776" y="2474526"/>
            <a:ext cx="1261884" cy="523220"/>
          </a:xfrm>
          <a:prstGeom prst="rect">
            <a:avLst/>
          </a:prstGeom>
        </p:spPr>
        <p:txBody>
          <a:bodyPr wrap="none">
            <a:spAutoFit/>
          </a:bodyPr>
          <a:lstStyle/>
          <a:p>
            <a:r>
              <a:rPr lang="zh-CN" altLang="zh-CN" sz="2800" b="1" kern="100" dirty="0">
                <a:solidFill>
                  <a:srgbClr val="F79646">
                    <a:lumMod val="75000"/>
                  </a:srgbClr>
                </a:solidFill>
                <a:latin typeface="Times New Roman"/>
                <a:ea typeface="华文细黑"/>
                <a:cs typeface="Times New Roman"/>
              </a:rPr>
              <a:t>正反应</a:t>
            </a:r>
            <a:endParaRPr lang="zh-CN" altLang="en-US" dirty="0"/>
          </a:p>
        </p:txBody>
      </p:sp>
      <p:sp>
        <p:nvSpPr>
          <p:cNvPr id="10" name="矩形 9"/>
          <p:cNvSpPr/>
          <p:nvPr/>
        </p:nvSpPr>
        <p:spPr>
          <a:xfrm>
            <a:off x="1225108" y="2997746"/>
            <a:ext cx="4942379" cy="660758"/>
          </a:xfrm>
          <a:prstGeom prst="rect">
            <a:avLst/>
          </a:prstGeom>
        </p:spPr>
        <p:txBody>
          <a:bodyPr wrap="none">
            <a:spAutoFit/>
          </a:bodyPr>
          <a:lstStyle/>
          <a:p>
            <a:pPr lvl="0">
              <a:lnSpc>
                <a:spcPct val="150000"/>
              </a:lnSpc>
            </a:pPr>
            <a:r>
              <a:rPr lang="zh-CN" altLang="zh-CN" sz="2800" b="1" kern="100" dirty="0">
                <a:solidFill>
                  <a:srgbClr val="F79646">
                    <a:lumMod val="75000"/>
                  </a:srgbClr>
                </a:solidFill>
                <a:latin typeface="Times New Roman"/>
                <a:ea typeface="华文细黑"/>
                <a:cs typeface="Times New Roman"/>
              </a:rPr>
              <a:t>减小　</a:t>
            </a:r>
            <a:r>
              <a:rPr lang="en-US" altLang="zh-CN" sz="2800" b="1" kern="100" dirty="0" smtClean="0">
                <a:solidFill>
                  <a:srgbClr val="F79646">
                    <a:lumMod val="75000"/>
                  </a:srgbClr>
                </a:solidFill>
                <a:latin typeface="Times New Roman"/>
                <a:ea typeface="华文细黑"/>
                <a:cs typeface="Times New Roman"/>
              </a:rPr>
              <a:t>                                 </a:t>
            </a:r>
            <a:r>
              <a:rPr lang="zh-CN" altLang="zh-CN" sz="2800" b="1" kern="100" dirty="0" smtClean="0">
                <a:solidFill>
                  <a:srgbClr val="F79646">
                    <a:lumMod val="75000"/>
                  </a:srgbClr>
                </a:solidFill>
                <a:latin typeface="Times New Roman"/>
                <a:ea typeface="华文细黑"/>
                <a:cs typeface="Times New Roman"/>
              </a:rPr>
              <a:t>增大</a:t>
            </a:r>
            <a:endParaRPr lang="zh-CN" altLang="en-US" sz="2800" b="1" dirty="0">
              <a:solidFill>
                <a:srgbClr val="F79646">
                  <a:lumMod val="75000"/>
                </a:srgbClr>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933127544"/>
              </p:ext>
            </p:extLst>
          </p:nvPr>
        </p:nvGraphicFramePr>
        <p:xfrm>
          <a:off x="1918742" y="3816176"/>
          <a:ext cx="1168400" cy="693738"/>
        </p:xfrm>
        <a:graphic>
          <a:graphicData uri="http://schemas.openxmlformats.org/presentationml/2006/ole">
            <mc:AlternateContent xmlns:mc="http://schemas.openxmlformats.org/markup-compatibility/2006">
              <mc:Choice xmlns:v="urn:schemas-microsoft-com:vml" Requires="v">
                <p:oleObj spid="_x0000_s224327" name="文档" r:id="rId5" imgW="1168379" imgH="694379" progId="Word.Document.12">
                  <p:embed/>
                </p:oleObj>
              </mc:Choice>
              <mc:Fallback>
                <p:oleObj name="文档" r:id="rId5" imgW="1168379" imgH="694379" progId="Word.Document.12">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8742" y="3816176"/>
                        <a:ext cx="11684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矩形 14"/>
          <p:cNvSpPr/>
          <p:nvPr/>
        </p:nvSpPr>
        <p:spPr>
          <a:xfrm>
            <a:off x="3393162" y="4282038"/>
            <a:ext cx="1261884" cy="659924"/>
          </a:xfrm>
          <a:prstGeom prst="rect">
            <a:avLst/>
          </a:prstGeom>
        </p:spPr>
        <p:txBody>
          <a:bodyPr wrap="none">
            <a:spAutoFit/>
          </a:bodyPr>
          <a:lstStyle/>
          <a:p>
            <a:pPr lvl="0">
              <a:lnSpc>
                <a:spcPct val="150000"/>
              </a:lnSpc>
            </a:pPr>
            <a:r>
              <a:rPr lang="zh-CN" altLang="en-US" sz="2800" b="1" kern="100" dirty="0">
                <a:solidFill>
                  <a:srgbClr val="F79646">
                    <a:lumMod val="75000"/>
                  </a:srgbClr>
                </a:solidFill>
                <a:latin typeface="Times New Roman"/>
                <a:ea typeface="华文细黑"/>
                <a:cs typeface="Times New Roman"/>
              </a:rPr>
              <a:t>正反应</a:t>
            </a:r>
            <a:endParaRPr lang="zh-CN" altLang="en-US" sz="2800" b="1" dirty="0">
              <a:solidFill>
                <a:srgbClr val="F79646">
                  <a:lumMod val="75000"/>
                </a:srgbClr>
              </a:solidFill>
            </a:endParaRPr>
          </a:p>
        </p:txBody>
      </p:sp>
      <p:sp>
        <p:nvSpPr>
          <p:cNvPr id="16" name="矩形 15"/>
          <p:cNvSpPr/>
          <p:nvPr/>
        </p:nvSpPr>
        <p:spPr>
          <a:xfrm>
            <a:off x="622598" y="4930110"/>
            <a:ext cx="902811" cy="659924"/>
          </a:xfrm>
          <a:prstGeom prst="rect">
            <a:avLst/>
          </a:prstGeom>
        </p:spPr>
        <p:txBody>
          <a:bodyPr wrap="none">
            <a:spAutoFit/>
          </a:bodyPr>
          <a:lstStyle/>
          <a:p>
            <a:pPr lvl="0">
              <a:lnSpc>
                <a:spcPct val="150000"/>
              </a:lnSpc>
            </a:pPr>
            <a:r>
              <a:rPr lang="zh-CN" altLang="en-US" sz="2800" b="1" kern="100" dirty="0">
                <a:solidFill>
                  <a:srgbClr val="F79646">
                    <a:lumMod val="75000"/>
                  </a:srgbClr>
                </a:solidFill>
                <a:latin typeface="Times New Roman"/>
                <a:ea typeface="华文细黑"/>
                <a:cs typeface="Times New Roman"/>
              </a:rPr>
              <a:t>不变</a:t>
            </a:r>
            <a:endParaRPr lang="zh-CN" altLang="en-US" sz="2800" b="1" dirty="0">
              <a:solidFill>
                <a:srgbClr val="F79646">
                  <a:lumMod val="75000"/>
                </a:srgbClr>
              </a:solidFill>
            </a:endParaRPr>
          </a:p>
        </p:txBody>
      </p:sp>
      <p:sp>
        <p:nvSpPr>
          <p:cNvPr id="17" name="矩形 16"/>
          <p:cNvSpPr/>
          <p:nvPr/>
        </p:nvSpPr>
        <p:spPr>
          <a:xfrm>
            <a:off x="4472315" y="4941962"/>
            <a:ext cx="902811" cy="659924"/>
          </a:xfrm>
          <a:prstGeom prst="rect">
            <a:avLst/>
          </a:prstGeom>
        </p:spPr>
        <p:txBody>
          <a:bodyPr wrap="none">
            <a:spAutoFit/>
          </a:bodyPr>
          <a:lstStyle/>
          <a:p>
            <a:pPr lvl="0">
              <a:lnSpc>
                <a:spcPct val="150000"/>
              </a:lnSpc>
            </a:pPr>
            <a:r>
              <a:rPr lang="zh-CN" altLang="en-US" sz="2800" b="1" kern="100" dirty="0">
                <a:solidFill>
                  <a:srgbClr val="F79646">
                    <a:lumMod val="75000"/>
                  </a:srgbClr>
                </a:solidFill>
                <a:latin typeface="Times New Roman"/>
                <a:ea typeface="华文细黑"/>
                <a:cs typeface="Times New Roman"/>
              </a:rPr>
              <a:t>不变</a:t>
            </a:r>
            <a:endParaRPr lang="zh-CN" altLang="en-US" sz="2800" b="1" dirty="0">
              <a:solidFill>
                <a:srgbClr val="F79646">
                  <a:lumMod val="75000"/>
                </a:srgbClr>
              </a:solidFill>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4" name="Rectangle 21">
            <a:hlinkClick r:id="rId6"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7"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8"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9"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10"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1"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4087120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6"/>
                                        </p:tgtEl>
                                      </p:cBhvr>
                                    </p:animEffect>
                                    <p:set>
                                      <p:cBhvr>
                                        <p:cTn id="35" dur="1" fill="hold">
                                          <p:stCondLst>
                                            <p:cond delay="499"/>
                                          </p:stCondLst>
                                        </p:cTn>
                                        <p:tgtEl>
                                          <p:spTgt spid="16"/>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7"/>
                                        </p:tgtEl>
                                      </p:cBhvr>
                                    </p:animEffect>
                                    <p:set>
                                      <p:cBhvr>
                                        <p:cTn id="38"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7" grpId="0"/>
      <p:bldP spid="7" grpId="1"/>
      <p:bldP spid="10" grpId="0"/>
      <p:bldP spid="10" grpId="1"/>
      <p:bldP spid="15" grpId="0"/>
      <p:bldP spid="15" grpId="1"/>
      <p:bldP spid="16" grpId="0"/>
      <p:bldP spid="16" grpId="1"/>
      <p:bldP spid="17" grpId="0"/>
      <p:bldP spid="17"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6614" y="1341562"/>
            <a:ext cx="9812557"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(3)2NO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en-US" altLang="zh-CN" sz="2800" kern="100" dirty="0">
                <a:latin typeface="ZBFH"/>
                <a:ea typeface="华文细黑"/>
                <a:cs typeface="Times New Roman"/>
              </a:rPr>
              <a:t></a:t>
            </a:r>
            <a:r>
              <a:rPr lang="en-US" altLang="zh-CN" sz="2800" kern="100" dirty="0">
                <a:latin typeface="Times New Roman"/>
                <a:ea typeface="华文细黑"/>
                <a:cs typeface="Courier New"/>
              </a:rPr>
              <a:t>N</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(g)</a:t>
            </a:r>
            <a:endParaRPr lang="zh-CN" altLang="zh-CN" sz="1050" kern="100" dirty="0">
              <a:latin typeface="宋体"/>
              <a:cs typeface="Courier New"/>
            </a:endParaRPr>
          </a:p>
          <a:p>
            <a:pPr>
              <a:lnSpc>
                <a:spcPct val="150000"/>
              </a:lnSpc>
            </a:pPr>
            <a:r>
              <a:rPr lang="zh-CN" altLang="zh-CN" sz="2800" kern="100" dirty="0">
                <a:latin typeface="Times New Roman"/>
                <a:ea typeface="华文细黑"/>
                <a:cs typeface="Times New Roman"/>
              </a:rPr>
              <a:t>再充入</a:t>
            </a:r>
            <a:r>
              <a:rPr lang="en-US" altLang="zh-CN" sz="2800" kern="100" dirty="0">
                <a:latin typeface="Times New Roman"/>
                <a:ea typeface="华文细黑"/>
              </a:rPr>
              <a:t>NO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，平衡向</a:t>
            </a:r>
            <a:r>
              <a:rPr lang="en-US" altLang="zh-CN" sz="2800" kern="100" dirty="0">
                <a:latin typeface="Times New Roman"/>
                <a:ea typeface="华文细黑"/>
              </a:rPr>
              <a:t>________</a:t>
            </a:r>
            <a:r>
              <a:rPr lang="zh-CN" altLang="zh-CN" sz="2800" kern="100" dirty="0">
                <a:latin typeface="Times New Roman"/>
                <a:ea typeface="华文细黑"/>
                <a:cs typeface="Times New Roman"/>
              </a:rPr>
              <a:t>方向移动，达到平衡后，</a:t>
            </a:r>
            <a:r>
              <a:rPr lang="en-US" altLang="zh-CN" sz="2800" kern="100" dirty="0">
                <a:latin typeface="Times New Roman"/>
                <a:ea typeface="华文细黑"/>
              </a:rPr>
              <a:t>NO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的转化率</a:t>
            </a:r>
            <a:r>
              <a:rPr lang="en-US" altLang="zh-CN" sz="2800" kern="100" dirty="0">
                <a:latin typeface="Times New Roman"/>
                <a:ea typeface="华文细黑"/>
              </a:rPr>
              <a:t>________</a:t>
            </a:r>
            <a:r>
              <a:rPr lang="zh-CN" altLang="zh-CN" sz="2800" kern="100" dirty="0">
                <a:latin typeface="Times New Roman"/>
                <a:ea typeface="华文细黑"/>
                <a:cs typeface="Times New Roman"/>
              </a:rPr>
              <a:t>，</a:t>
            </a:r>
            <a:r>
              <a:rPr lang="en-US" altLang="zh-CN" sz="2800" kern="100" dirty="0">
                <a:latin typeface="Times New Roman"/>
                <a:ea typeface="华文细黑"/>
              </a:rPr>
              <a:t>NO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的百分含量</a:t>
            </a:r>
            <a:r>
              <a:rPr lang="en-US" altLang="zh-CN" sz="2800" kern="100" dirty="0">
                <a:latin typeface="Times New Roman"/>
                <a:ea typeface="华文细黑"/>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18386487"/>
              </p:ext>
            </p:extLst>
          </p:nvPr>
        </p:nvGraphicFramePr>
        <p:xfrm>
          <a:off x="2566814" y="1485578"/>
          <a:ext cx="1168400" cy="693738"/>
        </p:xfrm>
        <a:graphic>
          <a:graphicData uri="http://schemas.openxmlformats.org/presentationml/2006/ole">
            <mc:AlternateContent xmlns:mc="http://schemas.openxmlformats.org/markup-compatibility/2006">
              <mc:Choice xmlns:v="urn:schemas-microsoft-com:vml" Requires="v">
                <p:oleObj spid="_x0000_s302106" name="文档" r:id="rId3" imgW="1168379" imgH="694379" progId="Word.Document.12">
                  <p:embed/>
                </p:oleObj>
              </mc:Choice>
              <mc:Fallback>
                <p:oleObj name="文档" r:id="rId3" imgW="1168379" imgH="694379" progId="Word.Document.12">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814" y="1485578"/>
                        <a:ext cx="11684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4439022" y="2114486"/>
            <a:ext cx="1620957" cy="523220"/>
          </a:xfrm>
          <a:prstGeom prst="rect">
            <a:avLst/>
          </a:prstGeom>
        </p:spPr>
        <p:txBody>
          <a:bodyPr wrap="none">
            <a:spAutoFit/>
          </a:bodyPr>
          <a:lstStyle/>
          <a:p>
            <a:r>
              <a:rPr lang="zh-CN" altLang="zh-CN" sz="2800" b="1" kern="100" dirty="0">
                <a:solidFill>
                  <a:srgbClr val="E36C0A"/>
                </a:solidFill>
                <a:latin typeface="Times New Roman"/>
                <a:ea typeface="华文细黑"/>
                <a:cs typeface="Times New Roman"/>
              </a:rPr>
              <a:t>正反应　</a:t>
            </a:r>
            <a:endParaRPr lang="zh-CN" altLang="en-US" sz="2800" b="1" dirty="0"/>
          </a:p>
        </p:txBody>
      </p:sp>
      <p:sp>
        <p:nvSpPr>
          <p:cNvPr id="7" name="矩形 6"/>
          <p:cNvSpPr/>
          <p:nvPr/>
        </p:nvSpPr>
        <p:spPr>
          <a:xfrm>
            <a:off x="3548786" y="2709714"/>
            <a:ext cx="5570756" cy="523220"/>
          </a:xfrm>
          <a:prstGeom prst="rect">
            <a:avLst/>
          </a:prstGeom>
        </p:spPr>
        <p:txBody>
          <a:bodyPr wrap="none">
            <a:spAutoFit/>
          </a:bodyPr>
          <a:lstStyle/>
          <a:p>
            <a:pPr lvl="0"/>
            <a:r>
              <a:rPr lang="zh-CN" altLang="zh-CN" sz="2800" b="1" kern="100" dirty="0">
                <a:solidFill>
                  <a:srgbClr val="E36C0A"/>
                </a:solidFill>
                <a:latin typeface="Times New Roman"/>
                <a:ea typeface="华文细黑"/>
                <a:cs typeface="Times New Roman"/>
              </a:rPr>
              <a:t>增大　</a:t>
            </a:r>
            <a:r>
              <a:rPr lang="en-US" altLang="zh-CN" sz="2800" b="1" kern="100" dirty="0" smtClean="0">
                <a:solidFill>
                  <a:srgbClr val="E36C0A"/>
                </a:solidFill>
                <a:latin typeface="Times New Roman"/>
                <a:ea typeface="华文细黑"/>
                <a:cs typeface="Times New Roman"/>
              </a:rPr>
              <a:t>                                        </a:t>
            </a:r>
            <a:r>
              <a:rPr lang="zh-CN" altLang="zh-CN" sz="2800" b="1" kern="100" dirty="0" smtClean="0">
                <a:solidFill>
                  <a:srgbClr val="E36C0A"/>
                </a:solidFill>
                <a:latin typeface="Times New Roman"/>
                <a:ea typeface="华文细黑"/>
                <a:cs typeface="Times New Roman"/>
              </a:rPr>
              <a:t>减小</a:t>
            </a:r>
            <a:endParaRPr lang="zh-CN" altLang="en-US" sz="2800" b="1" dirty="0">
              <a:solidFill>
                <a:prstClr val="black"/>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9" name="Rectangle 21">
            <a:hlinkClick r:id="rId5"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6"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7"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8"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9"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Rectangle 21">
            <a:hlinkClick r:id="rId10"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9389625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5" grpId="0"/>
      <p:bldP spid="5" grpId="1"/>
      <p:bldP spid="7" grpId="0"/>
      <p:bldP spid="7"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97506" y="549474"/>
            <a:ext cx="10793813" cy="2595839"/>
          </a:xfrm>
          <a:prstGeom prst="rect">
            <a:avLst/>
          </a:prstGeom>
        </p:spPr>
        <p:txBody>
          <a:bodyPr>
            <a:spAutoFit/>
          </a:bodyPr>
          <a:lstStyle/>
          <a:p>
            <a:pPr>
              <a:lnSpc>
                <a:spcPct val="150000"/>
              </a:lnSpc>
            </a:pPr>
            <a:r>
              <a:rPr lang="en-US" altLang="zh-CN" sz="2800" kern="100" dirty="0">
                <a:latin typeface="Times New Roman"/>
                <a:ea typeface="华文细黑"/>
              </a:rPr>
              <a:t>5</a:t>
            </a:r>
            <a:r>
              <a:rPr lang="zh-CN" altLang="zh-CN" sz="2800" kern="100" dirty="0">
                <a:latin typeface="Times New Roman"/>
                <a:ea typeface="华文细黑"/>
                <a:cs typeface="Times New Roman"/>
              </a:rPr>
              <a:t>．将等物质的量的</a:t>
            </a:r>
            <a:r>
              <a:rPr lang="en-US" altLang="zh-CN" sz="2800" kern="100" dirty="0">
                <a:latin typeface="Times New Roman"/>
                <a:ea typeface="华文细黑"/>
              </a:rPr>
              <a:t>N</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气体充入某密闭容器中，在一定条件下，发生如下反应并达到平衡：</a:t>
            </a:r>
            <a:r>
              <a:rPr lang="en-US" altLang="zh-CN" sz="2800" kern="100" dirty="0">
                <a:latin typeface="Times New Roman"/>
                <a:ea typeface="华文细黑"/>
              </a:rPr>
              <a:t>N</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3H</a:t>
            </a:r>
            <a:r>
              <a:rPr lang="en-US" altLang="zh-CN" sz="2800" kern="100" baseline="-25000" dirty="0">
                <a:latin typeface="Times New Roman"/>
                <a:ea typeface="华文细黑"/>
              </a:rPr>
              <a:t>2</a:t>
            </a:r>
            <a:r>
              <a:rPr lang="en-US" altLang="zh-CN" sz="2800" kern="100" dirty="0">
                <a:latin typeface="Times New Roman"/>
                <a:ea typeface="华文细黑"/>
              </a:rPr>
              <a:t>(g)</a:t>
            </a:r>
            <a:r>
              <a:rPr lang="en-US" altLang="zh-CN" sz="2800" kern="100" dirty="0">
                <a:latin typeface="ZBFH"/>
                <a:ea typeface="华文细黑"/>
                <a:cs typeface="Times New Roman"/>
              </a:rPr>
              <a:t></a:t>
            </a:r>
            <a:r>
              <a:rPr lang="en-US" altLang="zh-CN" sz="2800" kern="100" dirty="0">
                <a:latin typeface="Times New Roman"/>
                <a:ea typeface="华文细黑"/>
              </a:rPr>
              <a:t>2NH</a:t>
            </a:r>
            <a:r>
              <a:rPr lang="en-US" altLang="zh-CN" sz="2800" kern="100" baseline="-25000" dirty="0">
                <a:latin typeface="Times New Roman"/>
                <a:ea typeface="华文细黑"/>
              </a:rPr>
              <a:t>3</a:t>
            </a:r>
            <a:r>
              <a:rPr lang="en-US" altLang="zh-CN" sz="2800" kern="100" dirty="0">
                <a:latin typeface="Times New Roman"/>
                <a:ea typeface="华文细黑"/>
              </a:rPr>
              <a:t>(g)</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kern="100" dirty="0">
                <a:latin typeface="Times New Roman"/>
                <a:ea typeface="华文细黑"/>
              </a:rPr>
              <a:t>0</a:t>
            </a:r>
            <a:r>
              <a:rPr lang="zh-CN" altLang="zh-CN" sz="2800" kern="100" dirty="0">
                <a:latin typeface="Times New Roman"/>
                <a:ea typeface="华文细黑"/>
                <a:cs typeface="Times New Roman"/>
              </a:rPr>
              <a:t>。当改变某个条件并维持新条件直至新的平衡时，下表中关于新平衡与原平衡的比较正确的是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solidFill>
                <a:schemeClr val="accent6">
                  <a:lumMod val="75000"/>
                </a:schemeClr>
              </a:solidFill>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11868741"/>
              </p:ext>
            </p:extLst>
          </p:nvPr>
        </p:nvGraphicFramePr>
        <p:xfrm>
          <a:off x="7175326" y="1341562"/>
          <a:ext cx="1168400" cy="693738"/>
        </p:xfrm>
        <a:graphic>
          <a:graphicData uri="http://schemas.openxmlformats.org/presentationml/2006/ole">
            <mc:AlternateContent xmlns:mc="http://schemas.openxmlformats.org/markup-compatibility/2006">
              <mc:Choice xmlns:v="urn:schemas-microsoft-com:vml" Requires="v">
                <p:oleObj spid="_x0000_s303129" name="文档" r:id="rId3" imgW="1168379" imgH="694379" progId="Word.Document.12">
                  <p:embed/>
                </p:oleObj>
              </mc:Choice>
              <mc:Fallback>
                <p:oleObj name="文档" r:id="rId3" imgW="1168379" imgH="694379" progId="Word.Document.12">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5326" y="1341562"/>
                        <a:ext cx="11684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861243442"/>
              </p:ext>
            </p:extLst>
          </p:nvPr>
        </p:nvGraphicFramePr>
        <p:xfrm>
          <a:off x="913532" y="3213770"/>
          <a:ext cx="9430146" cy="3235825"/>
        </p:xfrm>
        <a:graphic>
          <a:graphicData uri="http://schemas.openxmlformats.org/drawingml/2006/table">
            <a:tbl>
              <a:tblPr/>
              <a:tblGrid>
                <a:gridCol w="853604"/>
                <a:gridCol w="2906616"/>
                <a:gridCol w="5669926"/>
              </a:tblGrid>
              <a:tr h="415070">
                <a:tc>
                  <a:txBody>
                    <a:bodyPr/>
                    <a:lstStyle/>
                    <a:p>
                      <a:pPr algn="ctr">
                        <a:lnSpc>
                          <a:spcPct val="150000"/>
                        </a:lnSpc>
                        <a:spcAft>
                          <a:spcPts val="0"/>
                        </a:spcAft>
                      </a:pPr>
                      <a:r>
                        <a:rPr lang="en-US" sz="2600" kern="100" dirty="0">
                          <a:effectLst/>
                          <a:latin typeface="Times New Roman"/>
                          <a:ea typeface="华文细黑"/>
                          <a:cs typeface="Courier New"/>
                        </a:rPr>
                        <a:t> </a:t>
                      </a:r>
                      <a:endParaRPr lang="zh-CN" sz="26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600" kern="100" dirty="0">
                          <a:effectLst/>
                          <a:latin typeface="Times New Roman"/>
                          <a:ea typeface="华文细黑"/>
                          <a:cs typeface="Times New Roman"/>
                        </a:rPr>
                        <a:t>改变条件</a:t>
                      </a:r>
                      <a:endParaRPr lang="zh-CN" sz="26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600" kern="100" dirty="0">
                          <a:effectLst/>
                          <a:latin typeface="Times New Roman"/>
                          <a:ea typeface="华文细黑"/>
                          <a:cs typeface="Times New Roman"/>
                        </a:rPr>
                        <a:t>新平衡与原平衡比较</a:t>
                      </a:r>
                      <a:endParaRPr lang="zh-CN" sz="26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5070">
                <a:tc>
                  <a:txBody>
                    <a:bodyPr/>
                    <a:lstStyle/>
                    <a:p>
                      <a:pPr algn="ctr">
                        <a:lnSpc>
                          <a:spcPct val="150000"/>
                        </a:lnSpc>
                        <a:spcAft>
                          <a:spcPts val="0"/>
                        </a:spcAft>
                      </a:pPr>
                      <a:r>
                        <a:rPr lang="en-US" sz="2600" kern="100">
                          <a:effectLst/>
                          <a:latin typeface="Times New Roman"/>
                          <a:ea typeface="华文细黑"/>
                          <a:cs typeface="Courier New"/>
                        </a:rPr>
                        <a:t>A</a:t>
                      </a:r>
                      <a:endParaRPr lang="zh-CN" sz="26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600" kern="100">
                          <a:effectLst/>
                          <a:latin typeface="Times New Roman"/>
                          <a:ea typeface="华文细黑"/>
                          <a:cs typeface="Times New Roman"/>
                        </a:rPr>
                        <a:t>增大压强</a:t>
                      </a:r>
                      <a:endParaRPr lang="zh-CN" sz="26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kern="100">
                          <a:effectLst/>
                          <a:latin typeface="Times New Roman"/>
                          <a:ea typeface="华文细黑"/>
                          <a:cs typeface="Courier New"/>
                        </a:rPr>
                        <a:t>N</a:t>
                      </a:r>
                      <a:r>
                        <a:rPr lang="en-US" sz="2600" kern="100" baseline="-25000">
                          <a:effectLst/>
                          <a:latin typeface="Times New Roman"/>
                          <a:ea typeface="华文细黑"/>
                          <a:cs typeface="Courier New"/>
                        </a:rPr>
                        <a:t>2</a:t>
                      </a:r>
                      <a:r>
                        <a:rPr lang="zh-CN" sz="2600" kern="100">
                          <a:effectLst/>
                          <a:latin typeface="Times New Roman"/>
                          <a:ea typeface="华文细黑"/>
                          <a:cs typeface="Times New Roman"/>
                        </a:rPr>
                        <a:t>的浓度一定变小</a:t>
                      </a:r>
                      <a:endParaRPr lang="zh-CN" sz="26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5070">
                <a:tc>
                  <a:txBody>
                    <a:bodyPr/>
                    <a:lstStyle/>
                    <a:p>
                      <a:pPr algn="ctr">
                        <a:lnSpc>
                          <a:spcPct val="150000"/>
                        </a:lnSpc>
                        <a:spcAft>
                          <a:spcPts val="0"/>
                        </a:spcAft>
                      </a:pPr>
                      <a:r>
                        <a:rPr lang="en-US" sz="2600" kern="100">
                          <a:effectLst/>
                          <a:latin typeface="Times New Roman"/>
                          <a:ea typeface="华文细黑"/>
                          <a:cs typeface="Courier New"/>
                        </a:rPr>
                        <a:t>B</a:t>
                      </a:r>
                      <a:endParaRPr lang="zh-CN" sz="26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600" kern="100">
                          <a:effectLst/>
                          <a:latin typeface="Times New Roman"/>
                          <a:ea typeface="华文细黑"/>
                          <a:cs typeface="Times New Roman"/>
                        </a:rPr>
                        <a:t>升高温度</a:t>
                      </a:r>
                      <a:endParaRPr lang="zh-CN" sz="26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kern="100">
                          <a:effectLst/>
                          <a:latin typeface="Times New Roman"/>
                          <a:ea typeface="华文细黑"/>
                          <a:cs typeface="Courier New"/>
                        </a:rPr>
                        <a:t>N</a:t>
                      </a:r>
                      <a:r>
                        <a:rPr lang="en-US" sz="2600" kern="100" baseline="-25000">
                          <a:effectLst/>
                          <a:latin typeface="Times New Roman"/>
                          <a:ea typeface="华文细黑"/>
                          <a:cs typeface="Courier New"/>
                        </a:rPr>
                        <a:t>2</a:t>
                      </a:r>
                      <a:r>
                        <a:rPr lang="zh-CN" sz="2600" kern="100">
                          <a:effectLst/>
                          <a:latin typeface="Times New Roman"/>
                          <a:ea typeface="华文细黑"/>
                          <a:cs typeface="Times New Roman"/>
                        </a:rPr>
                        <a:t>的转化率变小</a:t>
                      </a:r>
                      <a:endParaRPr lang="zh-CN" sz="26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2605">
                <a:tc>
                  <a:txBody>
                    <a:bodyPr/>
                    <a:lstStyle/>
                    <a:p>
                      <a:pPr algn="ctr">
                        <a:lnSpc>
                          <a:spcPct val="150000"/>
                        </a:lnSpc>
                        <a:spcAft>
                          <a:spcPts val="0"/>
                        </a:spcAft>
                      </a:pPr>
                      <a:r>
                        <a:rPr lang="en-US" sz="2600" kern="100">
                          <a:effectLst/>
                          <a:latin typeface="Times New Roman"/>
                          <a:ea typeface="华文细黑"/>
                          <a:cs typeface="Courier New"/>
                        </a:rPr>
                        <a:t>C</a:t>
                      </a:r>
                      <a:endParaRPr lang="zh-CN" sz="26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600" kern="100">
                          <a:effectLst/>
                          <a:latin typeface="Times New Roman"/>
                          <a:ea typeface="华文细黑"/>
                          <a:cs typeface="Times New Roman"/>
                        </a:rPr>
                        <a:t>充入一定量</a:t>
                      </a:r>
                      <a:r>
                        <a:rPr lang="en-US" sz="2600" kern="100">
                          <a:effectLst/>
                          <a:latin typeface="Times New Roman"/>
                          <a:ea typeface="华文细黑"/>
                          <a:cs typeface="Courier New"/>
                        </a:rPr>
                        <a:t>H</a:t>
                      </a:r>
                      <a:r>
                        <a:rPr lang="en-US" sz="2600" kern="100" baseline="-25000">
                          <a:effectLst/>
                          <a:latin typeface="Times New Roman"/>
                          <a:ea typeface="华文细黑"/>
                          <a:cs typeface="Courier New"/>
                        </a:rPr>
                        <a:t>2</a:t>
                      </a:r>
                      <a:endParaRPr lang="zh-CN" sz="26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kern="100">
                          <a:effectLst/>
                          <a:latin typeface="Times New Roman"/>
                          <a:ea typeface="华文细黑"/>
                          <a:cs typeface="Courier New"/>
                        </a:rPr>
                        <a:t>H</a:t>
                      </a:r>
                      <a:r>
                        <a:rPr lang="en-US" sz="2600" kern="100" baseline="-25000">
                          <a:effectLst/>
                          <a:latin typeface="Times New Roman"/>
                          <a:ea typeface="华文细黑"/>
                          <a:cs typeface="Courier New"/>
                        </a:rPr>
                        <a:t>2</a:t>
                      </a:r>
                      <a:r>
                        <a:rPr lang="zh-CN" sz="2600" kern="100">
                          <a:effectLst/>
                          <a:latin typeface="Times New Roman"/>
                          <a:ea typeface="华文细黑"/>
                          <a:cs typeface="Times New Roman"/>
                        </a:rPr>
                        <a:t>的转化率不变，</a:t>
                      </a:r>
                      <a:r>
                        <a:rPr lang="en-US" sz="2600" kern="100">
                          <a:effectLst/>
                          <a:latin typeface="Times New Roman"/>
                          <a:ea typeface="华文细黑"/>
                          <a:cs typeface="Courier New"/>
                        </a:rPr>
                        <a:t>N</a:t>
                      </a:r>
                      <a:r>
                        <a:rPr lang="en-US" sz="2600" kern="100" baseline="-25000">
                          <a:effectLst/>
                          <a:latin typeface="Times New Roman"/>
                          <a:ea typeface="华文细黑"/>
                          <a:cs typeface="Courier New"/>
                        </a:rPr>
                        <a:t>2</a:t>
                      </a:r>
                      <a:r>
                        <a:rPr lang="zh-CN" sz="2600" kern="100">
                          <a:effectLst/>
                          <a:latin typeface="Times New Roman"/>
                          <a:ea typeface="华文细黑"/>
                          <a:cs typeface="Times New Roman"/>
                        </a:rPr>
                        <a:t>的转化率变大</a:t>
                      </a:r>
                      <a:endParaRPr lang="zh-CN" sz="26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30140">
                <a:tc>
                  <a:txBody>
                    <a:bodyPr/>
                    <a:lstStyle/>
                    <a:p>
                      <a:pPr algn="ctr">
                        <a:lnSpc>
                          <a:spcPct val="150000"/>
                        </a:lnSpc>
                        <a:spcAft>
                          <a:spcPts val="0"/>
                        </a:spcAft>
                      </a:pPr>
                      <a:r>
                        <a:rPr lang="en-US" sz="2600" kern="100">
                          <a:effectLst/>
                          <a:latin typeface="Times New Roman"/>
                          <a:ea typeface="华文细黑"/>
                          <a:cs typeface="Courier New"/>
                        </a:rPr>
                        <a:t>D</a:t>
                      </a:r>
                      <a:endParaRPr lang="zh-CN" sz="26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600" kern="100">
                          <a:effectLst/>
                          <a:latin typeface="Times New Roman"/>
                          <a:ea typeface="华文细黑"/>
                          <a:cs typeface="Times New Roman"/>
                        </a:rPr>
                        <a:t>使用适当催化剂</a:t>
                      </a:r>
                      <a:endParaRPr lang="zh-CN" sz="26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kern="100" dirty="0">
                          <a:effectLst/>
                          <a:latin typeface="Times New Roman"/>
                          <a:ea typeface="华文细黑"/>
                          <a:cs typeface="Courier New"/>
                        </a:rPr>
                        <a:t>NH</a:t>
                      </a:r>
                      <a:r>
                        <a:rPr lang="en-US" sz="2600" kern="100" baseline="-25000" dirty="0">
                          <a:effectLst/>
                          <a:latin typeface="Times New Roman"/>
                          <a:ea typeface="华文细黑"/>
                          <a:cs typeface="Courier New"/>
                        </a:rPr>
                        <a:t>3</a:t>
                      </a:r>
                      <a:r>
                        <a:rPr lang="zh-CN" sz="2600" kern="100" dirty="0">
                          <a:effectLst/>
                          <a:latin typeface="Times New Roman"/>
                          <a:ea typeface="华文细黑"/>
                          <a:cs typeface="Times New Roman"/>
                        </a:rPr>
                        <a:t>的体积分数增大</a:t>
                      </a:r>
                      <a:endParaRPr lang="zh-CN" sz="26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a:hlinkClick r:id="rId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8" name="Rectangle 21">
            <a:hlinkClick r:id="rId6"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7"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8"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1" name="Rectangle 21">
            <a:hlinkClick r:id="rId9"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10"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3" name="Rectangle 21">
            <a:hlinkClick r:id="rId11"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8402186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33974" y="512817"/>
            <a:ext cx="11120877" cy="5959674"/>
          </a:xfrm>
          <a:prstGeom prst="rect">
            <a:avLst/>
          </a:prstGeom>
        </p:spPr>
        <p:txBody>
          <a:bodyPr>
            <a:spAutoFit/>
          </a:bodyPr>
          <a:lstStyle/>
          <a:p>
            <a:pPr>
              <a:lnSpc>
                <a:spcPct val="150000"/>
              </a:lnSpc>
            </a:pPr>
            <a:r>
              <a:rPr lang="zh-CN" altLang="zh-CN" sz="2800" b="1" kern="100" dirty="0">
                <a:solidFill>
                  <a:srgbClr val="0000FF"/>
                </a:solidFill>
                <a:latin typeface="Times New Roman"/>
                <a:cs typeface="Times New Roman"/>
              </a:rPr>
              <a:t>解析　</a:t>
            </a:r>
            <a:r>
              <a:rPr lang="en-US" altLang="zh-CN" sz="2800" kern="100" dirty="0">
                <a:latin typeface="Times New Roman"/>
                <a:ea typeface="华文细黑"/>
              </a:rPr>
              <a:t>A</a:t>
            </a:r>
            <a:r>
              <a:rPr lang="zh-CN" altLang="zh-CN" sz="2800" kern="100" dirty="0">
                <a:latin typeface="Times New Roman"/>
                <a:ea typeface="华文细黑"/>
                <a:cs typeface="Times New Roman"/>
              </a:rPr>
              <a:t>项，正反应是体积减小的反应，依据勒夏特列原理可知增大压强平衡向正反应方向移动，但氮气的浓度仍然比原平衡大，</a:t>
            </a:r>
            <a:r>
              <a:rPr lang="en-US" altLang="zh-CN" sz="2800" kern="100" dirty="0">
                <a:latin typeface="Times New Roman"/>
                <a:ea typeface="华文细黑"/>
              </a:rPr>
              <a:t>A</a:t>
            </a:r>
            <a:r>
              <a:rPr lang="zh-CN" altLang="zh-CN" sz="2800" kern="100" dirty="0">
                <a:latin typeface="Times New Roman"/>
                <a:ea typeface="华文细黑"/>
                <a:cs typeface="Times New Roman"/>
              </a:rPr>
              <a:t>不正确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B</a:t>
            </a:r>
            <a:r>
              <a:rPr lang="zh-CN" altLang="zh-CN" sz="2800" kern="100" dirty="0">
                <a:latin typeface="Times New Roman"/>
                <a:ea typeface="华文细黑"/>
                <a:cs typeface="Times New Roman"/>
              </a:rPr>
              <a:t>项，正反应是放热反应，则升高温度平衡向逆反应方向移动，氮气的转化率降低，</a:t>
            </a:r>
            <a:r>
              <a:rPr lang="en-US" altLang="zh-CN" sz="2800" kern="100" dirty="0">
                <a:latin typeface="Times New Roman"/>
                <a:ea typeface="华文细黑"/>
              </a:rPr>
              <a:t>B</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C</a:t>
            </a:r>
            <a:r>
              <a:rPr lang="zh-CN" altLang="zh-CN" sz="2800" kern="100" dirty="0">
                <a:latin typeface="Times New Roman"/>
                <a:ea typeface="华文细黑"/>
                <a:cs typeface="Times New Roman"/>
              </a:rPr>
              <a:t>项，充入一定量的氢气，平衡向正反应方向移动，氮气的转化率增大，而氢气的转化率降低，</a:t>
            </a:r>
            <a:r>
              <a:rPr lang="en-US" altLang="zh-CN" sz="2800" kern="100" dirty="0">
                <a:latin typeface="Times New Roman"/>
                <a:ea typeface="华文细黑"/>
              </a:rPr>
              <a:t>C</a:t>
            </a:r>
            <a:r>
              <a:rPr lang="zh-CN" altLang="zh-CN" sz="2800" kern="100" dirty="0">
                <a:latin typeface="Times New Roman"/>
                <a:ea typeface="华文细黑"/>
                <a:cs typeface="Times New Roman"/>
              </a:rPr>
              <a:t>不正确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D</a:t>
            </a:r>
            <a:r>
              <a:rPr lang="zh-CN" altLang="zh-CN" sz="2800" kern="100" dirty="0">
                <a:latin typeface="Times New Roman"/>
                <a:ea typeface="华文细黑"/>
                <a:cs typeface="Times New Roman"/>
              </a:rPr>
              <a:t>项，催化剂只能改变反应速率而不能改变平衡状态，</a:t>
            </a:r>
            <a:r>
              <a:rPr lang="en-US" altLang="zh-CN" sz="2800" kern="100" dirty="0">
                <a:latin typeface="Times New Roman"/>
                <a:ea typeface="华文细黑"/>
              </a:rPr>
              <a:t>D</a:t>
            </a:r>
            <a:r>
              <a:rPr lang="zh-CN" altLang="zh-CN" sz="2800" kern="100" dirty="0">
                <a:latin typeface="Times New Roman"/>
                <a:ea typeface="华文细黑"/>
                <a:cs typeface="Times New Roman"/>
              </a:rPr>
              <a:t>不正确，答案选</a:t>
            </a:r>
            <a:r>
              <a:rPr lang="en-US" altLang="zh-CN" sz="2800" kern="100" dirty="0">
                <a:latin typeface="Times New Roman"/>
                <a:ea typeface="华文细黑"/>
              </a:rPr>
              <a:t>B</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pPr>
            <a:r>
              <a:rPr lang="zh-CN" altLang="zh-CN" sz="2800" b="1" kern="100" dirty="0">
                <a:solidFill>
                  <a:srgbClr val="0000FF"/>
                </a:solidFill>
                <a:latin typeface="Times New Roman"/>
                <a:cs typeface="Times New Roman"/>
              </a:rPr>
              <a:t>答案</a:t>
            </a:r>
            <a:r>
              <a:rPr lang="zh-CN" altLang="zh-CN" sz="2800" kern="100" dirty="0">
                <a:solidFill>
                  <a:prstClr val="black"/>
                </a:solidFill>
                <a:latin typeface="Times New Roman"/>
                <a:ea typeface="华文细黑"/>
                <a:cs typeface="Times New Roman"/>
              </a:rPr>
              <a:t>　</a:t>
            </a:r>
            <a:r>
              <a:rPr lang="en-US" altLang="zh-CN" sz="2800" b="1" kern="100" dirty="0" smtClean="0">
                <a:solidFill>
                  <a:schemeClr val="accent6">
                    <a:lumMod val="75000"/>
                  </a:schemeClr>
                </a:solidFill>
                <a:latin typeface="Times New Roman"/>
                <a:ea typeface="华文细黑"/>
                <a:cs typeface="Courier New"/>
              </a:rPr>
              <a:t>B</a:t>
            </a:r>
            <a:endParaRPr lang="zh-CN" altLang="zh-CN" sz="2800" b="1" kern="100" dirty="0">
              <a:solidFill>
                <a:schemeClr val="accent6">
                  <a:lumMod val="75000"/>
                </a:schemeClr>
              </a:solidFill>
              <a:latin typeface="宋体"/>
              <a:cs typeface="Courier New"/>
            </a:endParaRPr>
          </a:p>
        </p:txBody>
      </p:sp>
      <p:sp>
        <p:nvSpPr>
          <p:cNvPr id="4" name="Rectangle 21">
            <a:hlinkClick r:id="rId2"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698952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25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00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275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7506" y="469166"/>
            <a:ext cx="10793813" cy="1834092"/>
          </a:xfrm>
          <a:prstGeom prst="rect">
            <a:avLst/>
          </a:prstGeom>
        </p:spPr>
        <p:txBody>
          <a:bodyPr>
            <a:spAutoFit/>
          </a:bodyPr>
          <a:lstStyle/>
          <a:p>
            <a:pPr>
              <a:lnSpc>
                <a:spcPct val="140000"/>
              </a:lnSpc>
            </a:pPr>
            <a:r>
              <a:rPr lang="en-US" altLang="zh-CN" sz="2800" kern="100" dirty="0">
                <a:latin typeface="Times New Roman"/>
                <a:ea typeface="华文细黑"/>
              </a:rPr>
              <a:t>6</a:t>
            </a:r>
            <a:r>
              <a:rPr lang="zh-CN" altLang="zh-CN" sz="2800" kern="100" dirty="0">
                <a:latin typeface="Times New Roman"/>
                <a:ea typeface="华文细黑"/>
                <a:cs typeface="Times New Roman"/>
              </a:rPr>
              <a:t>．在一体积可变的密闭容器中，加入一定量的</a:t>
            </a:r>
            <a:r>
              <a:rPr lang="en-US" altLang="zh-CN" sz="2800" kern="100" dirty="0">
                <a:latin typeface="Times New Roman"/>
                <a:ea typeface="华文细黑"/>
              </a:rPr>
              <a:t>X</a:t>
            </a:r>
            <a:r>
              <a:rPr lang="zh-CN" altLang="zh-CN" sz="2800" kern="100" dirty="0">
                <a:latin typeface="Times New Roman"/>
                <a:ea typeface="华文细黑"/>
                <a:cs typeface="Times New Roman"/>
              </a:rPr>
              <a:t>、</a:t>
            </a:r>
            <a:r>
              <a:rPr lang="en-US" altLang="zh-CN" sz="2800" kern="100" dirty="0">
                <a:latin typeface="Times New Roman"/>
                <a:ea typeface="华文细黑"/>
              </a:rPr>
              <a:t>Y</a:t>
            </a:r>
            <a:r>
              <a:rPr lang="zh-CN" altLang="zh-CN" sz="2800" kern="100" dirty="0">
                <a:latin typeface="Times New Roman"/>
                <a:ea typeface="华文细黑"/>
                <a:cs typeface="Times New Roman"/>
              </a:rPr>
              <a:t>，发生反应</a:t>
            </a:r>
            <a:r>
              <a:rPr lang="en-US" altLang="zh-CN" sz="2800" i="1" kern="100" dirty="0" err="1">
                <a:latin typeface="Times New Roman"/>
                <a:ea typeface="华文细黑"/>
              </a:rPr>
              <a:t>m</a:t>
            </a:r>
            <a:r>
              <a:rPr lang="en-US" altLang="zh-CN" sz="2800" kern="100" dirty="0" err="1">
                <a:latin typeface="Times New Roman"/>
                <a:ea typeface="华文细黑"/>
              </a:rPr>
              <a:t>X</a:t>
            </a:r>
            <a:r>
              <a:rPr lang="en-US" altLang="zh-CN" sz="2800" kern="100" dirty="0">
                <a:latin typeface="Times New Roman"/>
                <a:ea typeface="华文细黑"/>
              </a:rPr>
              <a:t>(g)</a:t>
            </a:r>
            <a:r>
              <a:rPr lang="en-US" altLang="zh-CN" sz="2800" kern="100" dirty="0">
                <a:latin typeface="ZBFH"/>
                <a:ea typeface="华文细黑"/>
                <a:cs typeface="Times New Roman"/>
              </a:rPr>
              <a:t></a:t>
            </a:r>
            <a:r>
              <a:rPr lang="en-US" altLang="zh-CN" sz="2800" i="1" kern="100" dirty="0" err="1">
                <a:latin typeface="Times New Roman"/>
                <a:ea typeface="华文细黑"/>
              </a:rPr>
              <a:t>n</a:t>
            </a:r>
            <a:r>
              <a:rPr lang="en-US" altLang="zh-CN" sz="2800" kern="100" dirty="0" err="1">
                <a:latin typeface="Times New Roman"/>
                <a:ea typeface="华文细黑"/>
              </a:rPr>
              <a:t>Y</a:t>
            </a:r>
            <a:r>
              <a:rPr lang="en-US" altLang="zh-CN" sz="2800" kern="100" dirty="0">
                <a:latin typeface="Times New Roman"/>
                <a:ea typeface="华文细黑"/>
              </a:rPr>
              <a:t>(g)</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i="1" kern="100" dirty="0">
                <a:latin typeface="Times New Roman"/>
                <a:ea typeface="华文细黑"/>
              </a:rPr>
              <a:t>Q</a:t>
            </a:r>
            <a:r>
              <a:rPr lang="en-US" altLang="zh-CN" sz="2800" kern="100" dirty="0">
                <a:latin typeface="Times New Roman"/>
                <a:ea typeface="华文细黑"/>
              </a:rPr>
              <a:t>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zh-CN" altLang="zh-CN" sz="2800" kern="100" dirty="0">
                <a:latin typeface="Times New Roman"/>
                <a:ea typeface="华文细黑"/>
                <a:cs typeface="Times New Roman"/>
              </a:rPr>
              <a:t>。反应达到平衡时，</a:t>
            </a:r>
            <a:r>
              <a:rPr lang="en-US" altLang="zh-CN" sz="2800" kern="100" dirty="0">
                <a:latin typeface="Times New Roman"/>
                <a:ea typeface="华文细黑"/>
              </a:rPr>
              <a:t>Y</a:t>
            </a:r>
            <a:r>
              <a:rPr lang="zh-CN" altLang="zh-CN" sz="2800" kern="100" dirty="0">
                <a:latin typeface="Times New Roman"/>
                <a:ea typeface="华文细黑"/>
                <a:cs typeface="Times New Roman"/>
              </a:rPr>
              <a:t>的物质的量浓度与温度、气体体积的关系如下表所示</a:t>
            </a:r>
            <a:r>
              <a:rPr lang="zh-CN" altLang="zh-CN" sz="2800" kern="100" dirty="0" smtClean="0">
                <a:latin typeface="Times New Roman"/>
                <a:ea typeface="华文细黑"/>
                <a:cs typeface="Times New Roman"/>
              </a:rPr>
              <a:t>：</a:t>
            </a:r>
            <a:endParaRPr lang="zh-CN" altLang="en-US" sz="2800" dirty="0"/>
          </a:p>
        </p:txBody>
      </p:sp>
      <p:graphicFrame>
        <p:nvGraphicFramePr>
          <p:cNvPr id="4" name="对象 3"/>
          <p:cNvGraphicFramePr>
            <a:graphicFrameLocks noChangeAspect="1"/>
          </p:cNvGraphicFramePr>
          <p:nvPr>
            <p:extLst>
              <p:ext uri="{D42A27DB-BD31-4B8C-83A1-F6EECF244321}">
                <p14:modId xmlns:p14="http://schemas.microsoft.com/office/powerpoint/2010/main" val="2767604744"/>
              </p:ext>
            </p:extLst>
          </p:nvPr>
        </p:nvGraphicFramePr>
        <p:xfrm>
          <a:off x="1774726" y="1189142"/>
          <a:ext cx="1168400" cy="693738"/>
        </p:xfrm>
        <a:graphic>
          <a:graphicData uri="http://schemas.openxmlformats.org/presentationml/2006/ole">
            <mc:AlternateContent xmlns:mc="http://schemas.openxmlformats.org/markup-compatibility/2006">
              <mc:Choice xmlns:v="urn:schemas-microsoft-com:vml" Requires="v">
                <p:oleObj spid="_x0000_s304154" name="文档" r:id="rId3" imgW="1168379" imgH="694379" progId="Word.Document.12">
                  <p:embed/>
                </p:oleObj>
              </mc:Choice>
              <mc:Fallback>
                <p:oleObj name="文档" r:id="rId3" imgW="1168379" imgH="694379" progId="Word.Document.12">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726" y="1189142"/>
                        <a:ext cx="11684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271924750"/>
              </p:ext>
            </p:extLst>
          </p:nvPr>
        </p:nvGraphicFramePr>
        <p:xfrm>
          <a:off x="1211364" y="2358286"/>
          <a:ext cx="9289030" cy="4320376"/>
        </p:xfrm>
        <a:graphic>
          <a:graphicData uri="http://schemas.openxmlformats.org/drawingml/2006/table">
            <a:tbl>
              <a:tblPr/>
              <a:tblGrid>
                <a:gridCol w="4968551"/>
                <a:gridCol w="2314033"/>
                <a:gridCol w="1003223"/>
                <a:gridCol w="1003223"/>
              </a:tblGrid>
              <a:tr h="1152128">
                <a:tc>
                  <a:txBody>
                    <a:bodyPr/>
                    <a:lstStyle/>
                    <a:p>
                      <a:pPr marL="0" marR="0" indent="0" algn="r" defTabSz="1219140" rtl="0" eaLnBrk="1" fontAlgn="auto" latinLnBrk="0" hangingPunct="1">
                        <a:lnSpc>
                          <a:spcPct val="150000"/>
                        </a:lnSpc>
                        <a:spcBef>
                          <a:spcPts val="0"/>
                        </a:spcBef>
                        <a:spcAft>
                          <a:spcPts val="0"/>
                        </a:spcAft>
                        <a:buClrTx/>
                        <a:buSzTx/>
                        <a:buFontTx/>
                        <a:buNone/>
                        <a:tabLst/>
                        <a:defRPr/>
                      </a:pPr>
                      <a:r>
                        <a:rPr lang="zh-CN" altLang="zh-CN" sz="2600" kern="100" smtClean="0">
                          <a:effectLst/>
                          <a:latin typeface="Times New Roman"/>
                          <a:ea typeface="华文细黑"/>
                          <a:cs typeface="Times New Roman"/>
                        </a:rPr>
                        <a:t>气体体积</a:t>
                      </a:r>
                      <a:r>
                        <a:rPr lang="en-US" altLang="zh-CN" sz="2600" kern="100" smtClean="0">
                          <a:effectLst/>
                          <a:latin typeface="Times New Roman"/>
                          <a:ea typeface="华文细黑"/>
                          <a:cs typeface="Courier New"/>
                        </a:rPr>
                        <a:t>/L</a:t>
                      </a:r>
                      <a:endParaRPr lang="en-US" altLang="zh-CN" sz="2600" kern="100" smtClean="0">
                        <a:effectLst/>
                        <a:latin typeface="IPAPANNEW"/>
                        <a:ea typeface="华文细黑"/>
                        <a:cs typeface="Times New Roman"/>
                      </a:endParaRPr>
                    </a:p>
                    <a:p>
                      <a:pPr algn="l">
                        <a:lnSpc>
                          <a:spcPct val="150000"/>
                        </a:lnSpc>
                        <a:spcAft>
                          <a:spcPts val="0"/>
                        </a:spcAft>
                      </a:pPr>
                      <a:r>
                        <a:rPr lang="en-US" sz="2600" i="1" kern="100" smtClean="0">
                          <a:effectLst/>
                          <a:latin typeface="Times New Roman"/>
                          <a:ea typeface="华文细黑"/>
                          <a:cs typeface="Courier New"/>
                        </a:rPr>
                        <a:t>c</a:t>
                      </a:r>
                      <a:r>
                        <a:rPr lang="en-US" sz="2600" kern="100" smtClean="0">
                          <a:effectLst/>
                          <a:latin typeface="Times New Roman"/>
                          <a:ea typeface="华文细黑"/>
                          <a:cs typeface="Courier New"/>
                        </a:rPr>
                        <a:t>(Y</a:t>
                      </a:r>
                      <a:r>
                        <a:rPr lang="en-US" sz="2600" kern="100" dirty="0">
                          <a:effectLst/>
                          <a:latin typeface="Times New Roman"/>
                          <a:ea typeface="华文细黑"/>
                          <a:cs typeface="Courier New"/>
                        </a:rPr>
                        <a:t>)</a:t>
                      </a:r>
                      <a:r>
                        <a:rPr lang="en-US" sz="2600" kern="100" dirty="0">
                          <a:effectLst/>
                          <a:latin typeface="IPAPANNEW"/>
                          <a:ea typeface="华文细黑"/>
                          <a:cs typeface="Times New Roman"/>
                        </a:rPr>
                        <a:t>/</a:t>
                      </a:r>
                      <a:r>
                        <a:rPr lang="en-US" sz="2600" kern="100" dirty="0" err="1">
                          <a:effectLst/>
                          <a:latin typeface="IPAPANNEW"/>
                          <a:ea typeface="华文细黑"/>
                          <a:cs typeface="Times New Roman"/>
                        </a:rPr>
                        <a:t>mol·L</a:t>
                      </a:r>
                      <a:r>
                        <a:rPr lang="zh-CN" sz="2600" kern="100" baseline="30000" dirty="0">
                          <a:effectLst/>
                          <a:latin typeface="IPAPANNEW"/>
                          <a:ea typeface="华文细黑"/>
                          <a:cs typeface="Times New Roman"/>
                        </a:rPr>
                        <a:t>－</a:t>
                      </a:r>
                      <a:r>
                        <a:rPr lang="en-US" sz="2600" kern="100" baseline="30000" dirty="0" smtClean="0">
                          <a:effectLst/>
                          <a:latin typeface="IPAPANNEW"/>
                          <a:ea typeface="华文细黑"/>
                          <a:cs typeface="Times New Roman"/>
                        </a:rPr>
                        <a:t>1</a:t>
                      </a:r>
                    </a:p>
                    <a:p>
                      <a:pPr algn="ctr">
                        <a:lnSpc>
                          <a:spcPct val="150000"/>
                        </a:lnSpc>
                        <a:spcAft>
                          <a:spcPts val="0"/>
                        </a:spcAft>
                      </a:pPr>
                      <a:r>
                        <a:rPr lang="zh-CN" sz="2600" kern="100" smtClean="0">
                          <a:effectLst/>
                          <a:latin typeface="IPAPANNEW"/>
                          <a:ea typeface="华文细黑"/>
                          <a:cs typeface="Times New Roman"/>
                        </a:rPr>
                        <a:t>温度</a:t>
                      </a:r>
                      <a:r>
                        <a:rPr lang="en-US" sz="2600" kern="100">
                          <a:effectLst/>
                          <a:latin typeface="IPAPANNEW"/>
                          <a:ea typeface="华文细黑"/>
                          <a:cs typeface="Times New Roman"/>
                        </a:rPr>
                        <a:t>/</a:t>
                      </a:r>
                      <a:r>
                        <a:rPr lang="en-US" sz="2600" kern="100" smtClean="0">
                          <a:effectLst/>
                          <a:latin typeface="宋体"/>
                          <a:ea typeface="华文细黑"/>
                          <a:cs typeface="Times New Roman"/>
                        </a:rPr>
                        <a:t>℃</a:t>
                      </a:r>
                      <a:endParaRPr lang="en-US" sz="2600" kern="100" dirty="0" smtClean="0">
                        <a:effectLst/>
                        <a:latin typeface="宋体"/>
                        <a:ea typeface="华文细黑"/>
                        <a:cs typeface="Times New Roman"/>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kern="100">
                          <a:effectLst/>
                          <a:latin typeface="Times New Roman"/>
                          <a:ea typeface="华文细黑"/>
                          <a:cs typeface="Courier New"/>
                        </a:rPr>
                        <a:t>1</a:t>
                      </a:r>
                      <a:endParaRPr lang="zh-CN" sz="26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kern="100" dirty="0">
                          <a:effectLst/>
                          <a:latin typeface="Times New Roman"/>
                          <a:ea typeface="华文细黑"/>
                          <a:cs typeface="Courier New"/>
                        </a:rPr>
                        <a:t>2</a:t>
                      </a:r>
                      <a:endParaRPr lang="zh-CN" sz="26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kern="100">
                          <a:effectLst/>
                          <a:latin typeface="Times New Roman"/>
                          <a:ea typeface="华文细黑"/>
                          <a:cs typeface="Courier New"/>
                        </a:rPr>
                        <a:t>4</a:t>
                      </a:r>
                      <a:endParaRPr lang="zh-CN" sz="26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9018">
                <a:tc>
                  <a:txBody>
                    <a:bodyPr/>
                    <a:lstStyle/>
                    <a:p>
                      <a:pPr algn="ctr">
                        <a:lnSpc>
                          <a:spcPct val="150000"/>
                        </a:lnSpc>
                        <a:spcAft>
                          <a:spcPts val="0"/>
                        </a:spcAft>
                      </a:pPr>
                      <a:r>
                        <a:rPr lang="en-US" sz="2600" kern="100">
                          <a:effectLst/>
                          <a:latin typeface="Times New Roman"/>
                          <a:ea typeface="华文细黑"/>
                          <a:cs typeface="Courier New"/>
                        </a:rPr>
                        <a:t>100</a:t>
                      </a:r>
                      <a:endParaRPr lang="zh-CN" sz="26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kern="100">
                          <a:effectLst/>
                          <a:latin typeface="Times New Roman"/>
                          <a:ea typeface="华文细黑"/>
                          <a:cs typeface="Courier New"/>
                        </a:rPr>
                        <a:t>1.00</a:t>
                      </a:r>
                      <a:endParaRPr lang="zh-CN" sz="26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kern="100" dirty="0">
                          <a:effectLst/>
                          <a:latin typeface="Times New Roman"/>
                          <a:ea typeface="华文细黑"/>
                          <a:cs typeface="Courier New"/>
                        </a:rPr>
                        <a:t>0.75</a:t>
                      </a:r>
                      <a:endParaRPr lang="zh-CN" sz="26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kern="100">
                          <a:effectLst/>
                          <a:latin typeface="Times New Roman"/>
                          <a:ea typeface="华文细黑"/>
                          <a:cs typeface="Courier New"/>
                        </a:rPr>
                        <a:t>0.53</a:t>
                      </a:r>
                      <a:endParaRPr lang="zh-CN" sz="26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71468">
                <a:tc>
                  <a:txBody>
                    <a:bodyPr/>
                    <a:lstStyle/>
                    <a:p>
                      <a:pPr algn="ctr">
                        <a:lnSpc>
                          <a:spcPct val="150000"/>
                        </a:lnSpc>
                        <a:spcAft>
                          <a:spcPts val="0"/>
                        </a:spcAft>
                      </a:pPr>
                      <a:r>
                        <a:rPr lang="en-US" sz="2600" kern="100">
                          <a:effectLst/>
                          <a:latin typeface="Times New Roman"/>
                          <a:ea typeface="华文细黑"/>
                          <a:cs typeface="Courier New"/>
                        </a:rPr>
                        <a:t>200</a:t>
                      </a:r>
                      <a:endParaRPr lang="zh-CN" sz="26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kern="100">
                          <a:effectLst/>
                          <a:latin typeface="Times New Roman"/>
                          <a:ea typeface="华文细黑"/>
                          <a:cs typeface="Courier New"/>
                        </a:rPr>
                        <a:t>1.20</a:t>
                      </a:r>
                      <a:endParaRPr lang="zh-CN" sz="26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kern="100">
                          <a:effectLst/>
                          <a:latin typeface="Times New Roman"/>
                          <a:ea typeface="华文细黑"/>
                          <a:cs typeface="Courier New"/>
                        </a:rPr>
                        <a:t>0.90</a:t>
                      </a:r>
                      <a:endParaRPr lang="zh-CN" sz="26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kern="100">
                          <a:effectLst/>
                          <a:latin typeface="Times New Roman"/>
                          <a:ea typeface="华文细黑"/>
                          <a:cs typeface="Courier New"/>
                        </a:rPr>
                        <a:t>0.63</a:t>
                      </a:r>
                      <a:endParaRPr lang="zh-CN" sz="26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71468">
                <a:tc>
                  <a:txBody>
                    <a:bodyPr/>
                    <a:lstStyle/>
                    <a:p>
                      <a:pPr algn="ctr">
                        <a:lnSpc>
                          <a:spcPct val="150000"/>
                        </a:lnSpc>
                        <a:spcAft>
                          <a:spcPts val="0"/>
                        </a:spcAft>
                      </a:pPr>
                      <a:r>
                        <a:rPr lang="en-US" sz="2600" kern="100">
                          <a:effectLst/>
                          <a:latin typeface="Times New Roman"/>
                          <a:ea typeface="华文细黑"/>
                          <a:cs typeface="Courier New"/>
                        </a:rPr>
                        <a:t>300</a:t>
                      </a:r>
                      <a:endParaRPr lang="zh-CN" sz="26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kern="100">
                          <a:effectLst/>
                          <a:latin typeface="Times New Roman"/>
                          <a:ea typeface="华文细黑"/>
                          <a:cs typeface="Courier New"/>
                        </a:rPr>
                        <a:t>1.30</a:t>
                      </a:r>
                      <a:endParaRPr lang="zh-CN" sz="26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kern="100">
                          <a:effectLst/>
                          <a:latin typeface="Times New Roman"/>
                          <a:ea typeface="华文细黑"/>
                          <a:cs typeface="Courier New"/>
                        </a:rPr>
                        <a:t>1.00</a:t>
                      </a:r>
                      <a:endParaRPr lang="zh-CN" sz="2600" kern="10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kern="100" dirty="0">
                          <a:effectLst/>
                          <a:latin typeface="Times New Roman"/>
                          <a:ea typeface="华文细黑"/>
                          <a:cs typeface="Courier New"/>
                        </a:rPr>
                        <a:t>0.70</a:t>
                      </a:r>
                      <a:endParaRPr lang="zh-CN" sz="2600" kern="100" dirty="0">
                        <a:effectLst/>
                        <a:latin typeface="宋体"/>
                        <a:cs typeface="Courier New"/>
                      </a:endParaRPr>
                    </a:p>
                  </a:txBody>
                  <a:tcPr marL="44100" marR="44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8" name="直接连接符 7"/>
          <p:cNvCxnSpPr/>
          <p:nvPr/>
        </p:nvCxnSpPr>
        <p:spPr>
          <a:xfrm>
            <a:off x="1283371" y="3527306"/>
            <a:ext cx="4896544" cy="5760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281461" y="2519194"/>
            <a:ext cx="4896544" cy="1584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21">
            <a:hlinkClick r:id="rId5"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6"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7"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2" name="Rectangle 21">
            <a:hlinkClick r:id="rId8"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3" name="Rectangle 21">
            <a:hlinkClick r:id="rId9"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4" name="Rectangle 21">
            <a:hlinkClick r:id="rId10"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20590435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4606" y="1269554"/>
            <a:ext cx="10793813" cy="3323987"/>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m</a:t>
            </a:r>
            <a:r>
              <a:rPr lang="en-US" altLang="zh-CN" sz="2800" kern="100" dirty="0">
                <a:latin typeface="Times New Roman"/>
                <a:ea typeface="华文细黑"/>
                <a:cs typeface="Courier New"/>
              </a:rPr>
              <a:t>&gt;</a:t>
            </a:r>
            <a:r>
              <a:rPr lang="en-US" altLang="zh-CN" sz="2800" i="1" kern="100" dirty="0">
                <a:latin typeface="Times New Roman"/>
                <a:ea typeface="华文细黑"/>
                <a:cs typeface="Courier New"/>
              </a:rPr>
              <a:t>n</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Q</a:t>
            </a:r>
            <a:r>
              <a:rPr lang="en-US" altLang="zh-CN" sz="2800" kern="100" dirty="0">
                <a:latin typeface="Times New Roman"/>
                <a:ea typeface="华文细黑"/>
                <a:cs typeface="Courier New"/>
              </a:rPr>
              <a:t>&lt;0</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．温度不变，压强增大，</a:t>
            </a:r>
            <a:r>
              <a:rPr lang="en-US" altLang="zh-CN" sz="2800" kern="100" dirty="0">
                <a:latin typeface="Times New Roman"/>
                <a:ea typeface="华文细黑"/>
                <a:cs typeface="Courier New"/>
              </a:rPr>
              <a:t>Y</a:t>
            </a:r>
            <a:r>
              <a:rPr lang="zh-CN" altLang="zh-CN" sz="2800" kern="100" dirty="0">
                <a:latin typeface="Times New Roman"/>
                <a:ea typeface="华文细黑"/>
                <a:cs typeface="Times New Roman"/>
              </a:rPr>
              <a:t>的质量分数减少</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．体积不变，温度升高，平衡向逆反应方向</a:t>
            </a:r>
            <a:r>
              <a:rPr lang="zh-CN" altLang="zh-CN" sz="2800" kern="100" dirty="0" smtClean="0">
                <a:latin typeface="Times New Roman"/>
                <a:ea typeface="华文细黑"/>
                <a:cs typeface="Times New Roman"/>
              </a:rPr>
              <a:t>移动</a:t>
            </a:r>
            <a:endParaRPr lang="en-US" altLang="zh-CN" sz="2800" kern="100" dirty="0" smtClean="0">
              <a:latin typeface="Times New Roman"/>
              <a:ea typeface="华文细黑"/>
              <a:cs typeface="Times New Roman"/>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a:hlinkClick r:id="rId2"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6" name="Rectangle 21">
            <a:hlinkClick r:id="rId3"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11" name="Rectangle 21">
            <a:hlinkClick r:id="rId8"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21683519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94606" y="765498"/>
            <a:ext cx="10793813" cy="5181162"/>
          </a:xfrm>
          <a:prstGeom prst="rect">
            <a:avLst/>
          </a:prstGeom>
        </p:spPr>
        <p:txBody>
          <a:bodyPr>
            <a:spAutoFit/>
          </a:bodyPr>
          <a:lstStyle/>
          <a:p>
            <a:pPr>
              <a:lnSpc>
                <a:spcPct val="150000"/>
              </a:lnSpc>
            </a:pPr>
            <a:r>
              <a:rPr lang="zh-CN" altLang="zh-CN" sz="2800" b="1" kern="100" dirty="0">
                <a:solidFill>
                  <a:srgbClr val="0000FF"/>
                </a:solidFill>
                <a:latin typeface="Times New Roman"/>
                <a:cs typeface="Times New Roman"/>
              </a:rPr>
              <a:t>解析</a:t>
            </a:r>
            <a:r>
              <a:rPr lang="zh-CN" altLang="zh-CN" sz="2800" kern="100" dirty="0">
                <a:latin typeface="Times New Roman"/>
                <a:ea typeface="华文细黑"/>
                <a:cs typeface="Times New Roman"/>
              </a:rPr>
              <a:t>　温度不变时</a:t>
            </a:r>
            <a:r>
              <a:rPr lang="en-US" altLang="zh-CN" sz="2800" kern="100" dirty="0">
                <a:latin typeface="Times New Roman"/>
                <a:ea typeface="华文细黑"/>
              </a:rPr>
              <a:t>(</a:t>
            </a:r>
            <a:r>
              <a:rPr lang="zh-CN" altLang="zh-CN" sz="2800" kern="100" dirty="0">
                <a:latin typeface="Times New Roman"/>
                <a:ea typeface="华文细黑"/>
                <a:cs typeface="Times New Roman"/>
              </a:rPr>
              <a:t>假设</a:t>
            </a:r>
            <a:r>
              <a:rPr lang="en-US" altLang="zh-CN" sz="2800" kern="100" dirty="0">
                <a:latin typeface="Times New Roman"/>
                <a:ea typeface="华文细黑"/>
              </a:rPr>
              <a:t>100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条件下</a:t>
            </a:r>
            <a:r>
              <a:rPr lang="en-US" altLang="zh-CN" sz="2800" kern="100" dirty="0">
                <a:latin typeface="Times New Roman"/>
                <a:ea typeface="华文细黑"/>
              </a:rPr>
              <a:t>)</a:t>
            </a:r>
            <a:r>
              <a:rPr lang="zh-CN" altLang="zh-CN" sz="2800" kern="100" dirty="0">
                <a:latin typeface="Times New Roman"/>
                <a:ea typeface="华文细黑"/>
                <a:cs typeface="Times New Roman"/>
              </a:rPr>
              <a:t>，体积是</a:t>
            </a:r>
            <a:r>
              <a:rPr lang="en-US" altLang="zh-CN" sz="2800" kern="100" dirty="0">
                <a:latin typeface="Times New Roman"/>
                <a:ea typeface="华文细黑"/>
              </a:rPr>
              <a:t>1 L</a:t>
            </a:r>
            <a:r>
              <a:rPr lang="zh-CN" altLang="zh-CN" sz="2800" kern="100" dirty="0">
                <a:latin typeface="Times New Roman"/>
                <a:ea typeface="华文细黑"/>
                <a:cs typeface="Times New Roman"/>
              </a:rPr>
              <a:t>时，</a:t>
            </a:r>
            <a:r>
              <a:rPr lang="en-US" altLang="zh-CN" sz="2800" kern="100" dirty="0">
                <a:latin typeface="Times New Roman"/>
                <a:ea typeface="华文细黑"/>
              </a:rPr>
              <a:t>Y</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rPr>
              <a:t>1 </a:t>
            </a:r>
            <a:r>
              <a:rPr lang="en-US" altLang="zh-CN" sz="2800" kern="100" dirty="0" err="1">
                <a:latin typeface="Times New Roman"/>
                <a:ea typeface="华文细黑"/>
              </a:rPr>
              <a:t>mol</a:t>
            </a:r>
            <a:r>
              <a:rPr lang="zh-CN" altLang="zh-CN" sz="2800" kern="100" dirty="0">
                <a:latin typeface="Times New Roman"/>
                <a:ea typeface="华文细黑"/>
                <a:cs typeface="Times New Roman"/>
              </a:rPr>
              <a:t>，体积为</a:t>
            </a:r>
            <a:r>
              <a:rPr lang="en-US" altLang="zh-CN" sz="2800" kern="100" dirty="0">
                <a:latin typeface="Times New Roman"/>
                <a:ea typeface="华文细黑"/>
              </a:rPr>
              <a:t>2 L</a:t>
            </a:r>
            <a:r>
              <a:rPr lang="zh-CN" altLang="zh-CN" sz="2800" kern="100" dirty="0">
                <a:latin typeface="Times New Roman"/>
                <a:ea typeface="华文细黑"/>
                <a:cs typeface="Times New Roman"/>
              </a:rPr>
              <a:t>时，</a:t>
            </a:r>
            <a:r>
              <a:rPr lang="en-US" altLang="zh-CN" sz="2800" kern="100" dirty="0">
                <a:latin typeface="Times New Roman"/>
                <a:ea typeface="华文细黑"/>
              </a:rPr>
              <a:t>Y</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rPr>
              <a:t>0.75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宋体"/>
                <a:ea typeface="华文细黑"/>
                <a:cs typeface="Times New Roman"/>
              </a:rPr>
              <a:t>×</a:t>
            </a:r>
            <a:r>
              <a:rPr lang="en-US" altLang="zh-CN" sz="2800" kern="100" dirty="0">
                <a:latin typeface="Times New Roman"/>
                <a:ea typeface="华文细黑"/>
              </a:rPr>
              <a:t>2 L</a:t>
            </a:r>
            <a:r>
              <a:rPr lang="zh-CN" altLang="zh-CN" sz="2800" kern="100" dirty="0">
                <a:latin typeface="Times New Roman"/>
                <a:ea typeface="华文细黑"/>
                <a:cs typeface="Times New Roman"/>
              </a:rPr>
              <a:t>＝</a:t>
            </a:r>
            <a:r>
              <a:rPr lang="en-US" altLang="zh-CN" sz="2800" kern="100" dirty="0">
                <a:latin typeface="Times New Roman"/>
                <a:ea typeface="华文细黑"/>
              </a:rPr>
              <a:t>1.5 </a:t>
            </a:r>
            <a:r>
              <a:rPr lang="en-US" altLang="zh-CN" sz="2800" kern="100" dirty="0" err="1">
                <a:latin typeface="Times New Roman"/>
                <a:ea typeface="华文细黑"/>
              </a:rPr>
              <a:t>mol</a:t>
            </a:r>
            <a:r>
              <a:rPr lang="zh-CN" altLang="zh-CN" sz="2800" kern="100" dirty="0">
                <a:latin typeface="Times New Roman"/>
                <a:ea typeface="华文细黑"/>
                <a:cs typeface="Times New Roman"/>
              </a:rPr>
              <a:t>，体积为</a:t>
            </a:r>
            <a:r>
              <a:rPr lang="en-US" altLang="zh-CN" sz="2800" kern="100" dirty="0">
                <a:latin typeface="Times New Roman"/>
                <a:ea typeface="华文细黑"/>
              </a:rPr>
              <a:t>4 L</a:t>
            </a:r>
            <a:r>
              <a:rPr lang="zh-CN" altLang="zh-CN" sz="2800" kern="100" dirty="0">
                <a:latin typeface="Times New Roman"/>
                <a:ea typeface="华文细黑"/>
                <a:cs typeface="Times New Roman"/>
              </a:rPr>
              <a:t>时，</a:t>
            </a:r>
            <a:r>
              <a:rPr lang="en-US" altLang="zh-CN" sz="2800" kern="100" dirty="0">
                <a:latin typeface="Times New Roman"/>
                <a:ea typeface="华文细黑"/>
              </a:rPr>
              <a:t>Y</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rPr>
              <a:t>0.53 </a:t>
            </a:r>
            <a:r>
              <a:rPr lang="en-US" altLang="zh-CN" sz="2800" kern="100" dirty="0" err="1">
                <a:latin typeface="Times New Roman"/>
                <a:ea typeface="华文细黑"/>
              </a:rPr>
              <a:t>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宋体"/>
                <a:ea typeface="华文细黑"/>
                <a:cs typeface="Times New Roman"/>
              </a:rPr>
              <a:t>×</a:t>
            </a:r>
            <a:r>
              <a:rPr lang="en-US" altLang="zh-CN" sz="2800" kern="100" dirty="0">
                <a:latin typeface="Times New Roman"/>
                <a:ea typeface="华文细黑"/>
              </a:rPr>
              <a:t>4 L</a:t>
            </a:r>
            <a:r>
              <a:rPr lang="zh-CN" altLang="zh-CN" sz="2800" kern="100" dirty="0">
                <a:latin typeface="Times New Roman"/>
                <a:ea typeface="华文细黑"/>
                <a:cs typeface="Times New Roman"/>
              </a:rPr>
              <a:t>＝</a:t>
            </a:r>
            <a:r>
              <a:rPr lang="en-US" altLang="zh-CN" sz="2800" kern="100" dirty="0">
                <a:latin typeface="Times New Roman"/>
                <a:ea typeface="华文细黑"/>
              </a:rPr>
              <a:t>2.12 </a:t>
            </a:r>
            <a:r>
              <a:rPr lang="en-US" altLang="zh-CN" sz="2800" kern="100" dirty="0" err="1">
                <a:latin typeface="Times New Roman"/>
                <a:ea typeface="华文细黑"/>
              </a:rPr>
              <a:t>mol</a:t>
            </a:r>
            <a:r>
              <a:rPr lang="zh-CN" altLang="zh-CN" sz="2800" kern="100" dirty="0">
                <a:latin typeface="Times New Roman"/>
                <a:ea typeface="华文细黑"/>
                <a:cs typeface="Times New Roman"/>
              </a:rPr>
              <a:t>，说明体积越小，压强越大，</a:t>
            </a:r>
            <a:r>
              <a:rPr lang="en-US" altLang="zh-CN" sz="2800" kern="100" dirty="0">
                <a:latin typeface="Times New Roman"/>
                <a:ea typeface="华文细黑"/>
              </a:rPr>
              <a:t>Y</a:t>
            </a:r>
            <a:r>
              <a:rPr lang="zh-CN" altLang="zh-CN" sz="2800" kern="100" dirty="0">
                <a:latin typeface="Times New Roman"/>
                <a:ea typeface="华文细黑"/>
                <a:cs typeface="Times New Roman"/>
              </a:rPr>
              <a:t>的物质的量越小，</a:t>
            </a:r>
            <a:r>
              <a:rPr lang="en-US" altLang="zh-CN" sz="2800" kern="100" dirty="0">
                <a:latin typeface="Times New Roman"/>
                <a:ea typeface="华文细黑"/>
              </a:rPr>
              <a:t>Y</a:t>
            </a:r>
            <a:r>
              <a:rPr lang="zh-CN" altLang="zh-CN" sz="2800" kern="100" dirty="0">
                <a:latin typeface="Times New Roman"/>
                <a:ea typeface="华文细黑"/>
                <a:cs typeface="Times New Roman"/>
              </a:rPr>
              <a:t>的质量分数越小，平衡向生成</a:t>
            </a:r>
            <a:r>
              <a:rPr lang="en-US" altLang="zh-CN" sz="2800" kern="100" dirty="0">
                <a:latin typeface="Times New Roman"/>
                <a:ea typeface="华文细黑"/>
              </a:rPr>
              <a:t>X</a:t>
            </a:r>
            <a:r>
              <a:rPr lang="zh-CN" altLang="zh-CN" sz="2800" kern="100" dirty="0">
                <a:latin typeface="Times New Roman"/>
                <a:ea typeface="华文细黑"/>
                <a:cs typeface="Times New Roman"/>
              </a:rPr>
              <a:t>的方向进行，</a:t>
            </a:r>
            <a:r>
              <a:rPr lang="en-US" altLang="zh-CN" sz="2800" i="1" kern="100" dirty="0">
                <a:latin typeface="Times New Roman"/>
                <a:ea typeface="华文细黑"/>
              </a:rPr>
              <a:t>m</a:t>
            </a:r>
            <a:r>
              <a:rPr lang="en-US" altLang="zh-CN" sz="2800" kern="100" dirty="0">
                <a:latin typeface="Times New Roman"/>
                <a:ea typeface="华文细黑"/>
              </a:rPr>
              <a:t>&lt;</a:t>
            </a:r>
            <a:r>
              <a:rPr lang="en-US" altLang="zh-CN" sz="2800" i="1" kern="100" dirty="0">
                <a:latin typeface="Times New Roman"/>
                <a:ea typeface="华文细黑"/>
              </a:rPr>
              <a:t>n</a:t>
            </a:r>
            <a:r>
              <a:rPr lang="zh-CN" altLang="zh-CN" sz="2800" kern="100" dirty="0">
                <a:latin typeface="Times New Roman"/>
                <a:ea typeface="华文细黑"/>
                <a:cs typeface="Times New Roman"/>
              </a:rPr>
              <a:t>，</a:t>
            </a:r>
            <a:r>
              <a:rPr lang="en-US" altLang="zh-CN" sz="2800" kern="100" dirty="0">
                <a:latin typeface="Times New Roman"/>
                <a:ea typeface="华文细黑"/>
              </a:rPr>
              <a:t>A</a:t>
            </a:r>
            <a:r>
              <a:rPr lang="zh-CN" altLang="zh-CN" sz="2800" kern="100" dirty="0">
                <a:latin typeface="Times New Roman"/>
                <a:ea typeface="华文细黑"/>
                <a:cs typeface="Times New Roman"/>
              </a:rPr>
              <a:t>项错误，</a:t>
            </a:r>
            <a:r>
              <a:rPr lang="en-US" altLang="zh-CN" sz="2800" kern="100" dirty="0">
                <a:latin typeface="Times New Roman"/>
                <a:ea typeface="华文细黑"/>
              </a:rPr>
              <a:t>C</a:t>
            </a:r>
            <a:r>
              <a:rPr lang="zh-CN" altLang="zh-CN" sz="2800" kern="100" dirty="0">
                <a:latin typeface="Times New Roman"/>
                <a:ea typeface="华文细黑"/>
                <a:cs typeface="Times New Roman"/>
              </a:rPr>
              <a:t>项正确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kern="100" dirty="0" smtClean="0">
                <a:latin typeface="Times New Roman"/>
                <a:ea typeface="华文细黑"/>
                <a:cs typeface="Times New Roman"/>
              </a:rPr>
              <a:t>体积</a:t>
            </a:r>
            <a:r>
              <a:rPr lang="zh-CN" altLang="zh-CN" sz="2800" kern="100" dirty="0">
                <a:latin typeface="Times New Roman"/>
                <a:ea typeface="华文细黑"/>
                <a:cs typeface="Times New Roman"/>
              </a:rPr>
              <a:t>不变时，温度越高，</a:t>
            </a:r>
            <a:r>
              <a:rPr lang="en-US" altLang="zh-CN" sz="2800" kern="100" dirty="0">
                <a:latin typeface="Times New Roman"/>
                <a:ea typeface="华文细黑"/>
              </a:rPr>
              <a:t>Y</a:t>
            </a:r>
            <a:r>
              <a:rPr lang="zh-CN" altLang="zh-CN" sz="2800" kern="100" dirty="0">
                <a:latin typeface="Times New Roman"/>
                <a:ea typeface="华文细黑"/>
                <a:cs typeface="Times New Roman"/>
              </a:rPr>
              <a:t>的物质的量浓度越大，说明升高温度，平衡向生成</a:t>
            </a:r>
            <a:r>
              <a:rPr lang="en-US" altLang="zh-CN" sz="2800" kern="100" dirty="0">
                <a:latin typeface="Times New Roman"/>
                <a:ea typeface="华文细黑"/>
              </a:rPr>
              <a:t>Y</a:t>
            </a:r>
            <a:r>
              <a:rPr lang="zh-CN" altLang="zh-CN" sz="2800" kern="100" dirty="0">
                <a:latin typeface="Times New Roman"/>
                <a:ea typeface="华文细黑"/>
                <a:cs typeface="Times New Roman"/>
              </a:rPr>
              <a:t>的方向移动，则</a:t>
            </a:r>
            <a:r>
              <a:rPr lang="en-US" altLang="zh-CN" sz="2800" i="1" kern="100" dirty="0">
                <a:latin typeface="Times New Roman"/>
                <a:ea typeface="华文细黑"/>
              </a:rPr>
              <a:t>Q</a:t>
            </a:r>
            <a:r>
              <a:rPr lang="en-US" altLang="zh-CN" sz="2800" kern="100" dirty="0">
                <a:latin typeface="Times New Roman"/>
                <a:ea typeface="华文细黑"/>
              </a:rPr>
              <a:t>&gt;0</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D</a:t>
            </a:r>
            <a:r>
              <a:rPr lang="zh-CN" altLang="zh-CN" sz="2800" kern="100" dirty="0">
                <a:latin typeface="Times New Roman"/>
                <a:ea typeface="华文细黑"/>
                <a:cs typeface="Times New Roman"/>
              </a:rPr>
              <a:t>项错误。</a:t>
            </a:r>
            <a:endParaRPr lang="en-US" altLang="zh-CN" sz="2800" kern="100" dirty="0">
              <a:latin typeface="Times New Roman"/>
              <a:ea typeface="华文细黑"/>
              <a:cs typeface="Times New Roman"/>
            </a:endParaRPr>
          </a:p>
          <a:p>
            <a:pPr lvl="0" algn="just">
              <a:lnSpc>
                <a:spcPct val="150000"/>
              </a:lnSpc>
            </a:pPr>
            <a:r>
              <a:rPr lang="zh-CN" altLang="zh-CN" sz="2800" b="1" kern="100" dirty="0">
                <a:solidFill>
                  <a:srgbClr val="0000FF"/>
                </a:solidFill>
                <a:latin typeface="Times New Roman"/>
                <a:cs typeface="Times New Roman"/>
              </a:rPr>
              <a:t>答案</a:t>
            </a:r>
            <a:r>
              <a:rPr lang="zh-CN" altLang="zh-CN" sz="2800" kern="100" dirty="0">
                <a:solidFill>
                  <a:prstClr val="black"/>
                </a:solidFill>
                <a:latin typeface="Times New Roman"/>
                <a:ea typeface="华文细黑"/>
                <a:cs typeface="Times New Roman"/>
              </a:rPr>
              <a:t>　</a:t>
            </a:r>
            <a:r>
              <a:rPr lang="en-US" altLang="zh-CN" sz="2800" b="1" kern="100" dirty="0">
                <a:solidFill>
                  <a:schemeClr val="accent6">
                    <a:lumMod val="75000"/>
                  </a:schemeClr>
                </a:solidFill>
                <a:latin typeface="Times New Roman"/>
                <a:ea typeface="华文细黑"/>
                <a:cs typeface="Courier New"/>
              </a:rPr>
              <a:t>C</a:t>
            </a:r>
            <a:endParaRPr lang="zh-CN" altLang="zh-CN" sz="2800" b="1" kern="100" dirty="0">
              <a:solidFill>
                <a:schemeClr val="accent6">
                  <a:lumMod val="75000"/>
                </a:schemeClr>
              </a:solidFill>
              <a:latin typeface="宋体"/>
              <a:cs typeface="Courier New"/>
            </a:endParaRPr>
          </a:p>
        </p:txBody>
      </p:sp>
      <p:sp>
        <p:nvSpPr>
          <p:cNvPr id="4" name="Rectangle 21">
            <a:hlinkClick r:id="rId2" action="ppaction://hlinksldjump"/>
          </p:cNvPr>
          <p:cNvSpPr>
            <a:spLocks noChangeArrowheads="1"/>
          </p:cNvSpPr>
          <p:nvPr/>
        </p:nvSpPr>
        <p:spPr bwMode="auto">
          <a:xfrm>
            <a:off x="919155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69372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017176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1062565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110327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160733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Tree>
    <p:extLst>
      <p:ext uri="{BB962C8B-B14F-4D97-AF65-F5344CB8AC3E}">
        <p14:creationId xmlns:p14="http://schemas.microsoft.com/office/powerpoint/2010/main" val="3208821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590" y="1224261"/>
            <a:ext cx="8686524" cy="4293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03101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43537" y="45418"/>
            <a:ext cx="10901751" cy="647773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．压强的影响实质是浓度的影响，所以只有当这些</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改变</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造成浓度改变时，平衡才有可能移动。</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3</a:t>
            </a:r>
            <a:r>
              <a:rPr lang="zh-CN" altLang="zh-CN" sz="2800" kern="100" dirty="0">
                <a:latin typeface="Times New Roman"/>
                <a:ea typeface="华文细黑"/>
                <a:cs typeface="Times New Roman"/>
              </a:rPr>
              <a:t>．化学平衡移动的目的是</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减弱</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外界条件的改变，而不是</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抵消</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外界条件的改变，改变是不可逆转的。新平衡时此物理量更靠近于改变的方向。如</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增大反应物</a:t>
            </a:r>
            <a:r>
              <a:rPr lang="en-US" altLang="zh-CN" sz="2800" kern="100" dirty="0">
                <a:latin typeface="Times New Roman"/>
                <a:ea typeface="华文细黑"/>
              </a:rPr>
              <a:t>A</a:t>
            </a:r>
            <a:r>
              <a:rPr lang="zh-CN" altLang="zh-CN" sz="2800" kern="100" dirty="0">
                <a:latin typeface="Times New Roman"/>
                <a:ea typeface="华文细黑"/>
                <a:cs typeface="Times New Roman"/>
              </a:rPr>
              <a:t>的浓度，平衡右移，</a:t>
            </a:r>
            <a:r>
              <a:rPr lang="en-US" altLang="zh-CN" sz="2800" kern="100" dirty="0">
                <a:latin typeface="Times New Roman"/>
                <a:ea typeface="华文细黑"/>
              </a:rPr>
              <a:t>A</a:t>
            </a:r>
            <a:r>
              <a:rPr lang="zh-CN" altLang="zh-CN" sz="2800" kern="100" dirty="0">
                <a:latin typeface="Times New Roman"/>
                <a:ea typeface="华文细黑"/>
                <a:cs typeface="Times New Roman"/>
              </a:rPr>
              <a:t>的浓度在增大的基础上减小，但达到新平衡时，</a:t>
            </a:r>
            <a:r>
              <a:rPr lang="en-US" altLang="zh-CN" sz="2800" kern="100" dirty="0">
                <a:latin typeface="Times New Roman"/>
                <a:ea typeface="华文细黑"/>
              </a:rPr>
              <a:t>A</a:t>
            </a:r>
            <a:r>
              <a:rPr lang="zh-CN" altLang="zh-CN" sz="2800" kern="100" dirty="0">
                <a:latin typeface="Times New Roman"/>
                <a:ea typeface="华文细黑"/>
                <a:cs typeface="Times New Roman"/>
              </a:rPr>
              <a:t>的浓度一定比原平衡大；</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若将体系温度从</a:t>
            </a:r>
            <a:r>
              <a:rPr lang="en-US" altLang="zh-CN" sz="2800" kern="100" dirty="0">
                <a:latin typeface="Times New Roman"/>
                <a:ea typeface="华文细黑"/>
              </a:rPr>
              <a:t>50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升高到</a:t>
            </a:r>
            <a:r>
              <a:rPr lang="en-US" altLang="zh-CN" sz="2800" kern="100" dirty="0">
                <a:latin typeface="Times New Roman"/>
                <a:ea typeface="华文细黑"/>
              </a:rPr>
              <a:t>80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，则化学平衡向吸热反应方向移动，达到新的平衡状态时</a:t>
            </a:r>
            <a:r>
              <a:rPr lang="en-US" altLang="zh-CN" sz="2800" kern="100" dirty="0">
                <a:latin typeface="Times New Roman"/>
                <a:ea typeface="华文细黑"/>
              </a:rPr>
              <a:t>50 </a:t>
            </a:r>
            <a:r>
              <a:rPr lang="en-US" altLang="zh-CN" sz="2800" kern="100" dirty="0">
                <a:latin typeface="宋体"/>
                <a:ea typeface="华文细黑"/>
                <a:cs typeface="Times New Roman"/>
              </a:rPr>
              <a:t>℃</a:t>
            </a:r>
            <a:r>
              <a:rPr lang="en-US" altLang="zh-CN" sz="2800" kern="100" dirty="0">
                <a:latin typeface="Times New Roman"/>
                <a:ea typeface="华文细黑"/>
              </a:rPr>
              <a:t>&lt;</a:t>
            </a:r>
            <a:r>
              <a:rPr lang="en-US" altLang="zh-CN" sz="2800" i="1" kern="100" dirty="0">
                <a:latin typeface="Times New Roman"/>
                <a:ea typeface="华文细黑"/>
              </a:rPr>
              <a:t>T</a:t>
            </a:r>
            <a:r>
              <a:rPr lang="en-US" altLang="zh-CN" sz="2800" kern="100" dirty="0">
                <a:latin typeface="Times New Roman"/>
                <a:ea typeface="华文细黑"/>
              </a:rPr>
              <a:t>&lt;80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若对体系</a:t>
            </a:r>
            <a:r>
              <a:rPr lang="en-US" altLang="zh-CN" sz="2800" kern="100" dirty="0">
                <a:latin typeface="Times New Roman"/>
                <a:ea typeface="华文细黑"/>
              </a:rPr>
              <a:t>N</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3H</a:t>
            </a:r>
            <a:r>
              <a:rPr lang="en-US" altLang="zh-CN" sz="2800" kern="100" baseline="-25000" dirty="0">
                <a:latin typeface="Times New Roman"/>
                <a:ea typeface="华文细黑"/>
              </a:rPr>
              <a:t>2</a:t>
            </a:r>
            <a:r>
              <a:rPr lang="en-US" altLang="zh-CN" sz="2800" kern="100" dirty="0">
                <a:latin typeface="Times New Roman"/>
                <a:ea typeface="华文细黑"/>
              </a:rPr>
              <a:t>(g)</a:t>
            </a:r>
            <a:r>
              <a:rPr lang="en-US" altLang="zh-CN" sz="2800" kern="100" dirty="0">
                <a:latin typeface="ZBFH"/>
                <a:ea typeface="华文细黑"/>
                <a:cs typeface="Times New Roman"/>
              </a:rPr>
              <a:t></a:t>
            </a:r>
            <a:r>
              <a:rPr lang="en-US" altLang="zh-CN" sz="2800" kern="100" dirty="0">
                <a:latin typeface="Times New Roman"/>
                <a:ea typeface="华文细黑"/>
              </a:rPr>
              <a:t>2NH</a:t>
            </a:r>
            <a:r>
              <a:rPr lang="en-US" altLang="zh-CN" sz="2800" kern="100" baseline="-25000" dirty="0">
                <a:latin typeface="Times New Roman"/>
                <a:ea typeface="华文细黑"/>
              </a:rPr>
              <a:t>3</a:t>
            </a:r>
            <a:r>
              <a:rPr lang="en-US" altLang="zh-CN" sz="2800" kern="100" dirty="0">
                <a:latin typeface="Times New Roman"/>
                <a:ea typeface="华文细黑"/>
              </a:rPr>
              <a:t>(g)</a:t>
            </a:r>
            <a:r>
              <a:rPr lang="zh-CN" altLang="zh-CN" sz="2800" kern="100" dirty="0">
                <a:latin typeface="Times New Roman"/>
                <a:ea typeface="华文细黑"/>
                <a:cs typeface="Times New Roman"/>
              </a:rPr>
              <a:t>加压，例如从</a:t>
            </a:r>
            <a:r>
              <a:rPr lang="en-US" altLang="zh-CN" sz="2800" kern="100" dirty="0">
                <a:latin typeface="Times New Roman"/>
                <a:ea typeface="华文细黑"/>
              </a:rPr>
              <a:t>30 </a:t>
            </a:r>
            <a:r>
              <a:rPr lang="en-US" altLang="zh-CN" sz="2800" kern="100" dirty="0" err="1">
                <a:latin typeface="Times New Roman"/>
                <a:ea typeface="华文细黑"/>
              </a:rPr>
              <a:t>MPa</a:t>
            </a:r>
            <a:r>
              <a:rPr lang="zh-CN" altLang="zh-CN" sz="2800" kern="100" dirty="0">
                <a:latin typeface="Times New Roman"/>
                <a:ea typeface="华文细黑"/>
                <a:cs typeface="Times New Roman"/>
              </a:rPr>
              <a:t>加压到</a:t>
            </a:r>
            <a:r>
              <a:rPr lang="en-US" altLang="zh-CN" sz="2800" kern="100" dirty="0">
                <a:latin typeface="Times New Roman"/>
                <a:ea typeface="华文细黑"/>
              </a:rPr>
              <a:t>60 </a:t>
            </a:r>
            <a:r>
              <a:rPr lang="en-US" altLang="zh-CN" sz="2800" kern="100" dirty="0" err="1">
                <a:latin typeface="Times New Roman"/>
                <a:ea typeface="华文细黑"/>
              </a:rPr>
              <a:t>MPa</a:t>
            </a:r>
            <a:r>
              <a:rPr lang="zh-CN" altLang="zh-CN" sz="2800" kern="100" dirty="0">
                <a:latin typeface="Times New Roman"/>
                <a:ea typeface="华文细黑"/>
                <a:cs typeface="Times New Roman"/>
              </a:rPr>
              <a:t>，化学平衡向气体分子数减小的方向移动，达到新的平衡时</a:t>
            </a:r>
            <a:r>
              <a:rPr lang="en-US" altLang="zh-CN" sz="2800" kern="100" dirty="0">
                <a:latin typeface="Times New Roman"/>
                <a:ea typeface="华文细黑"/>
              </a:rPr>
              <a:t>30 </a:t>
            </a:r>
            <a:r>
              <a:rPr lang="en-US" altLang="zh-CN" sz="2800" kern="100" dirty="0" err="1">
                <a:latin typeface="Times New Roman"/>
                <a:ea typeface="华文细黑"/>
              </a:rPr>
              <a:t>MPa</a:t>
            </a:r>
            <a:r>
              <a:rPr lang="en-US" altLang="zh-CN" sz="2800" kern="100" dirty="0">
                <a:latin typeface="Times New Roman"/>
                <a:ea typeface="华文细黑"/>
              </a:rPr>
              <a:t>&lt;</a:t>
            </a:r>
            <a:r>
              <a:rPr lang="en-US" altLang="zh-CN" sz="2800" i="1" kern="100" dirty="0">
                <a:latin typeface="Times New Roman"/>
                <a:ea typeface="华文细黑"/>
              </a:rPr>
              <a:t>p</a:t>
            </a:r>
            <a:r>
              <a:rPr lang="en-US" altLang="zh-CN" sz="2800" kern="100" dirty="0">
                <a:latin typeface="Times New Roman"/>
                <a:ea typeface="华文细黑"/>
              </a:rPr>
              <a:t>&lt;60 </a:t>
            </a:r>
            <a:r>
              <a:rPr lang="en-US" altLang="zh-CN" sz="2800" kern="100" dirty="0" err="1">
                <a:latin typeface="Times New Roman"/>
                <a:ea typeface="华文细黑"/>
              </a:rPr>
              <a:t>MPa</a:t>
            </a:r>
            <a:r>
              <a:rPr lang="zh-CN" altLang="zh-CN" sz="2800" kern="100" dirty="0">
                <a:latin typeface="Times New Roman"/>
                <a:ea typeface="华文细黑"/>
                <a:cs typeface="Times New Roman"/>
              </a:rPr>
              <a:t>。</a:t>
            </a:r>
            <a:endParaRPr lang="zh-CN" altLang="en-US" sz="2800" dirty="0"/>
          </a:p>
        </p:txBody>
      </p:sp>
      <p:graphicFrame>
        <p:nvGraphicFramePr>
          <p:cNvPr id="2" name="对象 1"/>
          <p:cNvGraphicFramePr>
            <a:graphicFrameLocks noChangeAspect="1"/>
          </p:cNvGraphicFramePr>
          <p:nvPr>
            <p:extLst>
              <p:ext uri="{D42A27DB-BD31-4B8C-83A1-F6EECF244321}">
                <p14:modId xmlns:p14="http://schemas.microsoft.com/office/powerpoint/2010/main" val="3866759424"/>
              </p:ext>
            </p:extLst>
          </p:nvPr>
        </p:nvGraphicFramePr>
        <p:xfrm>
          <a:off x="9839622" y="4653930"/>
          <a:ext cx="1168400" cy="693737"/>
        </p:xfrm>
        <a:graphic>
          <a:graphicData uri="http://schemas.openxmlformats.org/presentationml/2006/ole">
            <mc:AlternateContent xmlns:mc="http://schemas.openxmlformats.org/markup-compatibility/2006">
              <mc:Choice xmlns:v="urn:schemas-microsoft-com:vml" Requires="v">
                <p:oleObj spid="_x0000_s313351" name="文档" r:id="rId3" imgW="1168379" imgH="694379" progId="Word.Document.12">
                  <p:embed/>
                </p:oleObj>
              </mc:Choice>
              <mc:Fallback>
                <p:oleObj name="文档" r:id="rId3" imgW="1168379" imgH="694379" progId="Word.Document.12">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9622" y="4653930"/>
                        <a:ext cx="1168400"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015454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38071" y="909514"/>
            <a:ext cx="10901751"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．我们在分析化学平衡移动对颜色、压强、浓度等变化时，有时我们可以给自己建立一个平台，</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假设平衡不移动</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，然后在此平台的基础上进行分析、比较，就容易得到正确答案。</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5</a:t>
            </a:r>
            <a:r>
              <a:rPr lang="zh-CN" altLang="zh-CN" sz="2800" kern="100" dirty="0">
                <a:latin typeface="Times New Roman"/>
                <a:ea typeface="华文细黑"/>
                <a:cs typeface="Times New Roman"/>
              </a:rPr>
              <a:t>．判断转化率的变化时，不要把平衡正向移动与反应物转化率提高等同起来，要视具体情况而定</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Tree>
    <p:extLst>
      <p:ext uri="{BB962C8B-B14F-4D97-AF65-F5344CB8AC3E}">
        <p14:creationId xmlns:p14="http://schemas.microsoft.com/office/powerpoint/2010/main" val="1586712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06574" y="117426"/>
            <a:ext cx="11388152" cy="3354740"/>
          </a:xfrm>
          <a:prstGeom prst="rect">
            <a:avLst/>
          </a:prstGeom>
        </p:spPr>
        <p:txBody>
          <a:bodyPr wrap="square" lIns="121898" tIns="60948" rIns="121898" bIns="60948">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．化学平衡状态</a:t>
            </a:r>
            <a:endParaRPr lang="zh-CN" altLang="zh-CN" sz="105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概念</a:t>
            </a:r>
            <a:endParaRPr lang="zh-CN" altLang="zh-CN" sz="1050" kern="100" dirty="0">
              <a:latin typeface="宋体"/>
              <a:cs typeface="Courier New"/>
            </a:endParaRPr>
          </a:p>
          <a:p>
            <a:pPr algn="just">
              <a:lnSpc>
                <a:spcPct val="150000"/>
              </a:lnSpc>
              <a:spcAft>
                <a:spcPts val="0"/>
              </a:spcAft>
              <a:tabLst>
                <a:tab pos="2070735" algn="l"/>
              </a:tabLst>
            </a:pPr>
            <a:r>
              <a:rPr lang="zh-CN" altLang="zh-CN" sz="2800" kern="100" dirty="0">
                <a:latin typeface="Times New Roman"/>
                <a:ea typeface="华文细黑"/>
                <a:cs typeface="Times New Roman"/>
              </a:rPr>
              <a:t>一定条件下的可逆反应中，正反应速率与逆反应速率相等，反应体系中所有参加反应的物质</a:t>
            </a:r>
            <a:r>
              <a:rPr lang="zh-CN" altLang="zh-CN" sz="2800" kern="100" dirty="0" smtClean="0">
                <a:latin typeface="Times New Roman"/>
                <a:ea typeface="华文细黑"/>
                <a:cs typeface="Times New Roman"/>
              </a:rPr>
              <a:t>的</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保持</a:t>
            </a:r>
            <a:r>
              <a:rPr lang="zh-CN" altLang="zh-CN" sz="2800" kern="100" dirty="0">
                <a:latin typeface="Times New Roman"/>
                <a:ea typeface="华文细黑"/>
                <a:cs typeface="Times New Roman"/>
              </a:rPr>
              <a:t>不变的状态。</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化学平衡的建立</a:t>
            </a:r>
            <a:endParaRPr lang="zh-CN" altLang="zh-CN" sz="2800" kern="100" dirty="0">
              <a:effectLst/>
              <a:latin typeface="宋体"/>
              <a:cs typeface="Courier New"/>
            </a:endParaRPr>
          </a:p>
        </p:txBody>
      </p:sp>
      <p:sp>
        <p:nvSpPr>
          <p:cNvPr id="2" name="矩形 1"/>
          <p:cNvSpPr/>
          <p:nvPr/>
        </p:nvSpPr>
        <p:spPr>
          <a:xfrm>
            <a:off x="4078982" y="2147049"/>
            <a:ext cx="1980029"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质量或浓度</a:t>
            </a: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4337" y="3462357"/>
            <a:ext cx="2514020" cy="2577267"/>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7588" y="3549386"/>
            <a:ext cx="2537740" cy="2577267"/>
          </a:xfrm>
          <a:prstGeom prst="rect">
            <a:avLst/>
          </a:prstGeom>
        </p:spPr>
      </p:pic>
      <p:sp>
        <p:nvSpPr>
          <p:cNvPr id="11" name="矩形 10"/>
          <p:cNvSpPr/>
          <p:nvPr/>
        </p:nvSpPr>
        <p:spPr>
          <a:xfrm>
            <a:off x="1733059" y="5622597"/>
            <a:ext cx="877163" cy="369332"/>
          </a:xfrm>
          <a:prstGeom prst="rect">
            <a:avLst/>
          </a:prstGeom>
        </p:spPr>
        <p:txBody>
          <a:bodyPr wrap="none">
            <a:spAutoFit/>
          </a:bodyPr>
          <a:lstStyle/>
          <a:p>
            <a:r>
              <a:rPr lang="zh-CN" altLang="en-US" sz="1800" kern="100" smtClean="0">
                <a:solidFill>
                  <a:srgbClr val="0000FF"/>
                </a:solidFill>
                <a:latin typeface="Times New Roman"/>
                <a:ea typeface="华文细黑"/>
                <a:cs typeface="Times New Roman"/>
              </a:rPr>
              <a:t>正反应</a:t>
            </a:r>
            <a:endParaRPr lang="zh-CN" altLang="en-US" sz="1800" kern="100" dirty="0">
              <a:solidFill>
                <a:srgbClr val="0000FF"/>
              </a:solidFill>
              <a:latin typeface="Times New Roman"/>
              <a:ea typeface="华文细黑"/>
              <a:cs typeface="Times New Roman"/>
            </a:endParaRPr>
          </a:p>
        </p:txBody>
      </p:sp>
      <p:sp>
        <p:nvSpPr>
          <p:cNvPr id="12" name="矩形 11"/>
          <p:cNvSpPr/>
          <p:nvPr/>
        </p:nvSpPr>
        <p:spPr>
          <a:xfrm>
            <a:off x="6239222" y="5676766"/>
            <a:ext cx="877163" cy="369332"/>
          </a:xfrm>
          <a:prstGeom prst="rect">
            <a:avLst/>
          </a:prstGeom>
        </p:spPr>
        <p:txBody>
          <a:bodyPr wrap="none">
            <a:spAutoFit/>
          </a:bodyPr>
          <a:lstStyle/>
          <a:p>
            <a:r>
              <a:rPr lang="zh-CN" altLang="en-US" sz="1800" kern="100" dirty="0" smtClean="0">
                <a:solidFill>
                  <a:srgbClr val="0000FF"/>
                </a:solidFill>
                <a:latin typeface="Times New Roman"/>
                <a:ea typeface="华文细黑"/>
                <a:cs typeface="Times New Roman"/>
              </a:rPr>
              <a:t>逆反应</a:t>
            </a:r>
            <a:endParaRPr lang="zh-CN" altLang="en-US" sz="1800" kern="100" dirty="0">
              <a:solidFill>
                <a:srgbClr val="0000FF"/>
              </a:solidFill>
              <a:latin typeface="Times New Roman"/>
              <a:ea typeface="华文细黑"/>
              <a:cs typeface="Times New Roman"/>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3517516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2" grpId="0"/>
      <p:bldP spid="2" grpId="1"/>
      <p:bldP spid="11" grpId="0"/>
      <p:bldP spid="11" grpId="1"/>
      <p:bldP spid="12" grpId="0"/>
      <p:bldP spid="12"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147878021"/>
              </p:ext>
            </p:extLst>
          </p:nvPr>
        </p:nvGraphicFramePr>
        <p:xfrm>
          <a:off x="766614" y="836825"/>
          <a:ext cx="9937104" cy="5761321"/>
        </p:xfrm>
        <a:graphic>
          <a:graphicData uri="http://schemas.openxmlformats.org/drawingml/2006/table">
            <a:tbl>
              <a:tblPr/>
              <a:tblGrid>
                <a:gridCol w="2160241"/>
                <a:gridCol w="1944216"/>
                <a:gridCol w="1368152"/>
                <a:gridCol w="1728192"/>
                <a:gridCol w="2736303"/>
              </a:tblGrid>
              <a:tr h="128762">
                <a:tc>
                  <a:txBody>
                    <a:bodyPr/>
                    <a:lstStyle/>
                    <a:p>
                      <a:pPr algn="ctr">
                        <a:lnSpc>
                          <a:spcPct val="150000"/>
                        </a:lnSpc>
                        <a:spcAft>
                          <a:spcPts val="0"/>
                        </a:spcAft>
                      </a:pPr>
                      <a:r>
                        <a:rPr lang="zh-CN" sz="2200" kern="100" dirty="0" smtClean="0">
                          <a:effectLst/>
                          <a:latin typeface="Times New Roman"/>
                          <a:ea typeface="华文细黑"/>
                          <a:cs typeface="Times New Roman"/>
                        </a:rPr>
                        <a:t>反应类型</a:t>
                      </a:r>
                      <a:endParaRPr lang="zh-CN" sz="2200" kern="100" dirty="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200" kern="100">
                          <a:effectLst/>
                          <a:latin typeface="Times New Roman"/>
                          <a:ea typeface="华文细黑"/>
                          <a:cs typeface="Times New Roman"/>
                        </a:rPr>
                        <a:t>条件的改变</a:t>
                      </a:r>
                      <a:endParaRPr lang="zh-CN" sz="2200" kern="10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ct val="150000"/>
                        </a:lnSpc>
                        <a:spcAft>
                          <a:spcPts val="0"/>
                        </a:spcAft>
                      </a:pPr>
                      <a:r>
                        <a:rPr lang="zh-CN" sz="2200" kern="100">
                          <a:effectLst/>
                          <a:latin typeface="Times New Roman"/>
                          <a:ea typeface="华文细黑"/>
                          <a:cs typeface="Times New Roman"/>
                        </a:rPr>
                        <a:t>反应物转化率的变化</a:t>
                      </a:r>
                      <a:endParaRPr lang="zh-CN" sz="2200" kern="10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321906">
                <a:tc rowSpan="5">
                  <a:txBody>
                    <a:bodyPr/>
                    <a:lstStyle/>
                    <a:p>
                      <a:pPr algn="l">
                        <a:lnSpc>
                          <a:spcPct val="150000"/>
                        </a:lnSpc>
                        <a:spcAft>
                          <a:spcPts val="0"/>
                        </a:spcAft>
                      </a:pPr>
                      <a:r>
                        <a:rPr lang="zh-CN" sz="2200" kern="100" dirty="0">
                          <a:effectLst/>
                          <a:latin typeface="Times New Roman"/>
                          <a:ea typeface="华文细黑"/>
                          <a:cs typeface="Times New Roman"/>
                        </a:rPr>
                        <a:t>有多种反应物的可逆反应</a:t>
                      </a:r>
                      <a:r>
                        <a:rPr lang="en-US" sz="2200" i="1" kern="100" dirty="0">
                          <a:effectLst/>
                          <a:latin typeface="Times New Roman"/>
                          <a:ea typeface="华文细黑"/>
                          <a:cs typeface="Courier New"/>
                        </a:rPr>
                        <a:t>m</a:t>
                      </a:r>
                      <a:r>
                        <a:rPr lang="en-US" sz="2200" kern="100" dirty="0">
                          <a:effectLst/>
                          <a:latin typeface="Times New Roman"/>
                          <a:ea typeface="华文细黑"/>
                          <a:cs typeface="Courier New"/>
                        </a:rPr>
                        <a:t>A(g)</a:t>
                      </a:r>
                      <a:r>
                        <a:rPr lang="zh-CN" sz="2200" kern="100" dirty="0">
                          <a:effectLst/>
                          <a:latin typeface="Times New Roman"/>
                          <a:ea typeface="华文细黑"/>
                          <a:cs typeface="Times New Roman"/>
                        </a:rPr>
                        <a:t>＋</a:t>
                      </a:r>
                      <a:r>
                        <a:rPr lang="en-US" sz="2200" i="1" kern="100" dirty="0" err="1">
                          <a:effectLst/>
                          <a:latin typeface="Times New Roman"/>
                          <a:ea typeface="华文细黑"/>
                          <a:cs typeface="Courier New"/>
                        </a:rPr>
                        <a:t>n</a:t>
                      </a:r>
                      <a:r>
                        <a:rPr lang="en-US" sz="2200" kern="100" dirty="0" err="1">
                          <a:effectLst/>
                          <a:latin typeface="Times New Roman"/>
                          <a:ea typeface="华文细黑"/>
                          <a:cs typeface="Courier New"/>
                        </a:rPr>
                        <a:t>B</a:t>
                      </a:r>
                      <a:r>
                        <a:rPr lang="en-US" sz="2200" kern="100" dirty="0">
                          <a:effectLst/>
                          <a:latin typeface="Times New Roman"/>
                          <a:ea typeface="华文细黑"/>
                          <a:cs typeface="Courier New"/>
                        </a:rPr>
                        <a:t>(g)</a:t>
                      </a:r>
                      <a:r>
                        <a:rPr lang="en-US" sz="2200" kern="100" dirty="0">
                          <a:effectLst/>
                          <a:latin typeface="ZBFH"/>
                          <a:ea typeface="华文细黑"/>
                          <a:cs typeface="Times New Roman"/>
                        </a:rPr>
                        <a:t></a:t>
                      </a:r>
                      <a:r>
                        <a:rPr lang="en-US" sz="2200" i="1" kern="100" dirty="0" err="1">
                          <a:effectLst/>
                          <a:latin typeface="Times New Roman"/>
                          <a:ea typeface="华文细黑"/>
                          <a:cs typeface="Courier New"/>
                        </a:rPr>
                        <a:t>p</a:t>
                      </a:r>
                      <a:r>
                        <a:rPr lang="en-US" sz="2200" kern="100" dirty="0" err="1">
                          <a:effectLst/>
                          <a:latin typeface="Times New Roman"/>
                          <a:ea typeface="华文细黑"/>
                          <a:cs typeface="Courier New"/>
                        </a:rPr>
                        <a:t>C</a:t>
                      </a:r>
                      <a:r>
                        <a:rPr lang="en-US" sz="2200" kern="100" dirty="0">
                          <a:effectLst/>
                          <a:latin typeface="Times New Roman"/>
                          <a:ea typeface="华文细黑"/>
                          <a:cs typeface="Courier New"/>
                        </a:rPr>
                        <a:t>(g)</a:t>
                      </a:r>
                      <a:r>
                        <a:rPr lang="zh-CN" sz="2200" kern="100" dirty="0">
                          <a:effectLst/>
                          <a:latin typeface="Times New Roman"/>
                          <a:ea typeface="华文细黑"/>
                          <a:cs typeface="Times New Roman"/>
                        </a:rPr>
                        <a:t>＋</a:t>
                      </a:r>
                      <a:r>
                        <a:rPr lang="en-US" sz="2200" i="1" kern="100" dirty="0" err="1">
                          <a:effectLst/>
                          <a:latin typeface="Times New Roman"/>
                          <a:ea typeface="华文细黑"/>
                          <a:cs typeface="Courier New"/>
                        </a:rPr>
                        <a:t>q</a:t>
                      </a:r>
                      <a:r>
                        <a:rPr lang="en-US" sz="2200" kern="100" dirty="0" err="1">
                          <a:effectLst/>
                          <a:latin typeface="Times New Roman"/>
                          <a:ea typeface="华文细黑"/>
                          <a:cs typeface="Courier New"/>
                        </a:rPr>
                        <a:t>D</a:t>
                      </a:r>
                      <a:r>
                        <a:rPr lang="en-US" sz="2200" kern="100" dirty="0">
                          <a:effectLst/>
                          <a:latin typeface="Times New Roman"/>
                          <a:ea typeface="华文细黑"/>
                          <a:cs typeface="Courier New"/>
                        </a:rPr>
                        <a:t>(g)</a:t>
                      </a:r>
                      <a:endParaRPr lang="zh-CN" sz="2200" kern="100" dirty="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2200" kern="100">
                          <a:effectLst/>
                          <a:latin typeface="Times New Roman"/>
                          <a:ea typeface="华文细黑"/>
                          <a:cs typeface="Times New Roman"/>
                        </a:rPr>
                        <a:t>恒容时只增加反应物</a:t>
                      </a:r>
                      <a:r>
                        <a:rPr lang="en-US" sz="2200" kern="100">
                          <a:effectLst/>
                          <a:latin typeface="Times New Roman"/>
                          <a:ea typeface="华文细黑"/>
                          <a:cs typeface="Courier New"/>
                        </a:rPr>
                        <a:t>A</a:t>
                      </a:r>
                      <a:r>
                        <a:rPr lang="zh-CN" sz="2200" kern="100">
                          <a:effectLst/>
                          <a:latin typeface="Times New Roman"/>
                          <a:ea typeface="华文细黑"/>
                          <a:cs typeface="Times New Roman"/>
                        </a:rPr>
                        <a:t>的用量</a:t>
                      </a:r>
                      <a:endParaRPr lang="zh-CN" sz="2200" kern="10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ct val="150000"/>
                        </a:lnSpc>
                        <a:spcAft>
                          <a:spcPts val="0"/>
                        </a:spcAft>
                      </a:pPr>
                      <a:r>
                        <a:rPr lang="zh-CN" sz="2200" kern="100" dirty="0">
                          <a:effectLst/>
                          <a:latin typeface="Times New Roman"/>
                          <a:ea typeface="华文细黑"/>
                          <a:cs typeface="Times New Roman"/>
                        </a:rPr>
                        <a:t>反应物</a:t>
                      </a:r>
                      <a:r>
                        <a:rPr lang="en-US" sz="2200" kern="100" dirty="0">
                          <a:effectLst/>
                          <a:latin typeface="Times New Roman"/>
                          <a:ea typeface="华文细黑"/>
                          <a:cs typeface="Courier New"/>
                        </a:rPr>
                        <a:t>A</a:t>
                      </a:r>
                      <a:r>
                        <a:rPr lang="zh-CN" sz="2200" kern="100" dirty="0">
                          <a:effectLst/>
                          <a:latin typeface="Times New Roman"/>
                          <a:ea typeface="华文细黑"/>
                          <a:cs typeface="Times New Roman"/>
                        </a:rPr>
                        <a:t>的转化率减小，反应物</a:t>
                      </a:r>
                      <a:r>
                        <a:rPr lang="en-US" sz="2200" kern="100" dirty="0">
                          <a:effectLst/>
                          <a:latin typeface="Times New Roman"/>
                          <a:ea typeface="华文细黑"/>
                          <a:cs typeface="Courier New"/>
                        </a:rPr>
                        <a:t>B</a:t>
                      </a:r>
                      <a:r>
                        <a:rPr lang="zh-CN" sz="2200" kern="100" dirty="0">
                          <a:effectLst/>
                          <a:latin typeface="Times New Roman"/>
                          <a:ea typeface="华文细黑"/>
                          <a:cs typeface="Times New Roman"/>
                        </a:rPr>
                        <a:t>的转化率增大</a:t>
                      </a:r>
                      <a:endParaRPr lang="zh-CN" sz="2200" kern="100" dirty="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1067401">
                <a:tc vMerge="1">
                  <a:txBody>
                    <a:bodyPr/>
                    <a:lstStyle/>
                    <a:p>
                      <a:endParaRPr lang="zh-CN" altLang="en-US"/>
                    </a:p>
                  </a:txBody>
                  <a:tcPr/>
                </a:tc>
                <a:tc rowSpan="4">
                  <a:txBody>
                    <a:bodyPr/>
                    <a:lstStyle/>
                    <a:p>
                      <a:pPr algn="just">
                        <a:lnSpc>
                          <a:spcPct val="150000"/>
                        </a:lnSpc>
                        <a:spcAft>
                          <a:spcPts val="0"/>
                        </a:spcAft>
                      </a:pPr>
                      <a:r>
                        <a:rPr lang="zh-CN" sz="2200" kern="100">
                          <a:effectLst/>
                          <a:latin typeface="Times New Roman"/>
                          <a:ea typeface="华文细黑"/>
                          <a:cs typeface="Times New Roman"/>
                        </a:rPr>
                        <a:t>同等倍数地增大反应物</a:t>
                      </a:r>
                      <a:r>
                        <a:rPr lang="en-US" sz="2200" kern="100">
                          <a:effectLst/>
                          <a:latin typeface="Times New Roman"/>
                          <a:ea typeface="华文细黑"/>
                          <a:cs typeface="Courier New"/>
                        </a:rPr>
                        <a:t>A</a:t>
                      </a:r>
                      <a:r>
                        <a:rPr lang="zh-CN" sz="2200" kern="100">
                          <a:effectLst/>
                          <a:latin typeface="Times New Roman"/>
                          <a:ea typeface="华文细黑"/>
                          <a:cs typeface="Times New Roman"/>
                        </a:rPr>
                        <a:t>、</a:t>
                      </a:r>
                      <a:r>
                        <a:rPr lang="en-US" sz="2200" kern="100">
                          <a:effectLst/>
                          <a:latin typeface="Times New Roman"/>
                          <a:ea typeface="华文细黑"/>
                          <a:cs typeface="Courier New"/>
                        </a:rPr>
                        <a:t>B</a:t>
                      </a:r>
                      <a:r>
                        <a:rPr lang="zh-CN" sz="2200" kern="100">
                          <a:effectLst/>
                          <a:latin typeface="Times New Roman"/>
                          <a:ea typeface="华文细黑"/>
                          <a:cs typeface="Times New Roman"/>
                        </a:rPr>
                        <a:t>的量</a:t>
                      </a:r>
                      <a:endParaRPr lang="zh-CN" sz="2200" kern="10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200" kern="100">
                          <a:effectLst/>
                          <a:latin typeface="Times New Roman"/>
                          <a:ea typeface="华文细黑"/>
                          <a:cs typeface="Times New Roman"/>
                        </a:rPr>
                        <a:t>恒温恒压条件下</a:t>
                      </a:r>
                      <a:endParaRPr lang="zh-CN" sz="2200" kern="10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zh-CN" sz="2200" kern="100" dirty="0">
                          <a:effectLst/>
                          <a:latin typeface="Times New Roman"/>
                          <a:ea typeface="华文细黑"/>
                          <a:cs typeface="Times New Roman"/>
                        </a:rPr>
                        <a:t>反应物转化率不变</a:t>
                      </a:r>
                      <a:endParaRPr lang="zh-CN" sz="2200" kern="100" dirty="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r>
              <a:tr h="836954">
                <a:tc vMerge="1">
                  <a:txBody>
                    <a:bodyPr/>
                    <a:lstStyle/>
                    <a:p>
                      <a:endParaRPr lang="zh-CN" altLang="en-US"/>
                    </a:p>
                  </a:txBody>
                  <a:tcPr/>
                </a:tc>
                <a:tc vMerge="1">
                  <a:txBody>
                    <a:bodyPr/>
                    <a:lstStyle/>
                    <a:p>
                      <a:endParaRPr lang="zh-CN" altLang="en-US"/>
                    </a:p>
                  </a:txBody>
                  <a:tcPr/>
                </a:tc>
                <a:tc rowSpan="3">
                  <a:txBody>
                    <a:bodyPr/>
                    <a:lstStyle/>
                    <a:p>
                      <a:pPr algn="l">
                        <a:lnSpc>
                          <a:spcPct val="150000"/>
                        </a:lnSpc>
                        <a:spcAft>
                          <a:spcPts val="0"/>
                        </a:spcAft>
                      </a:pPr>
                      <a:r>
                        <a:rPr lang="zh-CN" sz="2200" kern="100" dirty="0">
                          <a:effectLst/>
                          <a:latin typeface="Times New Roman"/>
                          <a:ea typeface="华文细黑"/>
                          <a:cs typeface="Times New Roman"/>
                        </a:rPr>
                        <a:t>恒温恒容条件下</a:t>
                      </a:r>
                      <a:endParaRPr lang="zh-CN" sz="2200" kern="100" dirty="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200" i="1" kern="100">
                          <a:effectLst/>
                          <a:latin typeface="Times New Roman"/>
                          <a:ea typeface="华文细黑"/>
                          <a:cs typeface="Courier New"/>
                        </a:rPr>
                        <a:t>m</a:t>
                      </a:r>
                      <a:r>
                        <a:rPr lang="zh-CN" sz="2200" kern="100">
                          <a:effectLst/>
                          <a:latin typeface="Times New Roman"/>
                          <a:ea typeface="华文细黑"/>
                          <a:cs typeface="Times New Roman"/>
                        </a:rPr>
                        <a:t>＋</a:t>
                      </a:r>
                      <a:r>
                        <a:rPr lang="en-US" sz="2200" i="1" kern="100">
                          <a:effectLst/>
                          <a:latin typeface="Times New Roman"/>
                          <a:ea typeface="华文细黑"/>
                          <a:cs typeface="Courier New"/>
                        </a:rPr>
                        <a:t>n</a:t>
                      </a:r>
                      <a:r>
                        <a:rPr lang="en-US" sz="2200" kern="100">
                          <a:effectLst/>
                          <a:latin typeface="Times New Roman"/>
                          <a:ea typeface="华文细黑"/>
                          <a:cs typeface="Courier New"/>
                        </a:rPr>
                        <a:t>&gt;</a:t>
                      </a:r>
                      <a:r>
                        <a:rPr lang="en-US" sz="2200" i="1" kern="100">
                          <a:effectLst/>
                          <a:latin typeface="Times New Roman"/>
                          <a:ea typeface="华文细黑"/>
                          <a:cs typeface="Courier New"/>
                        </a:rPr>
                        <a:t>p</a:t>
                      </a:r>
                      <a:r>
                        <a:rPr lang="zh-CN" sz="2200" kern="100">
                          <a:effectLst/>
                          <a:latin typeface="Times New Roman"/>
                          <a:ea typeface="华文细黑"/>
                          <a:cs typeface="Times New Roman"/>
                        </a:rPr>
                        <a:t>＋</a:t>
                      </a:r>
                      <a:r>
                        <a:rPr lang="en-US" sz="2200" i="1" kern="100">
                          <a:effectLst/>
                          <a:latin typeface="Times New Roman"/>
                          <a:ea typeface="华文细黑"/>
                          <a:cs typeface="Courier New"/>
                        </a:rPr>
                        <a:t>q</a:t>
                      </a:r>
                      <a:endParaRPr lang="zh-CN" sz="2200" kern="100">
                        <a:effectLst/>
                        <a:latin typeface="宋体"/>
                        <a:cs typeface="Courier New"/>
                      </a:endParaRPr>
                    </a:p>
                    <a:p>
                      <a:pPr algn="just">
                        <a:spcAft>
                          <a:spcPts val="0"/>
                        </a:spcAft>
                      </a:pPr>
                      <a:r>
                        <a:rPr lang="en-US" sz="2200" kern="100">
                          <a:effectLst/>
                          <a:latin typeface="Times New Roman"/>
                          <a:ea typeface="华文细黑"/>
                        </a:rPr>
                        <a:t> </a:t>
                      </a:r>
                      <a:endParaRPr lang="zh-CN" sz="2200" kern="100">
                        <a:effectLst/>
                        <a:latin typeface="Times New Roman"/>
                        <a:ea typeface="宋体"/>
                      </a:endParaRPr>
                    </a:p>
                    <a:p>
                      <a:pPr algn="just">
                        <a:spcAft>
                          <a:spcPts val="0"/>
                        </a:spcAft>
                      </a:pPr>
                      <a:r>
                        <a:rPr lang="en-US" sz="2200" kern="100">
                          <a:effectLst/>
                          <a:latin typeface="Times New Roman"/>
                          <a:ea typeface="华文细黑"/>
                        </a:rPr>
                        <a:t> </a:t>
                      </a:r>
                      <a:endParaRPr lang="zh-CN" sz="2200" kern="100">
                        <a:effectLst/>
                        <a:latin typeface="Times New Roman"/>
                        <a:ea typeface="宋体"/>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200" kern="100">
                          <a:effectLst/>
                          <a:latin typeface="Times New Roman"/>
                          <a:ea typeface="华文细黑"/>
                          <a:cs typeface="Times New Roman"/>
                        </a:rPr>
                        <a:t>反应物</a:t>
                      </a:r>
                      <a:r>
                        <a:rPr lang="en-US" sz="2200" kern="100">
                          <a:effectLst/>
                          <a:latin typeface="Times New Roman"/>
                          <a:ea typeface="华文细黑"/>
                          <a:cs typeface="Courier New"/>
                        </a:rPr>
                        <a:t>A</a:t>
                      </a:r>
                      <a:r>
                        <a:rPr lang="zh-CN" sz="2200" kern="100">
                          <a:effectLst/>
                          <a:latin typeface="Times New Roman"/>
                          <a:ea typeface="华文细黑"/>
                          <a:cs typeface="Times New Roman"/>
                        </a:rPr>
                        <a:t>和</a:t>
                      </a:r>
                      <a:r>
                        <a:rPr lang="en-US" sz="2200" kern="100">
                          <a:effectLst/>
                          <a:latin typeface="Times New Roman"/>
                          <a:ea typeface="华文细黑"/>
                          <a:cs typeface="Courier New"/>
                        </a:rPr>
                        <a:t>B</a:t>
                      </a:r>
                      <a:r>
                        <a:rPr lang="zh-CN" sz="2200" kern="100">
                          <a:effectLst/>
                          <a:latin typeface="Times New Roman"/>
                          <a:ea typeface="华文细黑"/>
                          <a:cs typeface="Times New Roman"/>
                        </a:rPr>
                        <a:t>的转化率均增大</a:t>
                      </a:r>
                      <a:endParaRPr lang="zh-CN" sz="2200" kern="10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3695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lnSpc>
                          <a:spcPct val="150000"/>
                        </a:lnSpc>
                        <a:spcAft>
                          <a:spcPts val="0"/>
                        </a:spcAft>
                      </a:pPr>
                      <a:r>
                        <a:rPr lang="en-US" sz="2200" i="1" kern="100">
                          <a:effectLst/>
                          <a:latin typeface="Times New Roman"/>
                          <a:ea typeface="华文细黑"/>
                          <a:cs typeface="Courier New"/>
                        </a:rPr>
                        <a:t>m</a:t>
                      </a:r>
                      <a:r>
                        <a:rPr lang="zh-CN" sz="2200" kern="100">
                          <a:effectLst/>
                          <a:latin typeface="Times New Roman"/>
                          <a:ea typeface="华文细黑"/>
                          <a:cs typeface="Times New Roman"/>
                        </a:rPr>
                        <a:t>＋</a:t>
                      </a:r>
                      <a:r>
                        <a:rPr lang="en-US" sz="2200" i="1" kern="100">
                          <a:effectLst/>
                          <a:latin typeface="Times New Roman"/>
                          <a:ea typeface="华文细黑"/>
                          <a:cs typeface="Courier New"/>
                        </a:rPr>
                        <a:t>n</a:t>
                      </a:r>
                      <a:r>
                        <a:rPr lang="en-US" sz="2200" kern="100">
                          <a:effectLst/>
                          <a:latin typeface="Times New Roman"/>
                          <a:ea typeface="华文细黑"/>
                          <a:cs typeface="Courier New"/>
                        </a:rPr>
                        <a:t>&lt;</a:t>
                      </a:r>
                      <a:r>
                        <a:rPr lang="en-US" sz="2200" i="1" kern="100">
                          <a:effectLst/>
                          <a:latin typeface="Times New Roman"/>
                          <a:ea typeface="华文细黑"/>
                          <a:cs typeface="Courier New"/>
                        </a:rPr>
                        <a:t> p</a:t>
                      </a:r>
                      <a:r>
                        <a:rPr lang="zh-CN" sz="2200" kern="100">
                          <a:effectLst/>
                          <a:latin typeface="Times New Roman"/>
                          <a:ea typeface="华文细黑"/>
                          <a:cs typeface="Times New Roman"/>
                        </a:rPr>
                        <a:t>＋</a:t>
                      </a:r>
                      <a:r>
                        <a:rPr lang="en-US" sz="2200" i="1" kern="100">
                          <a:effectLst/>
                          <a:latin typeface="Times New Roman"/>
                          <a:ea typeface="华文细黑"/>
                          <a:cs typeface="Courier New"/>
                        </a:rPr>
                        <a:t>q</a:t>
                      </a:r>
                      <a:endParaRPr lang="zh-CN" sz="2200" kern="10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200" kern="100">
                          <a:effectLst/>
                          <a:latin typeface="Times New Roman"/>
                          <a:ea typeface="华文细黑"/>
                          <a:cs typeface="Times New Roman"/>
                        </a:rPr>
                        <a:t>反应物</a:t>
                      </a:r>
                      <a:r>
                        <a:rPr lang="en-US" sz="2200" kern="100">
                          <a:effectLst/>
                          <a:latin typeface="Times New Roman"/>
                          <a:ea typeface="华文细黑"/>
                          <a:cs typeface="Courier New"/>
                        </a:rPr>
                        <a:t>A</a:t>
                      </a:r>
                      <a:r>
                        <a:rPr lang="zh-CN" sz="2200" kern="100">
                          <a:effectLst/>
                          <a:latin typeface="Times New Roman"/>
                          <a:ea typeface="华文细黑"/>
                          <a:cs typeface="Times New Roman"/>
                        </a:rPr>
                        <a:t>和</a:t>
                      </a:r>
                      <a:r>
                        <a:rPr lang="en-US" sz="2200" kern="100">
                          <a:effectLst/>
                          <a:latin typeface="Times New Roman"/>
                          <a:ea typeface="华文细黑"/>
                          <a:cs typeface="Courier New"/>
                        </a:rPr>
                        <a:t>B</a:t>
                      </a:r>
                      <a:r>
                        <a:rPr lang="zh-CN" sz="2200" kern="100">
                          <a:effectLst/>
                          <a:latin typeface="Times New Roman"/>
                          <a:ea typeface="华文细黑"/>
                          <a:cs typeface="Times New Roman"/>
                        </a:rPr>
                        <a:t>的转化率均减小</a:t>
                      </a:r>
                      <a:endParaRPr lang="zh-CN" sz="2200" kern="10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3695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lnSpc>
                          <a:spcPct val="150000"/>
                        </a:lnSpc>
                        <a:spcAft>
                          <a:spcPts val="0"/>
                        </a:spcAft>
                      </a:pPr>
                      <a:r>
                        <a:rPr lang="en-US" sz="2200" i="1" kern="100">
                          <a:effectLst/>
                          <a:latin typeface="Times New Roman"/>
                          <a:ea typeface="华文细黑"/>
                          <a:cs typeface="Courier New"/>
                        </a:rPr>
                        <a:t>m</a:t>
                      </a:r>
                      <a:r>
                        <a:rPr lang="zh-CN" sz="2200" kern="100">
                          <a:effectLst/>
                          <a:latin typeface="Times New Roman"/>
                          <a:ea typeface="华文细黑"/>
                          <a:cs typeface="Times New Roman"/>
                        </a:rPr>
                        <a:t>＋</a:t>
                      </a:r>
                      <a:r>
                        <a:rPr lang="en-US" sz="2200" i="1" kern="100">
                          <a:effectLst/>
                          <a:latin typeface="Times New Roman"/>
                          <a:ea typeface="华文细黑"/>
                          <a:cs typeface="Courier New"/>
                        </a:rPr>
                        <a:t>n</a:t>
                      </a:r>
                      <a:r>
                        <a:rPr lang="zh-CN" sz="2200" kern="100">
                          <a:effectLst/>
                          <a:latin typeface="Times New Roman"/>
                          <a:ea typeface="华文细黑"/>
                          <a:cs typeface="Times New Roman"/>
                        </a:rPr>
                        <a:t>＝</a:t>
                      </a:r>
                      <a:r>
                        <a:rPr lang="en-US" sz="2200" i="1" kern="100">
                          <a:effectLst/>
                          <a:latin typeface="Times New Roman"/>
                          <a:ea typeface="华文细黑"/>
                          <a:cs typeface="Courier New"/>
                        </a:rPr>
                        <a:t>p</a:t>
                      </a:r>
                      <a:r>
                        <a:rPr lang="zh-CN" sz="2200" kern="100">
                          <a:effectLst/>
                          <a:latin typeface="Times New Roman"/>
                          <a:ea typeface="华文细黑"/>
                          <a:cs typeface="Times New Roman"/>
                        </a:rPr>
                        <a:t>＋</a:t>
                      </a:r>
                      <a:r>
                        <a:rPr lang="en-US" sz="2200" i="1" kern="100">
                          <a:effectLst/>
                          <a:latin typeface="Times New Roman"/>
                          <a:ea typeface="华文细黑"/>
                          <a:cs typeface="Courier New"/>
                        </a:rPr>
                        <a:t>q</a:t>
                      </a:r>
                      <a:endParaRPr lang="zh-CN" sz="2200" kern="10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200" kern="100" dirty="0">
                          <a:effectLst/>
                          <a:latin typeface="Times New Roman"/>
                          <a:ea typeface="华文细黑"/>
                          <a:cs typeface="Times New Roman"/>
                        </a:rPr>
                        <a:t>反应物</a:t>
                      </a:r>
                      <a:r>
                        <a:rPr lang="en-US" sz="2200" kern="100" dirty="0">
                          <a:effectLst/>
                          <a:latin typeface="Times New Roman"/>
                          <a:ea typeface="华文细黑"/>
                          <a:cs typeface="Courier New"/>
                        </a:rPr>
                        <a:t>A</a:t>
                      </a:r>
                      <a:r>
                        <a:rPr lang="zh-CN" sz="2200" kern="100" dirty="0">
                          <a:effectLst/>
                          <a:latin typeface="Times New Roman"/>
                          <a:ea typeface="华文细黑"/>
                          <a:cs typeface="Times New Roman"/>
                        </a:rPr>
                        <a:t>和</a:t>
                      </a:r>
                      <a:r>
                        <a:rPr lang="en-US" sz="2200" kern="100" dirty="0">
                          <a:effectLst/>
                          <a:latin typeface="Times New Roman"/>
                          <a:ea typeface="华文细黑"/>
                          <a:cs typeface="Courier New"/>
                        </a:rPr>
                        <a:t>B</a:t>
                      </a:r>
                      <a:r>
                        <a:rPr lang="zh-CN" sz="2200" kern="100" dirty="0">
                          <a:effectLst/>
                          <a:latin typeface="Times New Roman"/>
                          <a:ea typeface="华文细黑"/>
                          <a:cs typeface="Times New Roman"/>
                        </a:rPr>
                        <a:t>的转化率均不变</a:t>
                      </a:r>
                      <a:endParaRPr lang="zh-CN" sz="2200" kern="100" dirty="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463694851"/>
              </p:ext>
            </p:extLst>
          </p:nvPr>
        </p:nvGraphicFramePr>
        <p:xfrm>
          <a:off x="1414686" y="4005858"/>
          <a:ext cx="1168400" cy="693738"/>
        </p:xfrm>
        <a:graphic>
          <a:graphicData uri="http://schemas.openxmlformats.org/presentationml/2006/ole">
            <mc:AlternateContent xmlns:mc="http://schemas.openxmlformats.org/markup-compatibility/2006">
              <mc:Choice xmlns:v="urn:schemas-microsoft-com:vml" Requires="v">
                <p:oleObj spid="_x0000_s307223" name="文档" r:id="rId3" imgW="1168379" imgH="694379" progId="Word.Document.12">
                  <p:embed/>
                </p:oleObj>
              </mc:Choice>
              <mc:Fallback>
                <p:oleObj name="文档" r:id="rId3" imgW="1168379" imgH="694379" progId="Word.Document.12">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686" y="4005858"/>
                        <a:ext cx="11684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矩形 2"/>
          <p:cNvSpPr/>
          <p:nvPr/>
        </p:nvSpPr>
        <p:spPr>
          <a:xfrm>
            <a:off x="622598" y="117426"/>
            <a:ext cx="5211683" cy="738664"/>
          </a:xfrm>
          <a:prstGeom prst="rect">
            <a:avLst/>
          </a:prstGeom>
        </p:spPr>
        <p:txBody>
          <a:bodyPr wrap="none">
            <a:spAutoFit/>
          </a:bodyPr>
          <a:lstStyle/>
          <a:p>
            <a:pPr lvl="0">
              <a:lnSpc>
                <a:spcPct val="150000"/>
              </a:lnSpc>
            </a:pPr>
            <a:r>
              <a:rPr lang="zh-CN" altLang="zh-CN" sz="2800" kern="100" dirty="0">
                <a:solidFill>
                  <a:prstClr val="black"/>
                </a:solidFill>
                <a:latin typeface="Times New Roman"/>
                <a:ea typeface="华文细黑"/>
                <a:cs typeface="Times New Roman"/>
              </a:rPr>
              <a:t>判断平衡转化率变化的两个类型</a:t>
            </a:r>
            <a:endParaRPr lang="zh-CN" altLang="en-US" sz="2800" dirty="0">
              <a:solidFill>
                <a:prstClr val="black"/>
              </a:solidFill>
            </a:endParaRPr>
          </a:p>
        </p:txBody>
      </p:sp>
    </p:spTree>
    <p:extLst>
      <p:ext uri="{BB962C8B-B14F-4D97-AF65-F5344CB8AC3E}">
        <p14:creationId xmlns:p14="http://schemas.microsoft.com/office/powerpoint/2010/main" val="31106294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616664379"/>
              </p:ext>
            </p:extLst>
          </p:nvPr>
        </p:nvGraphicFramePr>
        <p:xfrm>
          <a:off x="766614" y="909514"/>
          <a:ext cx="9937104" cy="3840480"/>
        </p:xfrm>
        <a:graphic>
          <a:graphicData uri="http://schemas.openxmlformats.org/drawingml/2006/table">
            <a:tbl>
              <a:tblPr/>
              <a:tblGrid>
                <a:gridCol w="1669182"/>
                <a:gridCol w="1584176"/>
                <a:gridCol w="2219251"/>
                <a:gridCol w="30790"/>
                <a:gridCol w="1697402"/>
                <a:gridCol w="301029"/>
                <a:gridCol w="2435274"/>
              </a:tblGrid>
              <a:tr h="450668">
                <a:tc rowSpan="4">
                  <a:txBody>
                    <a:bodyPr/>
                    <a:lstStyle/>
                    <a:p>
                      <a:pPr algn="ctr">
                        <a:lnSpc>
                          <a:spcPct val="150000"/>
                        </a:lnSpc>
                        <a:spcAft>
                          <a:spcPts val="0"/>
                        </a:spcAft>
                      </a:pPr>
                      <a:r>
                        <a:rPr lang="zh-CN" sz="2400" kern="100" dirty="0">
                          <a:effectLst/>
                          <a:latin typeface="Times New Roman"/>
                          <a:ea typeface="华文细黑"/>
                          <a:cs typeface="Times New Roman"/>
                        </a:rPr>
                        <a:t>只有一种反应物的可逆反应</a:t>
                      </a:r>
                      <a:r>
                        <a:rPr lang="en-US" sz="2400" i="1" kern="100" dirty="0">
                          <a:effectLst/>
                          <a:latin typeface="Times New Roman"/>
                          <a:ea typeface="华文细黑"/>
                          <a:cs typeface="Courier New"/>
                        </a:rPr>
                        <a:t>m</a:t>
                      </a:r>
                      <a:r>
                        <a:rPr lang="en-US" sz="2400" kern="100" dirty="0">
                          <a:effectLst/>
                          <a:latin typeface="Times New Roman"/>
                          <a:ea typeface="华文细黑"/>
                          <a:cs typeface="Courier New"/>
                        </a:rPr>
                        <a:t>A(g)</a:t>
                      </a:r>
                      <a:r>
                        <a:rPr lang="en-US" sz="2400" kern="100" dirty="0">
                          <a:effectLst/>
                          <a:latin typeface="ZBFH"/>
                          <a:ea typeface="华文细黑"/>
                          <a:cs typeface="Times New Roman"/>
                        </a:rPr>
                        <a:t></a:t>
                      </a:r>
                      <a:r>
                        <a:rPr lang="en-US" sz="2400" i="1" kern="100" dirty="0" err="1">
                          <a:effectLst/>
                          <a:latin typeface="Times New Roman"/>
                          <a:ea typeface="华文细黑"/>
                          <a:cs typeface="Courier New"/>
                        </a:rPr>
                        <a:t>n</a:t>
                      </a:r>
                      <a:r>
                        <a:rPr lang="en-US" sz="2400" kern="100" dirty="0" err="1">
                          <a:effectLst/>
                          <a:latin typeface="Times New Roman"/>
                          <a:ea typeface="华文细黑"/>
                          <a:cs typeface="Courier New"/>
                        </a:rPr>
                        <a:t>B</a:t>
                      </a:r>
                      <a:r>
                        <a:rPr lang="en-US" sz="2400" kern="100" dirty="0">
                          <a:effectLst/>
                          <a:latin typeface="Times New Roman"/>
                          <a:ea typeface="华文细黑"/>
                          <a:cs typeface="Courier New"/>
                        </a:rPr>
                        <a:t>(g)</a:t>
                      </a:r>
                      <a:r>
                        <a:rPr lang="zh-CN" sz="2400" kern="100" dirty="0">
                          <a:effectLst/>
                          <a:latin typeface="Times New Roman"/>
                          <a:ea typeface="华文细黑"/>
                          <a:cs typeface="Times New Roman"/>
                        </a:rPr>
                        <a:t>＋</a:t>
                      </a:r>
                      <a:r>
                        <a:rPr lang="en-US" sz="2400" i="1" kern="100" dirty="0" err="1">
                          <a:effectLst/>
                          <a:latin typeface="Times New Roman"/>
                          <a:ea typeface="华文细黑"/>
                          <a:cs typeface="Courier New"/>
                        </a:rPr>
                        <a:t>p</a:t>
                      </a:r>
                      <a:r>
                        <a:rPr lang="en-US" sz="2400" kern="100" dirty="0" err="1">
                          <a:effectLst/>
                          <a:latin typeface="Times New Roman"/>
                          <a:ea typeface="华文细黑"/>
                          <a:cs typeface="Courier New"/>
                        </a:rPr>
                        <a:t>C</a:t>
                      </a:r>
                      <a:r>
                        <a:rPr lang="en-US" sz="2400" kern="100" dirty="0">
                          <a:effectLst/>
                          <a:latin typeface="Times New Roman"/>
                          <a:ea typeface="华文细黑"/>
                          <a:cs typeface="Courier New"/>
                        </a:rPr>
                        <a:t>(g)</a:t>
                      </a:r>
                      <a:endParaRPr lang="zh-CN" sz="2400" kern="100" dirty="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just">
                        <a:lnSpc>
                          <a:spcPct val="150000"/>
                        </a:lnSpc>
                        <a:spcAft>
                          <a:spcPts val="0"/>
                        </a:spcAft>
                      </a:pPr>
                      <a:r>
                        <a:rPr lang="zh-CN" sz="2400" kern="100" dirty="0">
                          <a:effectLst/>
                          <a:latin typeface="Times New Roman"/>
                          <a:ea typeface="华文细黑"/>
                          <a:cs typeface="Times New Roman"/>
                        </a:rPr>
                        <a:t>增加反应物</a:t>
                      </a:r>
                      <a:r>
                        <a:rPr lang="en-US" sz="2400" kern="100" dirty="0">
                          <a:effectLst/>
                          <a:latin typeface="Times New Roman"/>
                          <a:ea typeface="华文细黑"/>
                          <a:cs typeface="Courier New"/>
                        </a:rPr>
                        <a:t>A</a:t>
                      </a:r>
                      <a:r>
                        <a:rPr lang="zh-CN" sz="2400" kern="100" dirty="0">
                          <a:effectLst/>
                          <a:latin typeface="Times New Roman"/>
                          <a:ea typeface="华文细黑"/>
                          <a:cs typeface="Times New Roman"/>
                        </a:rPr>
                        <a:t>的用量</a:t>
                      </a:r>
                      <a:endParaRPr lang="zh-CN" sz="2400" kern="100" dirty="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zh-CN" sz="2400" kern="100" dirty="0">
                          <a:effectLst/>
                          <a:latin typeface="Times New Roman"/>
                          <a:ea typeface="华文细黑"/>
                          <a:cs typeface="Times New Roman"/>
                        </a:rPr>
                        <a:t>恒温恒压条件下</a:t>
                      </a:r>
                      <a:endParaRPr lang="zh-CN" sz="2400" kern="100" dirty="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3">
                  <a:txBody>
                    <a:bodyPr/>
                    <a:lstStyle/>
                    <a:p>
                      <a:pPr algn="ctr">
                        <a:lnSpc>
                          <a:spcPct val="150000"/>
                        </a:lnSpc>
                        <a:spcAft>
                          <a:spcPts val="0"/>
                        </a:spcAft>
                      </a:pPr>
                      <a:r>
                        <a:rPr lang="zh-CN" sz="2400" kern="100">
                          <a:effectLst/>
                          <a:latin typeface="Times New Roman"/>
                          <a:ea typeface="华文细黑"/>
                          <a:cs typeface="Times New Roman"/>
                        </a:rPr>
                        <a:t>反应物转化率不变</a:t>
                      </a:r>
                      <a:endParaRPr lang="zh-CN" sz="2400" kern="10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643811">
                <a:tc vMerge="1">
                  <a:txBody>
                    <a:bodyPr/>
                    <a:lstStyle/>
                    <a:p>
                      <a:endParaRPr lang="zh-CN" altLang="en-US"/>
                    </a:p>
                  </a:txBody>
                  <a:tcPr/>
                </a:tc>
                <a:tc vMerge="1">
                  <a:txBody>
                    <a:bodyPr/>
                    <a:lstStyle/>
                    <a:p>
                      <a:endParaRPr lang="zh-CN" altLang="en-US"/>
                    </a:p>
                  </a:txBody>
                  <a:tcPr/>
                </a:tc>
                <a:tc rowSpan="3" gridSpan="2">
                  <a:txBody>
                    <a:bodyPr/>
                    <a:lstStyle/>
                    <a:p>
                      <a:pPr algn="ctr">
                        <a:lnSpc>
                          <a:spcPct val="150000"/>
                        </a:lnSpc>
                        <a:spcAft>
                          <a:spcPts val="0"/>
                        </a:spcAft>
                      </a:pPr>
                      <a:r>
                        <a:rPr lang="zh-CN" sz="2400" kern="100" dirty="0">
                          <a:effectLst/>
                          <a:latin typeface="Times New Roman"/>
                          <a:ea typeface="华文细黑"/>
                          <a:cs typeface="Times New Roman"/>
                        </a:rPr>
                        <a:t>恒温恒容条件下</a:t>
                      </a:r>
                      <a:endParaRPr lang="zh-CN" sz="2400" kern="100" dirty="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hMerge="1">
                  <a:txBody>
                    <a:bodyPr/>
                    <a:lstStyle/>
                    <a:p>
                      <a:endParaRPr lang="zh-CN" altLang="en-US"/>
                    </a:p>
                  </a:txBody>
                  <a:tcPr/>
                </a:tc>
                <a:tc gridSpan="2">
                  <a:txBody>
                    <a:bodyPr/>
                    <a:lstStyle/>
                    <a:p>
                      <a:pPr algn="ctr">
                        <a:lnSpc>
                          <a:spcPct val="150000"/>
                        </a:lnSpc>
                        <a:spcAft>
                          <a:spcPts val="0"/>
                        </a:spcAft>
                      </a:pPr>
                      <a:r>
                        <a:rPr lang="en-US" sz="2400" i="1" kern="100" dirty="0">
                          <a:effectLst/>
                          <a:latin typeface="Times New Roman"/>
                          <a:ea typeface="华文细黑"/>
                          <a:cs typeface="Courier New"/>
                        </a:rPr>
                        <a:t>m</a:t>
                      </a:r>
                      <a:r>
                        <a:rPr lang="en-US" sz="2400" kern="100" dirty="0">
                          <a:effectLst/>
                          <a:latin typeface="Times New Roman"/>
                          <a:ea typeface="华文细黑"/>
                          <a:cs typeface="Courier New"/>
                        </a:rPr>
                        <a:t>&gt;</a:t>
                      </a:r>
                      <a:r>
                        <a:rPr lang="en-US" sz="2400" i="1" kern="100" dirty="0">
                          <a:effectLst/>
                          <a:latin typeface="Times New Roman"/>
                          <a:ea typeface="华文细黑"/>
                          <a:cs typeface="Courier New"/>
                        </a:rPr>
                        <a:t>n</a:t>
                      </a:r>
                      <a:r>
                        <a:rPr lang="zh-CN" sz="2400" kern="100" dirty="0">
                          <a:effectLst/>
                          <a:latin typeface="Times New Roman"/>
                          <a:ea typeface="华文细黑"/>
                          <a:cs typeface="Times New Roman"/>
                        </a:rPr>
                        <a:t>＋</a:t>
                      </a:r>
                      <a:r>
                        <a:rPr lang="en-US" sz="2400" i="1" kern="100" dirty="0">
                          <a:effectLst/>
                          <a:latin typeface="Times New Roman"/>
                          <a:ea typeface="华文细黑"/>
                          <a:cs typeface="Courier New"/>
                        </a:rPr>
                        <a:t>p</a:t>
                      </a:r>
                      <a:endParaRPr lang="zh-CN" sz="2400" kern="100" dirty="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l">
                        <a:lnSpc>
                          <a:spcPct val="150000"/>
                        </a:lnSpc>
                        <a:spcAft>
                          <a:spcPts val="0"/>
                        </a:spcAft>
                      </a:pPr>
                      <a:r>
                        <a:rPr lang="zh-CN" sz="2400" kern="100" dirty="0">
                          <a:effectLst/>
                          <a:latin typeface="Times New Roman"/>
                          <a:ea typeface="华文细黑"/>
                          <a:cs typeface="Times New Roman"/>
                        </a:rPr>
                        <a:t>反应物</a:t>
                      </a:r>
                      <a:r>
                        <a:rPr lang="en-US" sz="2400" kern="100" dirty="0">
                          <a:effectLst/>
                          <a:latin typeface="Times New Roman"/>
                          <a:ea typeface="华文细黑"/>
                          <a:cs typeface="Courier New"/>
                        </a:rPr>
                        <a:t>A</a:t>
                      </a:r>
                      <a:r>
                        <a:rPr lang="zh-CN" sz="2400" kern="100" dirty="0">
                          <a:effectLst/>
                          <a:latin typeface="Times New Roman"/>
                          <a:ea typeface="华文细黑"/>
                          <a:cs typeface="Times New Roman"/>
                        </a:rPr>
                        <a:t>的转化率增大</a:t>
                      </a:r>
                      <a:endParaRPr lang="zh-CN" sz="2400" kern="100" dirty="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3811">
                <a:tc vMerge="1">
                  <a:txBody>
                    <a:bodyPr/>
                    <a:lstStyle/>
                    <a:p>
                      <a:endParaRPr lang="zh-CN" altLang="en-US"/>
                    </a:p>
                  </a:txBody>
                  <a:tcPr/>
                </a:tc>
                <a:tc vMerge="1">
                  <a:txBody>
                    <a:bodyPr/>
                    <a:lstStyle/>
                    <a:p>
                      <a:endParaRPr lang="zh-CN" altLang="en-US"/>
                    </a:p>
                  </a:txBody>
                  <a:tcPr/>
                </a:tc>
                <a:tc gridSpan="2" vMerge="1">
                  <a:txBody>
                    <a:bodyPr/>
                    <a:lstStyle/>
                    <a:p>
                      <a:endParaRPr lang="zh-CN" altLang="en-US"/>
                    </a:p>
                  </a:txBody>
                  <a:tcPr/>
                </a:tc>
                <a:tc hMerge="1" vMerge="1">
                  <a:txBody>
                    <a:bodyPr/>
                    <a:lstStyle/>
                    <a:p>
                      <a:endParaRPr lang="zh-CN" altLang="en-US"/>
                    </a:p>
                  </a:txBody>
                  <a:tcPr/>
                </a:tc>
                <a:tc gridSpan="2">
                  <a:txBody>
                    <a:bodyPr/>
                    <a:lstStyle/>
                    <a:p>
                      <a:pPr algn="ctr">
                        <a:lnSpc>
                          <a:spcPct val="150000"/>
                        </a:lnSpc>
                        <a:spcAft>
                          <a:spcPts val="0"/>
                        </a:spcAft>
                      </a:pPr>
                      <a:r>
                        <a:rPr lang="en-US" sz="2400" i="1" kern="100" dirty="0">
                          <a:effectLst/>
                          <a:latin typeface="Times New Roman"/>
                          <a:ea typeface="华文细黑"/>
                          <a:cs typeface="Courier New"/>
                        </a:rPr>
                        <a:t>m</a:t>
                      </a:r>
                      <a:r>
                        <a:rPr lang="en-US" sz="2400" kern="100" dirty="0">
                          <a:effectLst/>
                          <a:latin typeface="Times New Roman"/>
                          <a:ea typeface="华文细黑"/>
                          <a:cs typeface="Courier New"/>
                        </a:rPr>
                        <a:t>&lt;</a:t>
                      </a:r>
                      <a:r>
                        <a:rPr lang="en-US" sz="2400" i="1" kern="100" dirty="0">
                          <a:effectLst/>
                          <a:latin typeface="Times New Roman"/>
                          <a:ea typeface="华文细黑"/>
                          <a:cs typeface="Courier New"/>
                        </a:rPr>
                        <a:t>n</a:t>
                      </a:r>
                      <a:r>
                        <a:rPr lang="zh-CN" sz="2400" kern="100" dirty="0">
                          <a:effectLst/>
                          <a:latin typeface="Times New Roman"/>
                          <a:ea typeface="华文细黑"/>
                          <a:cs typeface="Times New Roman"/>
                        </a:rPr>
                        <a:t>＋</a:t>
                      </a:r>
                      <a:r>
                        <a:rPr lang="en-US" sz="2400" i="1" kern="100" dirty="0">
                          <a:effectLst/>
                          <a:latin typeface="Times New Roman"/>
                          <a:ea typeface="华文细黑"/>
                          <a:cs typeface="Courier New"/>
                        </a:rPr>
                        <a:t>p</a:t>
                      </a:r>
                      <a:endParaRPr lang="zh-CN" sz="2400" kern="100" dirty="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l">
                        <a:lnSpc>
                          <a:spcPct val="150000"/>
                        </a:lnSpc>
                        <a:spcAft>
                          <a:spcPts val="0"/>
                        </a:spcAft>
                      </a:pPr>
                      <a:r>
                        <a:rPr lang="zh-CN" sz="2400" kern="100" dirty="0">
                          <a:effectLst/>
                          <a:latin typeface="Times New Roman"/>
                          <a:ea typeface="华文细黑"/>
                          <a:cs typeface="Times New Roman"/>
                        </a:rPr>
                        <a:t>反应物</a:t>
                      </a:r>
                      <a:r>
                        <a:rPr lang="en-US" sz="2400" kern="100" dirty="0">
                          <a:effectLst/>
                          <a:latin typeface="Times New Roman"/>
                          <a:ea typeface="华文细黑"/>
                          <a:cs typeface="Courier New"/>
                        </a:rPr>
                        <a:t>A</a:t>
                      </a:r>
                      <a:r>
                        <a:rPr lang="zh-CN" sz="2400" kern="100" dirty="0">
                          <a:effectLst/>
                          <a:latin typeface="Times New Roman"/>
                          <a:ea typeface="华文细黑"/>
                          <a:cs typeface="Times New Roman"/>
                        </a:rPr>
                        <a:t>的转化率减小</a:t>
                      </a:r>
                      <a:endParaRPr lang="zh-CN" sz="2400" kern="100" dirty="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3811">
                <a:tc vMerge="1">
                  <a:txBody>
                    <a:bodyPr/>
                    <a:lstStyle/>
                    <a:p>
                      <a:endParaRPr lang="zh-CN" altLang="en-US"/>
                    </a:p>
                  </a:txBody>
                  <a:tcPr/>
                </a:tc>
                <a:tc vMerge="1">
                  <a:txBody>
                    <a:bodyPr/>
                    <a:lstStyle/>
                    <a:p>
                      <a:endParaRPr lang="zh-CN" altLang="en-US"/>
                    </a:p>
                  </a:txBody>
                  <a:tcPr/>
                </a:tc>
                <a:tc gridSpan="2" vMerge="1">
                  <a:txBody>
                    <a:bodyPr/>
                    <a:lstStyle/>
                    <a:p>
                      <a:endParaRPr lang="zh-CN" altLang="en-US"/>
                    </a:p>
                  </a:txBody>
                  <a:tcPr/>
                </a:tc>
                <a:tc hMerge="1" vMerge="1">
                  <a:txBody>
                    <a:bodyPr/>
                    <a:lstStyle/>
                    <a:p>
                      <a:endParaRPr lang="zh-CN" altLang="en-US"/>
                    </a:p>
                  </a:txBody>
                  <a:tcPr/>
                </a:tc>
                <a:tc gridSpan="2">
                  <a:txBody>
                    <a:bodyPr/>
                    <a:lstStyle/>
                    <a:p>
                      <a:pPr algn="ctr">
                        <a:lnSpc>
                          <a:spcPct val="150000"/>
                        </a:lnSpc>
                        <a:spcAft>
                          <a:spcPts val="0"/>
                        </a:spcAft>
                      </a:pPr>
                      <a:r>
                        <a:rPr lang="en-US" sz="2400" i="1" kern="100">
                          <a:effectLst/>
                          <a:latin typeface="Times New Roman"/>
                          <a:ea typeface="华文细黑"/>
                          <a:cs typeface="Courier New"/>
                        </a:rPr>
                        <a:t>m</a:t>
                      </a:r>
                      <a:r>
                        <a:rPr lang="zh-CN" sz="2400" kern="100">
                          <a:effectLst/>
                          <a:latin typeface="Times New Roman"/>
                          <a:ea typeface="华文细黑"/>
                          <a:cs typeface="Times New Roman"/>
                        </a:rPr>
                        <a:t>＝</a:t>
                      </a:r>
                      <a:r>
                        <a:rPr lang="en-US" sz="2400" i="1" kern="100">
                          <a:effectLst/>
                          <a:latin typeface="Times New Roman"/>
                          <a:ea typeface="华文细黑"/>
                          <a:cs typeface="Courier New"/>
                        </a:rPr>
                        <a:t>n</a:t>
                      </a:r>
                      <a:r>
                        <a:rPr lang="zh-CN" sz="2400" kern="100">
                          <a:effectLst/>
                          <a:latin typeface="Times New Roman"/>
                          <a:ea typeface="华文细黑"/>
                          <a:cs typeface="Times New Roman"/>
                        </a:rPr>
                        <a:t>＋</a:t>
                      </a:r>
                      <a:r>
                        <a:rPr lang="en-US" sz="2400" i="1" kern="100">
                          <a:effectLst/>
                          <a:latin typeface="Times New Roman"/>
                          <a:ea typeface="华文细黑"/>
                          <a:cs typeface="Courier New"/>
                        </a:rPr>
                        <a:t>p</a:t>
                      </a:r>
                      <a:endParaRPr lang="zh-CN" sz="2400" kern="10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l">
                        <a:lnSpc>
                          <a:spcPct val="150000"/>
                        </a:lnSpc>
                        <a:spcAft>
                          <a:spcPts val="0"/>
                        </a:spcAft>
                      </a:pPr>
                      <a:r>
                        <a:rPr lang="zh-CN" sz="2400" kern="100" dirty="0">
                          <a:effectLst/>
                          <a:latin typeface="Times New Roman"/>
                          <a:ea typeface="华文细黑"/>
                          <a:cs typeface="Times New Roman"/>
                        </a:rPr>
                        <a:t>反应物</a:t>
                      </a:r>
                      <a:r>
                        <a:rPr lang="en-US" sz="2400" kern="100" dirty="0">
                          <a:effectLst/>
                          <a:latin typeface="Times New Roman"/>
                          <a:ea typeface="华文细黑"/>
                          <a:cs typeface="Courier New"/>
                        </a:rPr>
                        <a:t>A</a:t>
                      </a:r>
                      <a:r>
                        <a:rPr lang="zh-CN" sz="2400" kern="100" dirty="0">
                          <a:effectLst/>
                          <a:latin typeface="Times New Roman"/>
                          <a:ea typeface="华文细黑"/>
                          <a:cs typeface="Times New Roman"/>
                        </a:rPr>
                        <a:t>的转化率不变</a:t>
                      </a:r>
                      <a:endParaRPr lang="zh-CN" sz="2400" kern="100" dirty="0">
                        <a:effectLst/>
                        <a:latin typeface="宋体"/>
                        <a:cs typeface="Courier New"/>
                      </a:endParaRPr>
                    </a:p>
                  </a:txBody>
                  <a:tcPr marL="5390" marR="53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4403017"/>
              </p:ext>
            </p:extLst>
          </p:nvPr>
        </p:nvGraphicFramePr>
        <p:xfrm>
          <a:off x="851620" y="3155404"/>
          <a:ext cx="1168400" cy="693738"/>
        </p:xfrm>
        <a:graphic>
          <a:graphicData uri="http://schemas.openxmlformats.org/presentationml/2006/ole">
            <mc:AlternateContent xmlns:mc="http://schemas.openxmlformats.org/markup-compatibility/2006">
              <mc:Choice xmlns:v="urn:schemas-microsoft-com:vml" Requires="v">
                <p:oleObj spid="_x0000_s308248" name="文档" r:id="rId3" imgW="1168379" imgH="694379" progId="Word.Document.12">
                  <p:embed/>
                </p:oleObj>
              </mc:Choice>
              <mc:Fallback>
                <p:oleObj name="文档" r:id="rId3" imgW="1168379" imgH="694379" progId="Word.Document.12">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620" y="3155404"/>
                        <a:ext cx="11684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a:hlinkClick r:id="rId5"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4324175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2485484" y="2421682"/>
            <a:ext cx="6981398" cy="1196866"/>
          </a:xfrm>
          <a:prstGeom prst="rect">
            <a:avLst/>
          </a:prstGeom>
          <a:noFill/>
        </p:spPr>
        <p:txBody>
          <a:bodyPr wrap="none" rtlCol="0" anchor="ctr">
            <a:spAutoFit/>
          </a:bodyPr>
          <a:lstStyle/>
          <a:p>
            <a:pPr defTabSz="914400">
              <a:lnSpc>
                <a:spcPct val="120000"/>
              </a:lnSpc>
              <a:defRPr/>
            </a:pPr>
            <a:r>
              <a:rPr lang="zh-CN" altLang="en-US" sz="6500" b="1" kern="0" dirty="0">
                <a:solidFill>
                  <a:sysClr val="window" lastClr="FFFFFF"/>
                </a:solidFill>
                <a:latin typeface="微软雅黑"/>
                <a:ea typeface="微软雅黑"/>
              </a:rPr>
              <a:t>考点三　等效平衡</a:t>
            </a:r>
            <a:endParaRPr lang="zh-CN" altLang="zh-CN" sz="6500" b="1" kern="0" dirty="0">
              <a:solidFill>
                <a:sysClr val="window" lastClr="FFFFFF"/>
              </a:solidFill>
              <a:latin typeface="微软雅黑"/>
              <a:ea typeface="微软雅黑"/>
            </a:endParaRPr>
          </a:p>
        </p:txBody>
      </p:sp>
    </p:spTree>
    <p:extLst>
      <p:ext uri="{BB962C8B-B14F-4D97-AF65-F5344CB8AC3E}">
        <p14:creationId xmlns:p14="http://schemas.microsoft.com/office/powerpoint/2010/main" val="28153983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995" y="981522"/>
            <a:ext cx="11614431" cy="3970318"/>
          </a:xfrm>
          <a:prstGeom prst="rect">
            <a:avLst/>
          </a:prstGeom>
          <a:noFill/>
        </p:spPr>
        <p:txBody>
          <a:bodyPr wrap="square" rtlCol="0">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含义</a:t>
            </a:r>
            <a:endParaRPr lang="zh-CN" altLang="zh-CN" sz="2800" kern="100" dirty="0">
              <a:latin typeface="宋体"/>
              <a:cs typeface="Courier New"/>
            </a:endParaRPr>
          </a:p>
          <a:p>
            <a:pPr algn="just">
              <a:lnSpc>
                <a:spcPct val="150000"/>
              </a:lnSpc>
              <a:spcAft>
                <a:spcPts val="0"/>
              </a:spcAft>
              <a:tabLst>
                <a:tab pos="2070735" algn="l"/>
              </a:tabLst>
            </a:pPr>
            <a:r>
              <a:rPr lang="zh-CN" altLang="zh-CN" sz="2800" kern="100" dirty="0">
                <a:latin typeface="Times New Roman"/>
                <a:ea typeface="华文细黑"/>
                <a:cs typeface="Times New Roman"/>
              </a:rPr>
              <a:t>在一定条件下</a:t>
            </a:r>
            <a:r>
              <a:rPr lang="en-US" altLang="zh-CN" sz="2800" kern="100" dirty="0" smtClean="0">
                <a:latin typeface="Times New Roman"/>
                <a:ea typeface="华文细黑"/>
                <a:cs typeface="Courier New"/>
              </a:rPr>
              <a:t>(</a:t>
            </a:r>
            <a:r>
              <a:rPr lang="zh-CN" altLang="en-US" sz="2800" kern="100" dirty="0" smtClean="0">
                <a:latin typeface="Times New Roman"/>
                <a:ea typeface="华文细黑"/>
                <a:cs typeface="Times New Roman"/>
              </a:rPr>
              <a:t>恒</a:t>
            </a:r>
            <a:r>
              <a:rPr lang="zh-CN" altLang="zh-CN" sz="2800" kern="100" dirty="0" smtClean="0">
                <a:latin typeface="Times New Roman"/>
                <a:ea typeface="华文细黑"/>
                <a:cs typeface="Times New Roman"/>
              </a:rPr>
              <a:t>温</a:t>
            </a:r>
            <a:r>
              <a:rPr lang="zh-CN" altLang="en-US" sz="2800" kern="100" dirty="0">
                <a:latin typeface="Times New Roman"/>
                <a:ea typeface="华文细黑"/>
                <a:cs typeface="Times New Roman"/>
              </a:rPr>
              <a:t>恒</a:t>
            </a:r>
            <a:r>
              <a:rPr lang="zh-CN" altLang="zh-CN" sz="2800" kern="100" dirty="0" smtClean="0">
                <a:latin typeface="Times New Roman"/>
                <a:ea typeface="华文细黑"/>
                <a:cs typeface="Times New Roman"/>
              </a:rPr>
              <a:t>容或</a:t>
            </a:r>
            <a:r>
              <a:rPr lang="zh-CN" altLang="en-US" sz="2800" kern="100" dirty="0" smtClean="0">
                <a:latin typeface="Times New Roman"/>
                <a:ea typeface="华文细黑"/>
                <a:cs typeface="Times New Roman"/>
              </a:rPr>
              <a:t>恒</a:t>
            </a:r>
            <a:r>
              <a:rPr lang="zh-CN" altLang="zh-CN" sz="2800" kern="100" dirty="0" smtClean="0">
                <a:latin typeface="Times New Roman"/>
                <a:ea typeface="华文细黑"/>
                <a:cs typeface="Times New Roman"/>
              </a:rPr>
              <a:t>温</a:t>
            </a:r>
            <a:r>
              <a:rPr lang="zh-CN" altLang="en-US" sz="2800" kern="100" dirty="0">
                <a:latin typeface="Times New Roman"/>
                <a:ea typeface="华文细黑"/>
                <a:cs typeface="Times New Roman"/>
              </a:rPr>
              <a:t>恒</a:t>
            </a:r>
            <a:r>
              <a:rPr lang="zh-CN" altLang="zh-CN" sz="2800" kern="100" dirty="0" smtClean="0">
                <a:latin typeface="Times New Roman"/>
                <a:ea typeface="华文细黑"/>
                <a:cs typeface="Times New Roman"/>
              </a:rPr>
              <a:t>压</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，对同一可逆反应体系</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时</a:t>
            </a:r>
            <a:r>
              <a:rPr lang="zh-CN" altLang="zh-CN" sz="2800" kern="100" dirty="0">
                <a:latin typeface="Times New Roman"/>
                <a:ea typeface="华文细黑"/>
                <a:cs typeface="Times New Roman"/>
              </a:rPr>
              <a:t>加入物质的物质的量不同，而达到化学平衡时，同种物质的百分</a:t>
            </a:r>
            <a:r>
              <a:rPr lang="zh-CN" altLang="zh-CN" sz="2800" kern="100" dirty="0" smtClean="0">
                <a:latin typeface="Times New Roman"/>
                <a:ea typeface="华文细黑"/>
                <a:cs typeface="Times New Roman"/>
              </a:rPr>
              <a:t>含量</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原理</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同一可逆反应，当外界条件一定时，反应无论从正反应开始，还是从逆反应开始，最后都能达到平衡状态。其中平衡混合物中各物质的</a:t>
            </a:r>
            <a:r>
              <a:rPr lang="zh-CN" altLang="zh-CN" sz="2800" kern="100" dirty="0" smtClean="0">
                <a:latin typeface="Times New Roman"/>
                <a:ea typeface="华文细黑"/>
                <a:cs typeface="Times New Roman"/>
              </a:rPr>
              <a:t>含量</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en-US" sz="2800" dirty="0"/>
          </a:p>
        </p:txBody>
      </p:sp>
      <p:sp>
        <p:nvSpPr>
          <p:cNvPr id="4" name="矩形 3"/>
          <p:cNvSpPr/>
          <p:nvPr/>
        </p:nvSpPr>
        <p:spPr>
          <a:xfrm>
            <a:off x="9872915" y="1708165"/>
            <a:ext cx="902811"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起始</a:t>
            </a:r>
            <a:endParaRPr lang="zh-CN" altLang="en-US" sz="2800" dirty="0">
              <a:solidFill>
                <a:srgbClr val="0000FF"/>
              </a:solidFill>
            </a:endParaRPr>
          </a:p>
        </p:txBody>
      </p:sp>
      <p:sp>
        <p:nvSpPr>
          <p:cNvPr id="9" name="矩形 8"/>
          <p:cNvSpPr/>
          <p:nvPr/>
        </p:nvSpPr>
        <p:spPr>
          <a:xfrm>
            <a:off x="10304963" y="2337073"/>
            <a:ext cx="902811"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相同</a:t>
            </a:r>
            <a:endParaRPr lang="zh-CN" altLang="en-US" sz="2800" dirty="0">
              <a:solidFill>
                <a:srgbClr val="0000FF"/>
              </a:solidFill>
            </a:endParaRPr>
          </a:p>
        </p:txBody>
      </p:sp>
      <p:sp>
        <p:nvSpPr>
          <p:cNvPr id="11" name="矩形 10"/>
          <p:cNvSpPr/>
          <p:nvPr/>
        </p:nvSpPr>
        <p:spPr>
          <a:xfrm>
            <a:off x="10665003" y="4281289"/>
            <a:ext cx="902811"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相同</a:t>
            </a:r>
            <a:endParaRPr lang="zh-CN" altLang="en-US" sz="2800" dirty="0">
              <a:solidFill>
                <a:srgbClr val="0000FF"/>
              </a:solidFill>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0353665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4" grpId="0"/>
      <p:bldP spid="4" grpId="1"/>
      <p:bldP spid="9" grpId="0"/>
      <p:bldP spid="9" grpId="1"/>
      <p:bldP spid="11" grpId="0"/>
      <p:bldP spid="11"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1752" y="1413570"/>
            <a:ext cx="11232086" cy="2031325"/>
          </a:xfrm>
          <a:prstGeom prst="rect">
            <a:avLst/>
          </a:prstGeom>
        </p:spPr>
        <p:txBody>
          <a:bodyPr>
            <a:spAutoFit/>
          </a:bodyPr>
          <a:lstStyle/>
          <a:p>
            <a:pPr algn="just">
              <a:lnSpc>
                <a:spcPct val="150000"/>
              </a:lnSpc>
              <a:spcAft>
                <a:spcPts val="0"/>
              </a:spcAft>
              <a:tabLst>
                <a:tab pos="2430780" algn="l"/>
              </a:tabLst>
            </a:pPr>
            <a:r>
              <a:rPr lang="zh-CN" altLang="zh-CN" sz="2800" kern="100" dirty="0">
                <a:latin typeface="Times New Roman"/>
                <a:ea typeface="华文细黑"/>
                <a:cs typeface="Times New Roman"/>
              </a:rPr>
              <a:t>由于化学平衡状态</a:t>
            </a:r>
            <a:r>
              <a:rPr lang="zh-CN" altLang="zh-CN" sz="2800" kern="100" dirty="0" smtClean="0">
                <a:latin typeface="Times New Roman"/>
                <a:ea typeface="华文细黑"/>
                <a:cs typeface="Times New Roman"/>
              </a:rPr>
              <a:t>与</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有关</a:t>
            </a:r>
            <a:r>
              <a:rPr lang="zh-CN" altLang="zh-CN" sz="2800" kern="100" dirty="0">
                <a:latin typeface="Times New Roman"/>
                <a:ea typeface="华文细黑"/>
                <a:cs typeface="Times New Roman"/>
              </a:rPr>
              <a:t>，而与建立平衡</a:t>
            </a:r>
            <a:r>
              <a:rPr lang="zh-CN" altLang="zh-CN" sz="2800" kern="100" dirty="0" smtClean="0">
                <a:latin typeface="Times New Roman"/>
                <a:ea typeface="华文细黑"/>
                <a:cs typeface="Times New Roman"/>
              </a:rPr>
              <a:t>的</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无关</a:t>
            </a:r>
            <a:r>
              <a:rPr lang="zh-CN" altLang="zh-CN" sz="2800" kern="100" dirty="0">
                <a:latin typeface="Times New Roman"/>
                <a:ea typeface="华文细黑"/>
                <a:cs typeface="Times New Roman"/>
              </a:rPr>
              <a:t>。因而，同一可逆反应，从不同的状态开始，只要达到平衡时条件</a:t>
            </a:r>
            <a:r>
              <a:rPr lang="en-US" altLang="zh-CN" sz="2800" kern="100" dirty="0">
                <a:latin typeface="Times New Roman"/>
                <a:ea typeface="华文细黑"/>
              </a:rPr>
              <a:t>(</a:t>
            </a:r>
            <a:r>
              <a:rPr lang="zh-CN" altLang="zh-CN" sz="2800" kern="100" dirty="0">
                <a:latin typeface="Times New Roman"/>
                <a:ea typeface="华文细黑"/>
                <a:cs typeface="Times New Roman"/>
              </a:rPr>
              <a:t>温度、浓度、压强等</a:t>
            </a:r>
            <a:r>
              <a:rPr lang="en-US" altLang="zh-CN" sz="2800" kern="100" dirty="0">
                <a:latin typeface="Times New Roman"/>
                <a:ea typeface="华文细黑"/>
              </a:rPr>
              <a:t>)</a:t>
            </a:r>
            <a:r>
              <a:rPr lang="zh-CN" altLang="zh-CN" sz="2800" kern="100" dirty="0">
                <a:latin typeface="Times New Roman"/>
                <a:ea typeface="华文细黑"/>
                <a:cs typeface="Times New Roman"/>
              </a:rPr>
              <a:t>完全相同，则可形成等效平衡。</a:t>
            </a:r>
            <a:endParaRPr lang="zh-CN" altLang="en-US" sz="2800" dirty="0"/>
          </a:p>
        </p:txBody>
      </p:sp>
      <p:sp>
        <p:nvSpPr>
          <p:cNvPr id="3" name="矩形 2"/>
          <p:cNvSpPr/>
          <p:nvPr/>
        </p:nvSpPr>
        <p:spPr>
          <a:xfrm>
            <a:off x="3824243" y="1494782"/>
            <a:ext cx="902811"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条件</a:t>
            </a:r>
            <a:endParaRPr lang="zh-CN" altLang="en-US" sz="2800" dirty="0">
              <a:solidFill>
                <a:srgbClr val="0000FF"/>
              </a:solidFill>
            </a:endParaRPr>
          </a:p>
        </p:txBody>
      </p:sp>
      <p:sp>
        <p:nvSpPr>
          <p:cNvPr id="5" name="矩形 4"/>
          <p:cNvSpPr/>
          <p:nvPr/>
        </p:nvSpPr>
        <p:spPr>
          <a:xfrm>
            <a:off x="8288739" y="1494782"/>
            <a:ext cx="902811"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途径</a:t>
            </a:r>
            <a:endParaRPr lang="zh-CN" altLang="en-US" sz="2800" dirty="0">
              <a:solidFill>
                <a:srgbClr val="0000FF"/>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0775102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3" grpId="0"/>
      <p:bldP spid="3" grpId="1"/>
      <p:bldP spid="5" grpId="0"/>
      <p:bldP spid="5"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6614" y="-170606"/>
            <a:ext cx="10210987" cy="816570"/>
          </a:xfrm>
          <a:prstGeom prst="rect">
            <a:avLst/>
          </a:prstGeom>
        </p:spPr>
        <p:txBody>
          <a:bodyPr>
            <a:spAutoFit/>
          </a:bodyPr>
          <a:lstStyle/>
          <a:p>
            <a:pPr algn="just">
              <a:lnSpc>
                <a:spcPct val="200000"/>
              </a:lnSpc>
              <a:spcAft>
                <a:spcPts val="0"/>
              </a:spcAft>
              <a:tabLst>
                <a:tab pos="2430780" algn="l"/>
              </a:tabLst>
            </a:pPr>
            <a:r>
              <a:rPr lang="en-US" altLang="zh-CN" sz="2800" kern="100" dirty="0">
                <a:latin typeface="Times New Roman"/>
                <a:ea typeface="华文细黑"/>
              </a:rPr>
              <a:t>3.</a:t>
            </a:r>
            <a:r>
              <a:rPr lang="zh-CN" altLang="zh-CN" sz="2800" kern="100" dirty="0">
                <a:latin typeface="Times New Roman"/>
                <a:ea typeface="华文细黑"/>
                <a:cs typeface="Times New Roman"/>
              </a:rPr>
              <a:t>规律</a:t>
            </a:r>
            <a:endParaRPr lang="zh-CN" altLang="en-US" sz="2800" dirty="0"/>
          </a:p>
        </p:txBody>
      </p:sp>
      <p:graphicFrame>
        <p:nvGraphicFramePr>
          <p:cNvPr id="3" name="表格 2"/>
          <p:cNvGraphicFramePr>
            <a:graphicFrameLocks noGrp="1"/>
          </p:cNvGraphicFramePr>
          <p:nvPr>
            <p:extLst>
              <p:ext uri="{D42A27DB-BD31-4B8C-83A1-F6EECF244321}">
                <p14:modId xmlns:p14="http://schemas.microsoft.com/office/powerpoint/2010/main" val="1949458482"/>
              </p:ext>
            </p:extLst>
          </p:nvPr>
        </p:nvGraphicFramePr>
        <p:xfrm>
          <a:off x="838621" y="779018"/>
          <a:ext cx="10801201" cy="5532120"/>
        </p:xfrm>
        <a:graphic>
          <a:graphicData uri="http://schemas.openxmlformats.org/drawingml/2006/table">
            <a:tbl>
              <a:tblPr/>
              <a:tblGrid>
                <a:gridCol w="908678"/>
                <a:gridCol w="1971643"/>
                <a:gridCol w="2606561"/>
                <a:gridCol w="2145967"/>
                <a:gridCol w="3168352"/>
              </a:tblGrid>
              <a:tr h="224485">
                <a:tc gridSpan="2">
                  <a:txBody>
                    <a:bodyPr/>
                    <a:lstStyle/>
                    <a:p>
                      <a:pPr algn="ctr">
                        <a:lnSpc>
                          <a:spcPct val="150000"/>
                        </a:lnSpc>
                        <a:spcAft>
                          <a:spcPts val="0"/>
                        </a:spcAft>
                        <a:tabLst>
                          <a:tab pos="2070735" algn="l"/>
                        </a:tabLst>
                      </a:pPr>
                      <a:r>
                        <a:rPr lang="zh-CN" sz="2200" kern="100" dirty="0">
                          <a:effectLst/>
                          <a:latin typeface="Times New Roman"/>
                          <a:ea typeface="华文细黑"/>
                          <a:cs typeface="Times New Roman"/>
                        </a:rPr>
                        <a:t>等效类型</a:t>
                      </a:r>
                      <a:endParaRPr lang="zh-CN" sz="2200" kern="100" dirty="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tabLst>
                          <a:tab pos="2070735" algn="l"/>
                        </a:tabLst>
                      </a:pPr>
                      <a:r>
                        <a:rPr lang="en-US" sz="2200" kern="100">
                          <a:effectLst/>
                          <a:latin typeface="宋体"/>
                          <a:ea typeface="华文细黑"/>
                          <a:cs typeface="Times New Roman"/>
                        </a:rPr>
                        <a:t>①</a:t>
                      </a:r>
                      <a:endParaRPr lang="zh-CN" sz="2200" kern="10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200" kern="100">
                          <a:effectLst/>
                          <a:latin typeface="宋体"/>
                          <a:ea typeface="华文细黑"/>
                          <a:cs typeface="Times New Roman"/>
                        </a:rPr>
                        <a:t>②</a:t>
                      </a:r>
                      <a:endParaRPr lang="zh-CN" sz="2200" kern="10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200" kern="100">
                          <a:effectLst/>
                          <a:latin typeface="宋体"/>
                          <a:ea typeface="华文细黑"/>
                          <a:cs typeface="Times New Roman"/>
                        </a:rPr>
                        <a:t>③</a:t>
                      </a:r>
                      <a:endParaRPr lang="zh-CN" sz="2200" kern="10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8969">
                <a:tc gridSpan="2">
                  <a:txBody>
                    <a:bodyPr/>
                    <a:lstStyle/>
                    <a:p>
                      <a:pPr algn="ctr">
                        <a:lnSpc>
                          <a:spcPct val="150000"/>
                        </a:lnSpc>
                        <a:spcAft>
                          <a:spcPts val="0"/>
                        </a:spcAft>
                        <a:tabLst>
                          <a:tab pos="2070735" algn="l"/>
                        </a:tabLst>
                      </a:pPr>
                      <a:r>
                        <a:rPr lang="zh-CN" sz="2200" kern="100" dirty="0">
                          <a:effectLst/>
                          <a:latin typeface="Times New Roman"/>
                          <a:ea typeface="华文细黑"/>
                          <a:cs typeface="Times New Roman"/>
                        </a:rPr>
                        <a:t>条件</a:t>
                      </a:r>
                      <a:endParaRPr lang="zh-CN" sz="2200" kern="100" dirty="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tabLst>
                          <a:tab pos="2070735" algn="l"/>
                        </a:tabLst>
                      </a:pPr>
                      <a:r>
                        <a:rPr lang="zh-CN" sz="2200" kern="100">
                          <a:effectLst/>
                          <a:latin typeface="Times New Roman"/>
                          <a:ea typeface="华文细黑"/>
                          <a:cs typeface="Times New Roman"/>
                        </a:rPr>
                        <a:t>恒温、恒容</a:t>
                      </a:r>
                      <a:endParaRPr lang="zh-CN" sz="2200" kern="10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zh-CN" sz="2200" kern="100" dirty="0">
                          <a:effectLst/>
                          <a:latin typeface="Times New Roman"/>
                          <a:ea typeface="华文细黑"/>
                          <a:cs typeface="Times New Roman"/>
                        </a:rPr>
                        <a:t>恒温、恒容</a:t>
                      </a:r>
                      <a:endParaRPr lang="zh-CN" sz="2200" kern="100" dirty="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zh-CN" sz="2200" kern="100">
                          <a:effectLst/>
                          <a:latin typeface="Times New Roman"/>
                          <a:ea typeface="华文细黑"/>
                          <a:cs typeface="Times New Roman"/>
                        </a:rPr>
                        <a:t>恒温、恒压</a:t>
                      </a:r>
                      <a:endParaRPr lang="zh-CN" sz="2200" kern="10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7938">
                <a:tc gridSpan="2">
                  <a:txBody>
                    <a:bodyPr/>
                    <a:lstStyle/>
                    <a:p>
                      <a:pPr algn="ctr">
                        <a:lnSpc>
                          <a:spcPct val="150000"/>
                        </a:lnSpc>
                        <a:spcAft>
                          <a:spcPts val="0"/>
                        </a:spcAft>
                        <a:tabLst>
                          <a:tab pos="2070735" algn="l"/>
                        </a:tabLst>
                      </a:pPr>
                      <a:r>
                        <a:rPr lang="zh-CN" sz="2200" kern="100">
                          <a:effectLst/>
                          <a:latin typeface="Times New Roman"/>
                          <a:ea typeface="华文细黑"/>
                          <a:cs typeface="Times New Roman"/>
                        </a:rPr>
                        <a:t>反应的特点</a:t>
                      </a:r>
                      <a:endParaRPr lang="zh-CN" sz="2200" kern="10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tabLst>
                          <a:tab pos="2070735" algn="l"/>
                        </a:tabLst>
                      </a:pPr>
                      <a:r>
                        <a:rPr lang="zh-CN" sz="2200" kern="100">
                          <a:effectLst/>
                          <a:latin typeface="Times New Roman"/>
                          <a:ea typeface="华文细黑"/>
                          <a:cs typeface="Times New Roman"/>
                        </a:rPr>
                        <a:t>任何可逆反应</a:t>
                      </a:r>
                      <a:endParaRPr lang="zh-CN" sz="2200" kern="10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2070735" algn="l"/>
                        </a:tabLst>
                      </a:pPr>
                      <a:r>
                        <a:rPr lang="zh-CN" sz="2200" kern="100" dirty="0">
                          <a:effectLst/>
                          <a:latin typeface="Times New Roman"/>
                          <a:ea typeface="华文细黑"/>
                          <a:cs typeface="Times New Roman"/>
                        </a:rPr>
                        <a:t>反应前后气体分子数相等</a:t>
                      </a:r>
                      <a:endParaRPr lang="zh-CN" sz="2200" kern="100" dirty="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zh-CN" sz="2200" kern="100" dirty="0">
                          <a:effectLst/>
                          <a:latin typeface="Times New Roman"/>
                          <a:ea typeface="华文细黑"/>
                          <a:cs typeface="Times New Roman"/>
                        </a:rPr>
                        <a:t>任何可逆反应</a:t>
                      </a:r>
                      <a:endParaRPr lang="zh-CN" sz="2200" kern="100" dirty="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95879">
                <a:tc gridSpan="2">
                  <a:txBody>
                    <a:bodyPr/>
                    <a:lstStyle/>
                    <a:p>
                      <a:pPr algn="ctr">
                        <a:lnSpc>
                          <a:spcPct val="150000"/>
                        </a:lnSpc>
                        <a:spcAft>
                          <a:spcPts val="0"/>
                        </a:spcAft>
                        <a:tabLst>
                          <a:tab pos="2070735" algn="l"/>
                        </a:tabLst>
                      </a:pPr>
                      <a:r>
                        <a:rPr lang="zh-CN" sz="2200" kern="100">
                          <a:effectLst/>
                          <a:latin typeface="Times New Roman"/>
                          <a:ea typeface="华文细黑"/>
                          <a:cs typeface="Times New Roman"/>
                        </a:rPr>
                        <a:t>起始投料</a:t>
                      </a:r>
                      <a:endParaRPr lang="zh-CN" sz="2200" kern="10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l">
                        <a:lnSpc>
                          <a:spcPct val="150000"/>
                        </a:lnSpc>
                        <a:spcAft>
                          <a:spcPts val="0"/>
                        </a:spcAft>
                        <a:tabLst>
                          <a:tab pos="2070735" algn="l"/>
                        </a:tabLst>
                      </a:pPr>
                      <a:r>
                        <a:rPr lang="zh-CN" sz="2200" kern="100">
                          <a:effectLst/>
                          <a:latin typeface="Times New Roman"/>
                          <a:ea typeface="华文细黑"/>
                          <a:cs typeface="Times New Roman"/>
                        </a:rPr>
                        <a:t>换算为化学方程式同一边物质，其</a:t>
                      </a:r>
                      <a:r>
                        <a:rPr lang="en-US" sz="2200" kern="100">
                          <a:effectLst/>
                          <a:latin typeface="宋体"/>
                          <a:ea typeface="华文细黑"/>
                          <a:cs typeface="Times New Roman"/>
                        </a:rPr>
                        <a:t>“</a:t>
                      </a:r>
                      <a:r>
                        <a:rPr lang="zh-CN" sz="2200" kern="100">
                          <a:effectLst/>
                          <a:latin typeface="Times New Roman"/>
                          <a:ea typeface="华文细黑"/>
                          <a:cs typeface="Times New Roman"/>
                        </a:rPr>
                        <a:t>量</a:t>
                      </a:r>
                      <a:r>
                        <a:rPr lang="en-US" sz="2200" kern="100">
                          <a:effectLst/>
                          <a:latin typeface="宋体"/>
                          <a:ea typeface="华文细黑"/>
                          <a:cs typeface="Times New Roman"/>
                        </a:rPr>
                        <a:t>”</a:t>
                      </a:r>
                      <a:r>
                        <a:rPr lang="zh-CN" sz="2200" kern="100">
                          <a:effectLst/>
                          <a:latin typeface="Times New Roman"/>
                          <a:ea typeface="华文细黑"/>
                          <a:cs typeface="Times New Roman"/>
                        </a:rPr>
                        <a:t>相同</a:t>
                      </a:r>
                      <a:endParaRPr lang="zh-CN" sz="2200" kern="10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2070735" algn="l"/>
                        </a:tabLst>
                      </a:pPr>
                      <a:r>
                        <a:rPr lang="zh-CN" sz="2200" kern="100">
                          <a:effectLst/>
                          <a:latin typeface="Times New Roman"/>
                          <a:ea typeface="华文细黑"/>
                          <a:cs typeface="Times New Roman"/>
                        </a:rPr>
                        <a:t>换算为化学方程式同一边物质，其</a:t>
                      </a:r>
                      <a:r>
                        <a:rPr lang="en-US" sz="2200" kern="100">
                          <a:effectLst/>
                          <a:latin typeface="宋体"/>
                          <a:ea typeface="华文细黑"/>
                          <a:cs typeface="Times New Roman"/>
                        </a:rPr>
                        <a:t>“</a:t>
                      </a:r>
                      <a:r>
                        <a:rPr lang="zh-CN" sz="2200" kern="100">
                          <a:effectLst/>
                          <a:latin typeface="Times New Roman"/>
                          <a:ea typeface="华文细黑"/>
                          <a:cs typeface="Times New Roman"/>
                        </a:rPr>
                        <a:t>量</a:t>
                      </a:r>
                      <a:r>
                        <a:rPr lang="en-US" sz="2200" kern="100">
                          <a:effectLst/>
                          <a:latin typeface="宋体"/>
                          <a:ea typeface="华文细黑"/>
                          <a:cs typeface="Times New Roman"/>
                        </a:rPr>
                        <a:t>”</a:t>
                      </a:r>
                      <a:r>
                        <a:rPr lang="zh-CN" sz="2200" kern="100">
                          <a:effectLst/>
                          <a:latin typeface="Times New Roman"/>
                          <a:ea typeface="华文细黑"/>
                          <a:cs typeface="Times New Roman"/>
                        </a:rPr>
                        <a:t>符合同一比例</a:t>
                      </a:r>
                      <a:endParaRPr lang="zh-CN" sz="2200" kern="10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2070735" algn="l"/>
                        </a:tabLst>
                      </a:pPr>
                      <a:r>
                        <a:rPr lang="zh-CN" sz="2200" kern="100">
                          <a:effectLst/>
                          <a:latin typeface="Times New Roman"/>
                          <a:ea typeface="华文细黑"/>
                          <a:cs typeface="Times New Roman"/>
                        </a:rPr>
                        <a:t>换算为化学方程式同一边物质，其</a:t>
                      </a:r>
                      <a:r>
                        <a:rPr lang="en-US" sz="2200" kern="100">
                          <a:effectLst/>
                          <a:latin typeface="宋体"/>
                          <a:ea typeface="华文细黑"/>
                          <a:cs typeface="Times New Roman"/>
                        </a:rPr>
                        <a:t>“</a:t>
                      </a:r>
                      <a:r>
                        <a:rPr lang="zh-CN" sz="2200" kern="100">
                          <a:effectLst/>
                          <a:latin typeface="Times New Roman"/>
                          <a:ea typeface="华文细黑"/>
                          <a:cs typeface="Times New Roman"/>
                        </a:rPr>
                        <a:t>量</a:t>
                      </a:r>
                      <a:r>
                        <a:rPr lang="en-US" sz="2200" kern="100">
                          <a:effectLst/>
                          <a:latin typeface="宋体"/>
                          <a:ea typeface="华文细黑"/>
                          <a:cs typeface="Times New Roman"/>
                        </a:rPr>
                        <a:t>”</a:t>
                      </a:r>
                      <a:r>
                        <a:rPr lang="zh-CN" sz="2200" kern="100">
                          <a:effectLst/>
                          <a:latin typeface="Times New Roman"/>
                          <a:ea typeface="华文细黑"/>
                          <a:cs typeface="Times New Roman"/>
                        </a:rPr>
                        <a:t>符合同一比例</a:t>
                      </a:r>
                      <a:endParaRPr lang="zh-CN" sz="2200" kern="10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8969">
                <a:tc rowSpan="3">
                  <a:txBody>
                    <a:bodyPr/>
                    <a:lstStyle/>
                    <a:p>
                      <a:pPr algn="ctr">
                        <a:lnSpc>
                          <a:spcPct val="150000"/>
                        </a:lnSpc>
                        <a:spcAft>
                          <a:spcPts val="0"/>
                        </a:spcAft>
                        <a:tabLst>
                          <a:tab pos="2070735" algn="l"/>
                        </a:tabLst>
                      </a:pPr>
                      <a:r>
                        <a:rPr lang="zh-CN" sz="2200" kern="100" dirty="0" smtClean="0">
                          <a:effectLst/>
                          <a:latin typeface="Times New Roman"/>
                          <a:ea typeface="华文细黑"/>
                          <a:cs typeface="Times New Roman"/>
                        </a:rPr>
                        <a:t>平衡</a:t>
                      </a:r>
                      <a:endParaRPr lang="en-US" altLang="zh-CN" sz="2200" kern="100" dirty="0" smtClean="0">
                        <a:effectLst/>
                        <a:latin typeface="Times New Roman"/>
                        <a:ea typeface="华文细黑"/>
                        <a:cs typeface="Times New Roman"/>
                      </a:endParaRPr>
                    </a:p>
                    <a:p>
                      <a:pPr algn="ctr">
                        <a:lnSpc>
                          <a:spcPct val="150000"/>
                        </a:lnSpc>
                        <a:spcAft>
                          <a:spcPts val="0"/>
                        </a:spcAft>
                        <a:tabLst>
                          <a:tab pos="2070735" algn="l"/>
                        </a:tabLst>
                      </a:pPr>
                      <a:r>
                        <a:rPr lang="zh-CN" sz="2200" kern="100" dirty="0" smtClean="0">
                          <a:effectLst/>
                          <a:latin typeface="Times New Roman"/>
                          <a:ea typeface="华文细黑"/>
                          <a:cs typeface="Times New Roman"/>
                        </a:rPr>
                        <a:t>特点</a:t>
                      </a:r>
                      <a:endParaRPr lang="zh-CN" sz="2200" kern="100" dirty="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tabLst>
                          <a:tab pos="2070735" algn="l"/>
                        </a:tabLst>
                      </a:pPr>
                      <a:r>
                        <a:rPr lang="zh-CN" sz="2200" kern="100">
                          <a:effectLst/>
                          <a:latin typeface="Times New Roman"/>
                          <a:ea typeface="华文细黑"/>
                          <a:cs typeface="Times New Roman"/>
                        </a:rPr>
                        <a:t>质量分数</a:t>
                      </a:r>
                      <a:r>
                        <a:rPr lang="en-US" sz="2200" kern="100">
                          <a:effectLst/>
                          <a:latin typeface="Times New Roman"/>
                          <a:ea typeface="华文细黑"/>
                          <a:cs typeface="Courier New"/>
                        </a:rPr>
                        <a:t>(</a:t>
                      </a:r>
                      <a:r>
                        <a:rPr lang="en-US" sz="2200" i="1" kern="100">
                          <a:effectLst/>
                          <a:latin typeface="Book Antiqua"/>
                          <a:ea typeface="华文细黑"/>
                          <a:cs typeface="Times New Roman"/>
                        </a:rPr>
                        <a:t>w</a:t>
                      </a:r>
                      <a:r>
                        <a:rPr lang="en-US" sz="2200" kern="100">
                          <a:effectLst/>
                          <a:latin typeface="Times New Roman"/>
                          <a:ea typeface="华文细黑"/>
                          <a:cs typeface="Courier New"/>
                        </a:rPr>
                        <a:t>%)</a:t>
                      </a:r>
                      <a:endParaRPr lang="zh-CN" sz="2200" kern="10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zh-CN" sz="2200" kern="100">
                          <a:effectLst/>
                          <a:latin typeface="Times New Roman"/>
                          <a:ea typeface="华文细黑"/>
                          <a:cs typeface="Times New Roman"/>
                        </a:rPr>
                        <a:t>相同</a:t>
                      </a:r>
                      <a:endParaRPr lang="zh-CN" sz="2200" kern="10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zh-CN" sz="2200" kern="100">
                          <a:effectLst/>
                          <a:latin typeface="Times New Roman"/>
                          <a:ea typeface="华文细黑"/>
                          <a:cs typeface="Times New Roman"/>
                        </a:rPr>
                        <a:t>相同</a:t>
                      </a:r>
                      <a:endParaRPr lang="zh-CN" sz="2200" kern="10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zh-CN" sz="2200" kern="100">
                          <a:effectLst/>
                          <a:latin typeface="Times New Roman"/>
                          <a:ea typeface="华文细黑"/>
                          <a:cs typeface="Times New Roman"/>
                        </a:rPr>
                        <a:t>相同</a:t>
                      </a:r>
                      <a:endParaRPr lang="zh-CN" sz="2200" kern="10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8969">
                <a:tc vMerge="1">
                  <a:txBody>
                    <a:bodyPr/>
                    <a:lstStyle/>
                    <a:p>
                      <a:endParaRPr lang="zh-CN" altLang="en-US"/>
                    </a:p>
                  </a:txBody>
                  <a:tcPr/>
                </a:tc>
                <a:tc>
                  <a:txBody>
                    <a:bodyPr/>
                    <a:lstStyle/>
                    <a:p>
                      <a:pPr algn="l">
                        <a:lnSpc>
                          <a:spcPct val="150000"/>
                        </a:lnSpc>
                        <a:spcAft>
                          <a:spcPts val="0"/>
                        </a:spcAft>
                        <a:tabLst>
                          <a:tab pos="2070735" algn="l"/>
                        </a:tabLst>
                      </a:pPr>
                      <a:r>
                        <a:rPr lang="zh-CN" sz="2200" kern="100">
                          <a:effectLst/>
                          <a:latin typeface="Times New Roman"/>
                          <a:ea typeface="华文细黑"/>
                          <a:cs typeface="Times New Roman"/>
                        </a:rPr>
                        <a:t>浓度</a:t>
                      </a:r>
                      <a:r>
                        <a:rPr lang="en-US" sz="2200" kern="100">
                          <a:effectLst/>
                          <a:latin typeface="Times New Roman"/>
                          <a:ea typeface="华文细黑"/>
                          <a:cs typeface="Courier New"/>
                        </a:rPr>
                        <a:t>(</a:t>
                      </a:r>
                      <a:r>
                        <a:rPr lang="en-US" sz="2200" i="1" kern="100">
                          <a:effectLst/>
                          <a:latin typeface="Times New Roman"/>
                          <a:ea typeface="华文细黑"/>
                          <a:cs typeface="Courier New"/>
                        </a:rPr>
                        <a:t>c</a:t>
                      </a:r>
                      <a:r>
                        <a:rPr lang="en-US" sz="2200" kern="100">
                          <a:effectLst/>
                          <a:latin typeface="Times New Roman"/>
                          <a:ea typeface="华文细黑"/>
                          <a:cs typeface="Courier New"/>
                        </a:rPr>
                        <a:t>)</a:t>
                      </a:r>
                      <a:endParaRPr lang="zh-CN" sz="2200" kern="10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zh-CN" sz="2200" kern="100">
                          <a:effectLst/>
                          <a:latin typeface="Times New Roman"/>
                          <a:ea typeface="华文细黑"/>
                          <a:cs typeface="Times New Roman"/>
                        </a:rPr>
                        <a:t>相同</a:t>
                      </a:r>
                      <a:endParaRPr lang="zh-CN" sz="2200" kern="10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zh-CN" sz="2200" kern="100">
                          <a:effectLst/>
                          <a:latin typeface="Times New Roman"/>
                          <a:ea typeface="华文细黑"/>
                          <a:cs typeface="Times New Roman"/>
                        </a:rPr>
                        <a:t>成比例</a:t>
                      </a:r>
                      <a:endParaRPr lang="zh-CN" sz="2200" kern="10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zh-CN" sz="2200" kern="100">
                          <a:effectLst/>
                          <a:latin typeface="Times New Roman"/>
                          <a:ea typeface="华文细黑"/>
                          <a:cs typeface="Times New Roman"/>
                        </a:rPr>
                        <a:t>相同</a:t>
                      </a:r>
                      <a:r>
                        <a:rPr lang="en-US" sz="2200" kern="100">
                          <a:effectLst/>
                          <a:latin typeface="Times New Roman"/>
                          <a:ea typeface="华文细黑"/>
                          <a:cs typeface="Courier New"/>
                        </a:rPr>
                        <a:t>(</a:t>
                      </a:r>
                      <a:r>
                        <a:rPr lang="zh-CN" sz="2200" kern="100">
                          <a:effectLst/>
                          <a:latin typeface="Times New Roman"/>
                          <a:ea typeface="华文细黑"/>
                          <a:cs typeface="Times New Roman"/>
                        </a:rPr>
                        <a:t>气体</a:t>
                      </a:r>
                      <a:r>
                        <a:rPr lang="en-US" sz="2200" kern="100">
                          <a:effectLst/>
                          <a:latin typeface="Times New Roman"/>
                          <a:ea typeface="华文细黑"/>
                          <a:cs typeface="Courier New"/>
                        </a:rPr>
                        <a:t>)</a:t>
                      </a:r>
                      <a:endParaRPr lang="zh-CN" sz="2200" kern="10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8969">
                <a:tc vMerge="1">
                  <a:txBody>
                    <a:bodyPr/>
                    <a:lstStyle/>
                    <a:p>
                      <a:endParaRPr lang="zh-CN" altLang="en-US"/>
                    </a:p>
                  </a:txBody>
                  <a:tcPr/>
                </a:tc>
                <a:tc>
                  <a:txBody>
                    <a:bodyPr/>
                    <a:lstStyle/>
                    <a:p>
                      <a:pPr algn="l">
                        <a:lnSpc>
                          <a:spcPct val="150000"/>
                        </a:lnSpc>
                        <a:spcAft>
                          <a:spcPts val="0"/>
                        </a:spcAft>
                        <a:tabLst>
                          <a:tab pos="2070735" algn="l"/>
                        </a:tabLst>
                      </a:pPr>
                      <a:r>
                        <a:rPr lang="zh-CN" sz="2200" kern="100">
                          <a:effectLst/>
                          <a:latin typeface="Times New Roman"/>
                          <a:ea typeface="华文细黑"/>
                          <a:cs typeface="Times New Roman"/>
                        </a:rPr>
                        <a:t>物质的量</a:t>
                      </a:r>
                      <a:r>
                        <a:rPr lang="en-US" sz="2200" kern="100">
                          <a:effectLst/>
                          <a:latin typeface="Times New Roman"/>
                          <a:ea typeface="华文细黑"/>
                          <a:cs typeface="Courier New"/>
                        </a:rPr>
                        <a:t>(</a:t>
                      </a:r>
                      <a:r>
                        <a:rPr lang="en-US" sz="2200" i="1" kern="100">
                          <a:effectLst/>
                          <a:latin typeface="Times New Roman"/>
                          <a:ea typeface="华文细黑"/>
                          <a:cs typeface="Courier New"/>
                        </a:rPr>
                        <a:t>n</a:t>
                      </a:r>
                      <a:r>
                        <a:rPr lang="en-US" sz="2200" kern="100">
                          <a:effectLst/>
                          <a:latin typeface="Times New Roman"/>
                          <a:ea typeface="华文细黑"/>
                          <a:cs typeface="Courier New"/>
                        </a:rPr>
                        <a:t>)</a:t>
                      </a:r>
                      <a:endParaRPr lang="zh-CN" sz="2200" kern="10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zh-CN" sz="2200" kern="100">
                          <a:effectLst/>
                          <a:latin typeface="Times New Roman"/>
                          <a:ea typeface="华文细黑"/>
                          <a:cs typeface="Times New Roman"/>
                        </a:rPr>
                        <a:t>相同</a:t>
                      </a:r>
                      <a:endParaRPr lang="zh-CN" sz="2200" kern="10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zh-CN" sz="2200" kern="100">
                          <a:effectLst/>
                          <a:latin typeface="Times New Roman"/>
                          <a:ea typeface="华文细黑"/>
                          <a:cs typeface="Times New Roman"/>
                        </a:rPr>
                        <a:t>成比例</a:t>
                      </a:r>
                      <a:endParaRPr lang="zh-CN" sz="2200" kern="10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zh-CN" sz="2200" kern="100" dirty="0">
                          <a:effectLst/>
                          <a:latin typeface="Times New Roman"/>
                          <a:ea typeface="华文细黑"/>
                          <a:cs typeface="Times New Roman"/>
                        </a:rPr>
                        <a:t>成比例</a:t>
                      </a:r>
                      <a:endParaRPr lang="zh-CN" sz="2200" kern="100" dirty="0">
                        <a:effectLst/>
                        <a:latin typeface="宋体"/>
                        <a:cs typeface="Courier New"/>
                      </a:endParaRPr>
                    </a:p>
                  </a:txBody>
                  <a:tcPr marL="23100" marR="231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093355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26467" y="909514"/>
            <a:ext cx="11275398" cy="1415748"/>
          </a:xfrm>
          <a:prstGeom prst="rect">
            <a:avLst/>
          </a:prstGeom>
        </p:spPr>
        <p:txBody>
          <a:bodyPr wrap="square" lIns="121898" tIns="60948" rIns="121898" bIns="60948">
            <a:spAutoFit/>
          </a:bodyPr>
          <a:lstStyle/>
          <a:p>
            <a:pPr algn="just">
              <a:lnSpc>
                <a:spcPct val="150000"/>
              </a:lnSpc>
              <a:spcAft>
                <a:spcPts val="0"/>
              </a:spcAft>
              <a:tabLst>
                <a:tab pos="2070735" algn="l"/>
              </a:tabLst>
            </a:pPr>
            <a:r>
              <a:rPr lang="en-US" altLang="zh-CN" sz="2800" kern="100" dirty="0">
                <a:latin typeface="Times New Roman"/>
                <a:ea typeface="华文细黑"/>
              </a:rPr>
              <a:t>1.</a:t>
            </a:r>
            <a:r>
              <a:rPr lang="zh-CN" altLang="zh-CN" sz="2800" kern="100" dirty="0" smtClean="0">
                <a:latin typeface="Times New Roman"/>
                <a:ea typeface="华文细黑"/>
                <a:cs typeface="Times New Roman"/>
              </a:rPr>
              <a:t>在</a:t>
            </a:r>
            <a:r>
              <a:rPr lang="zh-CN" altLang="en-US" sz="2800" kern="100" dirty="0" smtClean="0">
                <a:latin typeface="Times New Roman"/>
                <a:ea typeface="华文细黑"/>
                <a:cs typeface="Times New Roman"/>
              </a:rPr>
              <a:t>恒</a:t>
            </a:r>
            <a:r>
              <a:rPr lang="zh-CN" altLang="zh-CN" sz="2800" kern="100" dirty="0" smtClean="0">
                <a:latin typeface="Times New Roman"/>
                <a:ea typeface="华文细黑"/>
                <a:cs typeface="Times New Roman"/>
              </a:rPr>
              <a:t>温</a:t>
            </a:r>
            <a:r>
              <a:rPr lang="zh-CN" altLang="en-US" sz="2800" kern="100" dirty="0">
                <a:latin typeface="Times New Roman"/>
                <a:ea typeface="华文细黑"/>
                <a:cs typeface="Times New Roman"/>
              </a:rPr>
              <a:t>恒</a:t>
            </a:r>
            <a:r>
              <a:rPr lang="zh-CN" altLang="zh-CN" sz="2800" kern="100" dirty="0" smtClean="0">
                <a:latin typeface="Times New Roman"/>
                <a:ea typeface="华文细黑"/>
                <a:cs typeface="Times New Roman"/>
              </a:rPr>
              <a:t>容</a:t>
            </a:r>
            <a:r>
              <a:rPr lang="zh-CN" altLang="zh-CN" sz="2800" kern="100" dirty="0">
                <a:latin typeface="Times New Roman"/>
                <a:ea typeface="华文细黑"/>
                <a:cs typeface="Times New Roman"/>
              </a:rPr>
              <a:t>条件下，可逆反应：</a:t>
            </a:r>
            <a:r>
              <a:rPr lang="en-US" altLang="zh-CN" sz="2800" kern="100" dirty="0">
                <a:latin typeface="Times New Roman"/>
                <a:ea typeface="华文细黑"/>
              </a:rPr>
              <a:t>2A(g)</a:t>
            </a:r>
            <a:r>
              <a:rPr lang="zh-CN" altLang="zh-CN" sz="2800" kern="100" dirty="0">
                <a:latin typeface="Times New Roman"/>
                <a:ea typeface="华文细黑"/>
                <a:cs typeface="Times New Roman"/>
              </a:rPr>
              <a:t>＋</a:t>
            </a:r>
            <a:r>
              <a:rPr lang="en-US" altLang="zh-CN" sz="2800" kern="100" dirty="0">
                <a:latin typeface="Times New Roman"/>
                <a:ea typeface="华文细黑"/>
              </a:rPr>
              <a:t>B(g)</a:t>
            </a:r>
            <a:r>
              <a:rPr lang="en-US" altLang="zh-CN" sz="2800" kern="100" dirty="0">
                <a:latin typeface="ZBFH"/>
                <a:ea typeface="华文细黑"/>
              </a:rPr>
              <a:t></a:t>
            </a:r>
            <a:r>
              <a:rPr lang="en-US" altLang="zh-CN" sz="2800" kern="100" dirty="0">
                <a:latin typeface="Times New Roman"/>
                <a:ea typeface="华文细黑"/>
              </a:rPr>
              <a:t>3C(g)</a:t>
            </a:r>
            <a:r>
              <a:rPr lang="zh-CN" altLang="zh-CN" sz="2800" kern="100" dirty="0">
                <a:latin typeface="Times New Roman"/>
                <a:ea typeface="华文细黑"/>
                <a:cs typeface="Times New Roman"/>
              </a:rPr>
              <a:t>＋</a:t>
            </a:r>
            <a:r>
              <a:rPr lang="en-US" altLang="zh-CN" sz="2800" kern="100" dirty="0">
                <a:latin typeface="Times New Roman"/>
                <a:ea typeface="华文细黑"/>
              </a:rPr>
              <a:t>D(g)</a:t>
            </a:r>
            <a:r>
              <a:rPr lang="zh-CN" altLang="zh-CN" sz="2800" kern="100" dirty="0">
                <a:latin typeface="Times New Roman"/>
                <a:ea typeface="华文细黑"/>
                <a:cs typeface="Times New Roman"/>
              </a:rPr>
              <a:t>　</a:t>
            </a:r>
            <a:r>
              <a:rPr lang="en-US" altLang="zh-CN" sz="2800" kern="100" dirty="0">
                <a:latin typeface="Times New Roman"/>
                <a:ea typeface="华文细黑"/>
              </a:rPr>
              <a:t>Δ</a:t>
            </a:r>
            <a:r>
              <a:rPr lang="en-US" altLang="zh-CN" sz="2800" i="1" kern="100" dirty="0">
                <a:latin typeface="Times New Roman"/>
                <a:ea typeface="华文细黑"/>
              </a:rPr>
              <a:t>H</a:t>
            </a:r>
            <a:r>
              <a:rPr lang="zh-CN" altLang="zh-CN" sz="2800" kern="100" dirty="0">
                <a:latin typeface="Times New Roman"/>
                <a:ea typeface="华文细黑"/>
                <a:cs typeface="Times New Roman"/>
              </a:rPr>
              <a:t>＝－</a:t>
            </a:r>
            <a:r>
              <a:rPr lang="en-US" altLang="zh-CN" sz="2800" i="1" kern="100" dirty="0">
                <a:latin typeface="Times New Roman"/>
                <a:ea typeface="华文细黑"/>
              </a:rPr>
              <a:t>Q</a:t>
            </a:r>
            <a:r>
              <a:rPr lang="en-US" altLang="zh-CN" sz="2800" kern="100" baseline="-25000" dirty="0">
                <a:latin typeface="Times New Roman"/>
                <a:ea typeface="华文细黑"/>
              </a:rPr>
              <a:t>1</a:t>
            </a:r>
            <a:r>
              <a:rPr lang="en-US" altLang="zh-CN" sz="2800" kern="100" dirty="0">
                <a:latin typeface="Times New Roman"/>
                <a:ea typeface="华文细黑"/>
              </a:rPr>
              <a:t>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a:t>
            </a:r>
            <a:r>
              <a:rPr lang="en-US" altLang="zh-CN" sz="2800" i="1" kern="100" dirty="0">
                <a:latin typeface="Times New Roman"/>
                <a:ea typeface="华文细黑"/>
              </a:rPr>
              <a:t>Q</a:t>
            </a:r>
            <a:r>
              <a:rPr lang="en-US" altLang="zh-CN" sz="2800" kern="100" baseline="-25000" dirty="0">
                <a:latin typeface="Times New Roman"/>
                <a:ea typeface="华文细黑"/>
              </a:rPr>
              <a:t>1</a:t>
            </a:r>
            <a:r>
              <a:rPr lang="en-US" altLang="zh-CN" sz="2800" kern="100" dirty="0">
                <a:latin typeface="Times New Roman"/>
                <a:ea typeface="华文细黑"/>
              </a:rPr>
              <a:t>&gt;0)</a:t>
            </a:r>
            <a:r>
              <a:rPr lang="zh-CN" altLang="zh-CN" sz="2800" kern="100" dirty="0">
                <a:latin typeface="Times New Roman"/>
                <a:ea typeface="华文细黑"/>
                <a:cs typeface="Times New Roman"/>
              </a:rPr>
              <a:t>，起始物质的量如下表所示：</a:t>
            </a:r>
            <a:endParaRPr lang="zh-CN" altLang="zh-CN" sz="2800" kern="100" dirty="0">
              <a:effectLst/>
              <a:latin typeface="宋体"/>
              <a:cs typeface="Courier New"/>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03992128"/>
              </p:ext>
            </p:extLst>
          </p:nvPr>
        </p:nvGraphicFramePr>
        <p:xfrm>
          <a:off x="7895406" y="1125538"/>
          <a:ext cx="1362075" cy="552450"/>
        </p:xfrm>
        <a:graphic>
          <a:graphicData uri="http://schemas.openxmlformats.org/presentationml/2006/ole">
            <mc:AlternateContent xmlns:mc="http://schemas.openxmlformats.org/markup-compatibility/2006">
              <mc:Choice xmlns:v="urn:schemas-microsoft-com:vml" Requires="v">
                <p:oleObj spid="_x0000_s228393" name="Document" r:id="rId3" imgW="1368446" imgH="791470" progId="Word.Document.8">
                  <p:embed/>
                </p:oleObj>
              </mc:Choice>
              <mc:Fallback>
                <p:oleObj name="Document" r:id="rId3" imgW="1368446" imgH="791470" progId="Word.Document.8">
                  <p:embed/>
                  <p:pic>
                    <p:nvPicPr>
                      <p:cNvPr id="0" name=""/>
                      <p:cNvPicPr/>
                      <p:nvPr/>
                    </p:nvPicPr>
                    <p:blipFill>
                      <a:blip r:embed="rId4"/>
                      <a:stretch>
                        <a:fillRect/>
                      </a:stretch>
                    </p:blipFill>
                    <p:spPr>
                      <a:xfrm>
                        <a:off x="7895406" y="1125538"/>
                        <a:ext cx="1362075" cy="552450"/>
                      </a:xfrm>
                      <a:prstGeom prst="rect">
                        <a:avLst/>
                      </a:prstGeom>
                    </p:spPr>
                  </p:pic>
                </p:oleObj>
              </mc:Fallback>
            </mc:AlternateContent>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532052855"/>
              </p:ext>
            </p:extLst>
          </p:nvPr>
        </p:nvGraphicFramePr>
        <p:xfrm>
          <a:off x="1126655" y="2394974"/>
          <a:ext cx="9145016" cy="3624505"/>
        </p:xfrm>
        <a:graphic>
          <a:graphicData uri="http://schemas.openxmlformats.org/drawingml/2006/table">
            <a:tbl>
              <a:tblPr/>
              <a:tblGrid>
                <a:gridCol w="1528541"/>
                <a:gridCol w="1682142"/>
                <a:gridCol w="1978111"/>
                <a:gridCol w="1978111"/>
                <a:gridCol w="1978111"/>
              </a:tblGrid>
              <a:tr h="410115">
                <a:tc>
                  <a:txBody>
                    <a:bodyPr/>
                    <a:lstStyle/>
                    <a:p>
                      <a:pPr algn="ctr">
                        <a:lnSpc>
                          <a:spcPct val="150000"/>
                        </a:lnSpc>
                        <a:spcAft>
                          <a:spcPts val="0"/>
                        </a:spcAft>
                        <a:tabLst>
                          <a:tab pos="2070735" algn="l"/>
                        </a:tabLst>
                      </a:pPr>
                      <a:r>
                        <a:rPr lang="zh-CN" sz="2400" kern="100" dirty="0">
                          <a:effectLst/>
                          <a:latin typeface="Times New Roman"/>
                          <a:ea typeface="华文细黑"/>
                          <a:cs typeface="Times New Roman"/>
                        </a:rPr>
                        <a:t>序号</a:t>
                      </a:r>
                      <a:endParaRPr lang="zh-CN" sz="24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A</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B</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C</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D</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5173">
                <a:tc>
                  <a:txBody>
                    <a:bodyPr/>
                    <a:lstStyle/>
                    <a:p>
                      <a:pPr algn="ctr">
                        <a:lnSpc>
                          <a:spcPct val="150000"/>
                        </a:lnSpc>
                        <a:spcAft>
                          <a:spcPts val="0"/>
                        </a:spcAft>
                        <a:tabLst>
                          <a:tab pos="2070735" algn="l"/>
                        </a:tabLst>
                      </a:pPr>
                      <a:r>
                        <a:rPr lang="en-US" sz="2400" kern="100" dirty="0">
                          <a:effectLst/>
                          <a:latin typeface="宋体"/>
                          <a:ea typeface="华文细黑"/>
                          <a:cs typeface="Times New Roman"/>
                        </a:rPr>
                        <a:t>①</a:t>
                      </a:r>
                      <a:endParaRPr lang="zh-CN" sz="24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2 mol</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1 mol</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0</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0</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5173">
                <a:tc>
                  <a:txBody>
                    <a:bodyPr/>
                    <a:lstStyle/>
                    <a:p>
                      <a:pPr algn="ctr">
                        <a:lnSpc>
                          <a:spcPct val="150000"/>
                        </a:lnSpc>
                        <a:spcAft>
                          <a:spcPts val="0"/>
                        </a:spcAft>
                        <a:tabLst>
                          <a:tab pos="2070735" algn="l"/>
                        </a:tabLst>
                      </a:pPr>
                      <a:r>
                        <a:rPr lang="en-US" sz="2400" kern="100">
                          <a:effectLst/>
                          <a:latin typeface="宋体"/>
                          <a:ea typeface="华文细黑"/>
                          <a:cs typeface="Times New Roman"/>
                        </a:rPr>
                        <a:t>②</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dirty="0">
                          <a:effectLst/>
                          <a:latin typeface="Times New Roman"/>
                          <a:ea typeface="华文细黑"/>
                          <a:cs typeface="Courier New"/>
                        </a:rPr>
                        <a:t>4 </a:t>
                      </a:r>
                      <a:r>
                        <a:rPr lang="en-US" sz="2400" kern="100" dirty="0" err="1">
                          <a:effectLst/>
                          <a:latin typeface="Times New Roman"/>
                          <a:ea typeface="华文细黑"/>
                          <a:cs typeface="Courier New"/>
                        </a:rPr>
                        <a:t>mol</a:t>
                      </a:r>
                      <a:endParaRPr lang="zh-CN" sz="24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2 mol</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0</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0</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5173">
                <a:tc>
                  <a:txBody>
                    <a:bodyPr/>
                    <a:lstStyle/>
                    <a:p>
                      <a:pPr algn="ctr">
                        <a:lnSpc>
                          <a:spcPct val="150000"/>
                        </a:lnSpc>
                        <a:spcAft>
                          <a:spcPts val="0"/>
                        </a:spcAft>
                        <a:tabLst>
                          <a:tab pos="2070735" algn="l"/>
                        </a:tabLst>
                      </a:pPr>
                      <a:r>
                        <a:rPr lang="en-US" sz="2400" kern="100">
                          <a:effectLst/>
                          <a:latin typeface="宋体"/>
                          <a:ea typeface="华文细黑"/>
                          <a:cs typeface="Times New Roman"/>
                        </a:rPr>
                        <a:t>③</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dirty="0">
                          <a:effectLst/>
                          <a:latin typeface="Times New Roman"/>
                          <a:ea typeface="华文细黑"/>
                          <a:cs typeface="Courier New"/>
                        </a:rPr>
                        <a:t>1 </a:t>
                      </a:r>
                      <a:r>
                        <a:rPr lang="en-US" sz="2400" kern="100" dirty="0" err="1">
                          <a:effectLst/>
                          <a:latin typeface="Times New Roman"/>
                          <a:ea typeface="华文细黑"/>
                          <a:cs typeface="Courier New"/>
                        </a:rPr>
                        <a:t>mol</a:t>
                      </a:r>
                      <a:endParaRPr lang="zh-CN" sz="24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0.5 mol</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1.5 mol</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0.5 mol</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5173">
                <a:tc>
                  <a:txBody>
                    <a:bodyPr/>
                    <a:lstStyle/>
                    <a:p>
                      <a:pPr algn="ctr">
                        <a:lnSpc>
                          <a:spcPct val="150000"/>
                        </a:lnSpc>
                        <a:spcAft>
                          <a:spcPts val="0"/>
                        </a:spcAft>
                        <a:tabLst>
                          <a:tab pos="2070735" algn="l"/>
                        </a:tabLst>
                      </a:pPr>
                      <a:r>
                        <a:rPr lang="en-US" sz="2400" kern="100">
                          <a:effectLst/>
                          <a:latin typeface="宋体"/>
                          <a:ea typeface="华文细黑"/>
                          <a:cs typeface="Times New Roman"/>
                        </a:rPr>
                        <a:t>④</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0</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1 mol</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3 mol</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1 mol</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5173">
                <a:tc>
                  <a:txBody>
                    <a:bodyPr/>
                    <a:lstStyle/>
                    <a:p>
                      <a:pPr algn="ctr">
                        <a:lnSpc>
                          <a:spcPct val="150000"/>
                        </a:lnSpc>
                        <a:spcAft>
                          <a:spcPts val="0"/>
                        </a:spcAft>
                        <a:tabLst>
                          <a:tab pos="2070735" algn="l"/>
                        </a:tabLst>
                      </a:pPr>
                      <a:r>
                        <a:rPr lang="en-US" sz="2400" kern="100" dirty="0">
                          <a:effectLst/>
                          <a:latin typeface="宋体"/>
                          <a:ea typeface="华文细黑"/>
                          <a:cs typeface="Times New Roman"/>
                        </a:rPr>
                        <a:t>⑤</a:t>
                      </a:r>
                      <a:endParaRPr lang="zh-CN" sz="24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0</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0</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3 mol</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dirty="0">
                          <a:effectLst/>
                          <a:latin typeface="Times New Roman"/>
                          <a:ea typeface="华文细黑"/>
                          <a:cs typeface="Courier New"/>
                        </a:rPr>
                        <a:t>1 </a:t>
                      </a:r>
                      <a:r>
                        <a:rPr lang="en-US" sz="2400" kern="100" dirty="0" err="1">
                          <a:effectLst/>
                          <a:latin typeface="Times New Roman"/>
                          <a:ea typeface="华文细黑"/>
                          <a:cs typeface="Courier New"/>
                        </a:rPr>
                        <a:t>mol</a:t>
                      </a:r>
                      <a:endParaRPr lang="zh-CN" sz="24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文本框 3"/>
          <p:cNvSpPr txBox="1"/>
          <p:nvPr/>
        </p:nvSpPr>
        <p:spPr bwMode="auto">
          <a:xfrm>
            <a:off x="478582" y="365826"/>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spTree>
    <p:extLst>
      <p:ext uri="{BB962C8B-B14F-4D97-AF65-F5344CB8AC3E}">
        <p14:creationId xmlns:p14="http://schemas.microsoft.com/office/powerpoint/2010/main" val="8227513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74001" y="1077021"/>
            <a:ext cx="10793813" cy="1302408"/>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上述反应达到平衡时，互为等效平衡的是哪几组？达到平衡后，哪些量相同</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 name="矩形 4"/>
          <p:cNvSpPr/>
          <p:nvPr/>
        </p:nvSpPr>
        <p:spPr>
          <a:xfrm>
            <a:off x="875421" y="2493690"/>
            <a:ext cx="10476369" cy="1953420"/>
          </a:xfrm>
          <a:prstGeom prst="rect">
            <a:avLst/>
          </a:prstGeom>
        </p:spPr>
        <p:txBody>
          <a:bodyPr>
            <a:spAutoFit/>
          </a:bodyPr>
          <a:lstStyle/>
          <a:p>
            <a:pPr>
              <a:lnSpc>
                <a:spcPct val="150000"/>
              </a:lnSpc>
            </a:pPr>
            <a:r>
              <a:rPr lang="zh-CN" altLang="zh-CN" sz="2800" b="1" kern="100" dirty="0" smtClean="0">
                <a:solidFill>
                  <a:srgbClr val="0000FF"/>
                </a:solidFill>
                <a:latin typeface="Times New Roman"/>
                <a:cs typeface="Times New Roman"/>
              </a:rPr>
              <a:t>答案</a:t>
            </a:r>
            <a:r>
              <a:rPr lang="en-US" altLang="zh-CN" sz="2800" b="1" kern="100" dirty="0" smtClean="0">
                <a:solidFill>
                  <a:srgbClr val="0000FF"/>
                </a:solidFill>
                <a:latin typeface="Times New Roman"/>
                <a:cs typeface="Times New Roman"/>
              </a:rPr>
              <a:t>  </a:t>
            </a:r>
            <a:r>
              <a:rPr lang="en-US" altLang="zh-CN" sz="2800" kern="100" dirty="0" smtClean="0">
                <a:solidFill>
                  <a:schemeClr val="accent6">
                    <a:lumMod val="75000"/>
                  </a:schemeClr>
                </a:solidFill>
                <a:latin typeface="宋体"/>
                <a:ea typeface="华文细黑"/>
                <a:cs typeface="Times New Roman"/>
              </a:rPr>
              <a:t>①③⑤</a:t>
            </a:r>
            <a:r>
              <a:rPr lang="zh-CN" altLang="zh-CN" sz="2800" kern="100" dirty="0">
                <a:solidFill>
                  <a:schemeClr val="accent6">
                    <a:lumMod val="75000"/>
                  </a:schemeClr>
                </a:solidFill>
                <a:latin typeface="Times New Roman"/>
                <a:ea typeface="华文细黑"/>
                <a:cs typeface="Times New Roman"/>
              </a:rPr>
              <a:t>互为等效平衡。表现在达到平衡后物质的量、质量、体积、物质的量浓度、各组分百分含量</a:t>
            </a:r>
            <a:r>
              <a:rPr lang="en-US" altLang="zh-CN" sz="2800" kern="100" dirty="0">
                <a:solidFill>
                  <a:schemeClr val="accent6">
                    <a:lumMod val="75000"/>
                  </a:schemeClr>
                </a:solidFill>
                <a:latin typeface="Times New Roman"/>
                <a:ea typeface="华文细黑"/>
              </a:rPr>
              <a:t>(</a:t>
            </a:r>
            <a:r>
              <a:rPr lang="zh-CN" altLang="zh-CN" sz="2800" kern="100" dirty="0">
                <a:solidFill>
                  <a:schemeClr val="accent6">
                    <a:lumMod val="75000"/>
                  </a:schemeClr>
                </a:solidFill>
                <a:latin typeface="Times New Roman"/>
                <a:ea typeface="华文细黑"/>
                <a:cs typeface="Times New Roman"/>
              </a:rPr>
              <a:t>物质的量分数、质量分数、体积分数</a:t>
            </a:r>
            <a:r>
              <a:rPr lang="en-US" altLang="zh-CN" sz="2800" kern="100" dirty="0">
                <a:solidFill>
                  <a:schemeClr val="accent6">
                    <a:lumMod val="75000"/>
                  </a:schemeClr>
                </a:solidFill>
                <a:latin typeface="Times New Roman"/>
                <a:ea typeface="华文细黑"/>
              </a:rPr>
              <a:t>)</a:t>
            </a:r>
            <a:r>
              <a:rPr lang="zh-CN" altLang="zh-CN" sz="2800" kern="100" dirty="0">
                <a:solidFill>
                  <a:schemeClr val="accent6">
                    <a:lumMod val="75000"/>
                  </a:schemeClr>
                </a:solidFill>
                <a:latin typeface="Times New Roman"/>
                <a:ea typeface="华文细黑"/>
                <a:cs typeface="Times New Roman"/>
              </a:rPr>
              <a:t>相同。</a:t>
            </a:r>
            <a:endParaRPr lang="zh-CN" altLang="en-US" sz="2800" dirty="0">
              <a:solidFill>
                <a:schemeClr val="accent6">
                  <a:lumMod val="75000"/>
                </a:schemeClr>
              </a:solidFill>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42087642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xEl>
                                              <p:pRg st="0" end="0"/>
                                            </p:txEl>
                                          </p:spTgt>
                                        </p:tgtEl>
                                      </p:cBhvr>
                                    </p:animEffect>
                                    <p:set>
                                      <p:cBhvr>
                                        <p:cTn id="12" dur="1" fill="hold">
                                          <p:stCondLst>
                                            <p:cond delay="499"/>
                                          </p:stCondLst>
                                        </p:cTn>
                                        <p:tgtEl>
                                          <p:spTgt spid="5">
                                            <p:txEl>
                                              <p:pRg st="0" end="0"/>
                                            </p:txEl>
                                          </p:spTgt>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5" grpId="0" build="allAtOnce"/>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88134" y="1845618"/>
            <a:ext cx="9812557" cy="1846659"/>
          </a:xfrm>
          <a:prstGeom prst="rect">
            <a:avLst/>
          </a:prstGeom>
        </p:spPr>
        <p:txBody>
          <a:bodyPr>
            <a:spAutoFit/>
          </a:bodyPr>
          <a:lstStyle/>
          <a:p>
            <a:pPr lvl="0">
              <a:lnSpc>
                <a:spcPct val="150000"/>
              </a:lnSpc>
            </a:pPr>
            <a:r>
              <a:rPr lang="en-US" altLang="zh-CN" sz="2800" kern="100" dirty="0" smtClean="0">
                <a:solidFill>
                  <a:prstClr val="black"/>
                </a:solidFill>
                <a:latin typeface="Times New Roman"/>
                <a:ea typeface="华文细黑"/>
              </a:rPr>
              <a:t>(2)</a:t>
            </a:r>
            <a:r>
              <a:rPr lang="zh-CN" altLang="zh-CN" sz="2800" kern="100" dirty="0" smtClean="0">
                <a:solidFill>
                  <a:prstClr val="black"/>
                </a:solidFill>
                <a:latin typeface="Times New Roman"/>
                <a:ea typeface="华文细黑"/>
                <a:cs typeface="Times New Roman"/>
              </a:rPr>
              <a:t>达到平衡后，</a:t>
            </a:r>
            <a:r>
              <a:rPr lang="en-US" altLang="zh-CN" sz="2800" kern="100" dirty="0" smtClean="0">
                <a:solidFill>
                  <a:prstClr val="black"/>
                </a:solidFill>
                <a:latin typeface="宋体"/>
                <a:ea typeface="华文细黑"/>
                <a:cs typeface="Times New Roman"/>
              </a:rPr>
              <a:t>①</a:t>
            </a:r>
            <a:r>
              <a:rPr lang="zh-CN" altLang="zh-CN" sz="2800" kern="100" dirty="0" smtClean="0">
                <a:solidFill>
                  <a:prstClr val="black"/>
                </a:solidFill>
                <a:latin typeface="Times New Roman"/>
                <a:ea typeface="华文细黑"/>
                <a:cs typeface="Times New Roman"/>
              </a:rPr>
              <a:t>放出的热量为</a:t>
            </a:r>
            <a:r>
              <a:rPr lang="en-US" altLang="zh-CN" sz="2800" i="1" kern="100" dirty="0" smtClean="0">
                <a:solidFill>
                  <a:prstClr val="black"/>
                </a:solidFill>
                <a:latin typeface="Times New Roman"/>
                <a:ea typeface="华文细黑"/>
              </a:rPr>
              <a:t>Q</a:t>
            </a:r>
            <a:r>
              <a:rPr lang="en-US" altLang="zh-CN" sz="2800" kern="100" baseline="-25000" dirty="0" smtClean="0">
                <a:solidFill>
                  <a:prstClr val="black"/>
                </a:solidFill>
                <a:latin typeface="Times New Roman"/>
                <a:ea typeface="华文细黑"/>
              </a:rPr>
              <a:t>2</a:t>
            </a:r>
            <a:r>
              <a:rPr lang="en-US" altLang="zh-CN" sz="2800" kern="100" dirty="0" smtClean="0">
                <a:solidFill>
                  <a:prstClr val="black"/>
                </a:solidFill>
                <a:latin typeface="Times New Roman"/>
                <a:ea typeface="华文细黑"/>
              </a:rPr>
              <a:t> kJ</a:t>
            </a:r>
            <a:r>
              <a:rPr lang="zh-CN" altLang="zh-CN" sz="2800" kern="100" dirty="0" smtClean="0">
                <a:solidFill>
                  <a:prstClr val="black"/>
                </a:solidFill>
                <a:latin typeface="Times New Roman"/>
                <a:ea typeface="华文细黑"/>
                <a:cs typeface="Times New Roman"/>
              </a:rPr>
              <a:t>，</a:t>
            </a:r>
            <a:r>
              <a:rPr lang="en-US" altLang="zh-CN" sz="2800" kern="100" dirty="0" smtClean="0">
                <a:solidFill>
                  <a:prstClr val="black"/>
                </a:solidFill>
                <a:latin typeface="宋体"/>
                <a:ea typeface="华文细黑"/>
                <a:cs typeface="Times New Roman"/>
              </a:rPr>
              <a:t>⑤</a:t>
            </a:r>
            <a:r>
              <a:rPr lang="zh-CN" altLang="zh-CN" sz="2800" kern="100" dirty="0" smtClean="0">
                <a:solidFill>
                  <a:prstClr val="black"/>
                </a:solidFill>
                <a:latin typeface="Times New Roman"/>
                <a:ea typeface="华文细黑"/>
                <a:cs typeface="Times New Roman"/>
              </a:rPr>
              <a:t>吸收的热量为</a:t>
            </a:r>
            <a:r>
              <a:rPr lang="en-US" altLang="zh-CN" sz="2800" i="1" kern="100" dirty="0" smtClean="0">
                <a:solidFill>
                  <a:prstClr val="black"/>
                </a:solidFill>
                <a:latin typeface="Times New Roman"/>
                <a:ea typeface="华文细黑"/>
              </a:rPr>
              <a:t>Q</a:t>
            </a:r>
            <a:r>
              <a:rPr lang="en-US" altLang="zh-CN" sz="2800" kern="100" baseline="-25000" dirty="0" smtClean="0">
                <a:solidFill>
                  <a:prstClr val="black"/>
                </a:solidFill>
                <a:latin typeface="Times New Roman"/>
                <a:ea typeface="华文细黑"/>
              </a:rPr>
              <a:t>3</a:t>
            </a:r>
            <a:r>
              <a:rPr lang="en-US" altLang="zh-CN" sz="2800" kern="100" dirty="0" smtClean="0">
                <a:solidFill>
                  <a:prstClr val="black"/>
                </a:solidFill>
                <a:latin typeface="Times New Roman"/>
                <a:ea typeface="华文细黑"/>
              </a:rPr>
              <a:t> kJ</a:t>
            </a:r>
            <a:r>
              <a:rPr lang="zh-CN" altLang="zh-CN" sz="2800" kern="100" dirty="0" smtClean="0">
                <a:solidFill>
                  <a:prstClr val="black"/>
                </a:solidFill>
                <a:latin typeface="Times New Roman"/>
                <a:ea typeface="华文细黑"/>
                <a:cs typeface="Times New Roman"/>
              </a:rPr>
              <a:t>，则</a:t>
            </a:r>
            <a:r>
              <a:rPr lang="en-US" altLang="zh-CN" sz="2800" i="1" kern="100" dirty="0" smtClean="0">
                <a:solidFill>
                  <a:prstClr val="black"/>
                </a:solidFill>
                <a:latin typeface="Times New Roman"/>
                <a:ea typeface="华文细黑"/>
              </a:rPr>
              <a:t>Q</a:t>
            </a:r>
            <a:r>
              <a:rPr lang="en-US" altLang="zh-CN" sz="2800" kern="100" baseline="-25000" dirty="0" smtClean="0">
                <a:solidFill>
                  <a:prstClr val="black"/>
                </a:solidFill>
                <a:latin typeface="Times New Roman"/>
                <a:ea typeface="华文细黑"/>
              </a:rPr>
              <a:t>1</a:t>
            </a:r>
            <a:r>
              <a:rPr lang="zh-CN" altLang="zh-CN" sz="2800" kern="100" dirty="0" smtClean="0">
                <a:solidFill>
                  <a:prstClr val="black"/>
                </a:solidFill>
                <a:latin typeface="Times New Roman"/>
                <a:ea typeface="华文细黑"/>
                <a:cs typeface="Times New Roman"/>
              </a:rPr>
              <a:t>、</a:t>
            </a:r>
            <a:r>
              <a:rPr lang="en-US" altLang="zh-CN" sz="2800" i="1" kern="100" dirty="0" smtClean="0">
                <a:solidFill>
                  <a:prstClr val="black"/>
                </a:solidFill>
                <a:latin typeface="Times New Roman"/>
                <a:ea typeface="华文细黑"/>
              </a:rPr>
              <a:t>Q</a:t>
            </a:r>
            <a:r>
              <a:rPr lang="en-US" altLang="zh-CN" sz="2800" kern="100" baseline="-25000" dirty="0" smtClean="0">
                <a:solidFill>
                  <a:prstClr val="black"/>
                </a:solidFill>
                <a:latin typeface="Times New Roman"/>
                <a:ea typeface="华文细黑"/>
              </a:rPr>
              <a:t>2</a:t>
            </a:r>
            <a:r>
              <a:rPr lang="zh-CN" altLang="zh-CN" sz="2800" kern="100" dirty="0" smtClean="0">
                <a:solidFill>
                  <a:prstClr val="black"/>
                </a:solidFill>
                <a:latin typeface="Times New Roman"/>
                <a:ea typeface="华文细黑"/>
                <a:cs typeface="Times New Roman"/>
              </a:rPr>
              <a:t>、</a:t>
            </a:r>
            <a:r>
              <a:rPr lang="en-US" altLang="zh-CN" sz="2800" i="1" kern="100" dirty="0" smtClean="0">
                <a:solidFill>
                  <a:prstClr val="black"/>
                </a:solidFill>
                <a:latin typeface="Times New Roman"/>
                <a:ea typeface="华文细黑"/>
              </a:rPr>
              <a:t>Q</a:t>
            </a:r>
            <a:r>
              <a:rPr lang="en-US" altLang="zh-CN" sz="2800" kern="100" baseline="-25000" dirty="0" smtClean="0">
                <a:solidFill>
                  <a:prstClr val="black"/>
                </a:solidFill>
                <a:latin typeface="Times New Roman"/>
                <a:ea typeface="华文细黑"/>
              </a:rPr>
              <a:t>3</a:t>
            </a:r>
            <a:r>
              <a:rPr lang="zh-CN" altLang="zh-CN" sz="2800" kern="100" dirty="0" smtClean="0">
                <a:solidFill>
                  <a:prstClr val="black"/>
                </a:solidFill>
                <a:latin typeface="Times New Roman"/>
                <a:ea typeface="华文细黑"/>
                <a:cs typeface="Times New Roman"/>
              </a:rPr>
              <a:t>的定量关系为</a:t>
            </a:r>
            <a:r>
              <a:rPr lang="en-US" altLang="zh-CN" sz="2800" kern="100" dirty="0" smtClean="0">
                <a:solidFill>
                  <a:prstClr val="black"/>
                </a:solidFill>
                <a:latin typeface="Times New Roman"/>
                <a:ea typeface="华文细黑"/>
              </a:rPr>
              <a:t>________________</a:t>
            </a:r>
            <a:r>
              <a:rPr lang="zh-CN" altLang="zh-CN" sz="2800" kern="100" dirty="0" smtClean="0">
                <a:solidFill>
                  <a:prstClr val="black"/>
                </a:solidFill>
                <a:latin typeface="Times New Roman"/>
                <a:ea typeface="华文细黑"/>
                <a:cs typeface="Times New Roman"/>
              </a:rPr>
              <a:t>。</a:t>
            </a:r>
            <a:endParaRPr lang="zh-CN" altLang="en-US" sz="2800" dirty="0">
              <a:solidFill>
                <a:prstClr val="black"/>
              </a:solidFill>
            </a:endParaRPr>
          </a:p>
        </p:txBody>
      </p:sp>
      <p:sp>
        <p:nvSpPr>
          <p:cNvPr id="5" name="矩形 4"/>
          <p:cNvSpPr/>
          <p:nvPr/>
        </p:nvSpPr>
        <p:spPr>
          <a:xfrm>
            <a:off x="5852859" y="2565698"/>
            <a:ext cx="2042547" cy="523220"/>
          </a:xfrm>
          <a:prstGeom prst="rect">
            <a:avLst/>
          </a:prstGeom>
        </p:spPr>
        <p:txBody>
          <a:bodyPr wrap="none">
            <a:spAutoFit/>
          </a:bodyPr>
          <a:lstStyle/>
          <a:p>
            <a:r>
              <a:rPr lang="en-US" altLang="zh-CN" sz="2800" i="1" kern="100" dirty="0">
                <a:solidFill>
                  <a:schemeClr val="accent6">
                    <a:lumMod val="75000"/>
                  </a:schemeClr>
                </a:solidFill>
                <a:latin typeface="Times New Roman"/>
                <a:ea typeface="华文细黑"/>
              </a:rPr>
              <a:t>Q</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cs typeface="Times New Roman"/>
              </a:rPr>
              <a:t>＋</a:t>
            </a:r>
            <a:r>
              <a:rPr lang="en-US" altLang="zh-CN" sz="2800" i="1" kern="100" dirty="0">
                <a:solidFill>
                  <a:schemeClr val="accent6">
                    <a:lumMod val="75000"/>
                  </a:schemeClr>
                </a:solidFill>
                <a:latin typeface="Times New Roman"/>
                <a:ea typeface="华文细黑"/>
              </a:rPr>
              <a:t>Q</a:t>
            </a:r>
            <a:r>
              <a:rPr lang="en-US" altLang="zh-CN" sz="2800" kern="100" baseline="-25000" dirty="0">
                <a:solidFill>
                  <a:schemeClr val="accent6">
                    <a:lumMod val="75000"/>
                  </a:schemeClr>
                </a:solidFill>
                <a:latin typeface="Times New Roman"/>
                <a:ea typeface="华文细黑"/>
              </a:rPr>
              <a:t>3</a:t>
            </a:r>
            <a:r>
              <a:rPr lang="zh-CN" altLang="zh-CN" sz="2800" kern="100" dirty="0">
                <a:solidFill>
                  <a:schemeClr val="accent6">
                    <a:lumMod val="75000"/>
                  </a:schemeClr>
                </a:solidFill>
                <a:latin typeface="Times New Roman"/>
                <a:ea typeface="华文细黑"/>
                <a:cs typeface="Times New Roman"/>
              </a:rPr>
              <a:t>＝</a:t>
            </a:r>
            <a:r>
              <a:rPr lang="en-US" altLang="zh-CN" sz="2800" i="1" kern="100" dirty="0" smtClean="0">
                <a:solidFill>
                  <a:schemeClr val="accent6">
                    <a:lumMod val="75000"/>
                  </a:schemeClr>
                </a:solidFill>
                <a:latin typeface="Times New Roman"/>
                <a:ea typeface="华文细黑"/>
              </a:rPr>
              <a:t>Q</a:t>
            </a:r>
            <a:r>
              <a:rPr lang="en-US" altLang="zh-CN" sz="2800" kern="100" baseline="-25000" dirty="0" smtClean="0">
                <a:solidFill>
                  <a:schemeClr val="accent6">
                    <a:lumMod val="75000"/>
                  </a:schemeClr>
                </a:solidFill>
                <a:latin typeface="Times New Roman"/>
                <a:ea typeface="华文细黑"/>
              </a:rPr>
              <a:t>1</a:t>
            </a:r>
            <a:endParaRPr lang="zh-CN" altLang="en-US" sz="2800" dirty="0">
              <a:solidFill>
                <a:schemeClr val="accent6">
                  <a:lumMod val="75000"/>
                </a:schemeClr>
              </a:solidFill>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7865729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5" grpId="0"/>
      <p:bldP spid="5"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7506" y="333450"/>
            <a:ext cx="10793813" cy="1384995"/>
          </a:xfrm>
          <a:prstGeom prst="rect">
            <a:avLst/>
          </a:prstGeom>
        </p:spPr>
        <p:txBody>
          <a:bodyPr>
            <a:spAutoFit/>
          </a:bodyPr>
          <a:lstStyle/>
          <a:p>
            <a:pPr>
              <a:lnSpc>
                <a:spcPct val="150000"/>
              </a:lnSpc>
            </a:pPr>
            <a:r>
              <a:rPr lang="en-US" altLang="zh-CN" sz="2800" kern="100" dirty="0">
                <a:latin typeface="Times New Roman"/>
                <a:ea typeface="华文细黑"/>
              </a:rPr>
              <a:t>2.</a:t>
            </a:r>
            <a:r>
              <a:rPr lang="zh-CN" altLang="zh-CN" sz="2800" kern="100" dirty="0" smtClean="0">
                <a:latin typeface="Times New Roman"/>
                <a:ea typeface="华文细黑"/>
                <a:cs typeface="Times New Roman"/>
              </a:rPr>
              <a:t>在</a:t>
            </a:r>
            <a:r>
              <a:rPr lang="zh-CN" altLang="en-US" sz="2800" kern="100" dirty="0" smtClean="0">
                <a:latin typeface="Times New Roman"/>
                <a:ea typeface="华文细黑"/>
                <a:cs typeface="Times New Roman"/>
              </a:rPr>
              <a:t>恒</a:t>
            </a:r>
            <a:r>
              <a:rPr lang="zh-CN" altLang="zh-CN" sz="2800" kern="100" dirty="0" smtClean="0">
                <a:latin typeface="Times New Roman"/>
                <a:ea typeface="华文细黑"/>
                <a:cs typeface="Times New Roman"/>
              </a:rPr>
              <a:t>温</a:t>
            </a:r>
            <a:r>
              <a:rPr lang="zh-CN" altLang="en-US" sz="2800" kern="100" dirty="0">
                <a:latin typeface="Times New Roman"/>
                <a:ea typeface="华文细黑"/>
                <a:cs typeface="Times New Roman"/>
              </a:rPr>
              <a:t>恒</a:t>
            </a:r>
            <a:r>
              <a:rPr lang="zh-CN" altLang="zh-CN" sz="2800" kern="100" dirty="0" smtClean="0">
                <a:latin typeface="Times New Roman"/>
                <a:ea typeface="华文细黑"/>
                <a:cs typeface="Times New Roman"/>
              </a:rPr>
              <a:t>容</a:t>
            </a:r>
            <a:r>
              <a:rPr lang="zh-CN" altLang="zh-CN" sz="2800" kern="100" dirty="0">
                <a:latin typeface="Times New Roman"/>
                <a:ea typeface="华文细黑"/>
                <a:cs typeface="Times New Roman"/>
              </a:rPr>
              <a:t>条件下，可逆反应：</a:t>
            </a:r>
            <a:r>
              <a:rPr lang="en-US" altLang="zh-CN" sz="2800" kern="100" dirty="0">
                <a:latin typeface="Times New Roman"/>
                <a:ea typeface="华文细黑"/>
              </a:rPr>
              <a:t>2A(g)</a:t>
            </a:r>
            <a:r>
              <a:rPr lang="zh-CN" altLang="zh-CN" sz="2800" kern="100" dirty="0">
                <a:latin typeface="Times New Roman"/>
                <a:ea typeface="华文细黑"/>
                <a:cs typeface="Times New Roman"/>
              </a:rPr>
              <a:t>＋</a:t>
            </a:r>
            <a:r>
              <a:rPr lang="en-US" altLang="zh-CN" sz="2800" kern="100" dirty="0">
                <a:latin typeface="Times New Roman"/>
                <a:ea typeface="华文细黑"/>
              </a:rPr>
              <a:t>B(g)</a:t>
            </a:r>
            <a:r>
              <a:rPr lang="en-US" altLang="zh-CN" sz="2800" kern="100" dirty="0">
                <a:latin typeface="ZBFH"/>
                <a:ea typeface="华文细黑"/>
              </a:rPr>
              <a:t></a:t>
            </a:r>
            <a:r>
              <a:rPr lang="en-US" altLang="zh-CN" sz="2800" kern="100" dirty="0">
                <a:latin typeface="Times New Roman"/>
                <a:ea typeface="华文细黑"/>
              </a:rPr>
              <a:t>3C(g)</a:t>
            </a:r>
            <a:r>
              <a:rPr lang="zh-CN" altLang="zh-CN" sz="2800" kern="100" dirty="0">
                <a:latin typeface="Times New Roman"/>
                <a:ea typeface="华文细黑"/>
                <a:cs typeface="Times New Roman"/>
              </a:rPr>
              <a:t>＋</a:t>
            </a:r>
            <a:r>
              <a:rPr lang="en-US" altLang="zh-CN" sz="2800" kern="100" dirty="0">
                <a:latin typeface="Times New Roman"/>
                <a:ea typeface="华文细黑"/>
              </a:rPr>
              <a:t>D(s)</a:t>
            </a:r>
            <a:r>
              <a:rPr lang="zh-CN" altLang="zh-CN" sz="2800" kern="100" dirty="0">
                <a:latin typeface="Times New Roman"/>
                <a:ea typeface="华文细黑"/>
                <a:cs typeface="Times New Roman"/>
              </a:rPr>
              <a:t>起始物质的量如下表所示：</a:t>
            </a:r>
            <a:endParaRPr lang="zh-CN" altLang="en-US" sz="2800" dirty="0"/>
          </a:p>
        </p:txBody>
      </p:sp>
      <p:graphicFrame>
        <p:nvGraphicFramePr>
          <p:cNvPr id="4" name="对象 3"/>
          <p:cNvGraphicFramePr>
            <a:graphicFrameLocks noChangeAspect="1"/>
          </p:cNvGraphicFramePr>
          <p:nvPr>
            <p:extLst>
              <p:ext uri="{D42A27DB-BD31-4B8C-83A1-F6EECF244321}">
                <p14:modId xmlns:p14="http://schemas.microsoft.com/office/powerpoint/2010/main" val="1535293087"/>
              </p:ext>
            </p:extLst>
          </p:nvPr>
        </p:nvGraphicFramePr>
        <p:xfrm>
          <a:off x="7967414" y="405458"/>
          <a:ext cx="1577975" cy="792163"/>
        </p:xfrm>
        <a:graphic>
          <a:graphicData uri="http://schemas.openxmlformats.org/presentationml/2006/ole">
            <mc:AlternateContent xmlns:mc="http://schemas.openxmlformats.org/markup-compatibility/2006">
              <mc:Choice xmlns:v="urn:schemas-microsoft-com:vml" Requires="v">
                <p:oleObj spid="_x0000_s229415" name="Document" r:id="rId3" imgW="1577869" imgH="791470" progId="Word.Document.8">
                  <p:embed/>
                </p:oleObj>
              </mc:Choice>
              <mc:Fallback>
                <p:oleObj name="Document" r:id="rId3" imgW="1577869" imgH="791470" progId="Word.Document.8">
                  <p:embed/>
                  <p:pic>
                    <p:nvPicPr>
                      <p:cNvPr id="0" name=""/>
                      <p:cNvPicPr/>
                      <p:nvPr/>
                    </p:nvPicPr>
                    <p:blipFill>
                      <a:blip r:embed="rId4"/>
                      <a:stretch>
                        <a:fillRect/>
                      </a:stretch>
                    </p:blipFill>
                    <p:spPr>
                      <a:xfrm>
                        <a:off x="7967414" y="405458"/>
                        <a:ext cx="1577975" cy="792163"/>
                      </a:xfrm>
                      <a:prstGeom prst="rect">
                        <a:avLst/>
                      </a:prstGeom>
                    </p:spPr>
                  </p:pic>
                </p:oleObj>
              </mc:Fallback>
            </mc:AlternateContent>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2522318"/>
              </p:ext>
            </p:extLst>
          </p:nvPr>
        </p:nvGraphicFramePr>
        <p:xfrm>
          <a:off x="910631" y="1773610"/>
          <a:ext cx="9217022" cy="4132795"/>
        </p:xfrm>
        <a:graphic>
          <a:graphicData uri="http://schemas.openxmlformats.org/drawingml/2006/table">
            <a:tbl>
              <a:tblPr/>
              <a:tblGrid>
                <a:gridCol w="1540578"/>
                <a:gridCol w="1695386"/>
                <a:gridCol w="1993686"/>
                <a:gridCol w="1993686"/>
                <a:gridCol w="1993686"/>
              </a:tblGrid>
              <a:tr h="477888">
                <a:tc>
                  <a:txBody>
                    <a:bodyPr/>
                    <a:lstStyle/>
                    <a:p>
                      <a:pPr algn="ctr">
                        <a:lnSpc>
                          <a:spcPct val="150000"/>
                        </a:lnSpc>
                        <a:spcAft>
                          <a:spcPts val="0"/>
                        </a:spcAft>
                        <a:tabLst>
                          <a:tab pos="2070735" algn="l"/>
                        </a:tabLst>
                      </a:pPr>
                      <a:r>
                        <a:rPr lang="zh-CN" sz="2400" kern="100">
                          <a:effectLst/>
                          <a:latin typeface="Times New Roman"/>
                          <a:ea typeface="华文细黑"/>
                          <a:cs typeface="Times New Roman"/>
                        </a:rPr>
                        <a:t>序号</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A</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B</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C</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D</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6831">
                <a:tc>
                  <a:txBody>
                    <a:bodyPr/>
                    <a:lstStyle/>
                    <a:p>
                      <a:pPr algn="ctr">
                        <a:lnSpc>
                          <a:spcPct val="150000"/>
                        </a:lnSpc>
                        <a:spcAft>
                          <a:spcPts val="0"/>
                        </a:spcAft>
                        <a:tabLst>
                          <a:tab pos="2070735" algn="l"/>
                        </a:tabLst>
                      </a:pPr>
                      <a:r>
                        <a:rPr lang="en-US" sz="2400" kern="100">
                          <a:effectLst/>
                          <a:latin typeface="宋体"/>
                          <a:ea typeface="华文细黑"/>
                          <a:cs typeface="Times New Roman"/>
                        </a:rPr>
                        <a:t>①</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2 mol</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1 mol</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dirty="0">
                          <a:effectLst/>
                          <a:latin typeface="Times New Roman"/>
                          <a:ea typeface="华文细黑"/>
                          <a:cs typeface="Courier New"/>
                        </a:rPr>
                        <a:t>0</a:t>
                      </a:r>
                      <a:endParaRPr lang="zh-CN" sz="24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0</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6831">
                <a:tc>
                  <a:txBody>
                    <a:bodyPr/>
                    <a:lstStyle/>
                    <a:p>
                      <a:pPr algn="ctr">
                        <a:lnSpc>
                          <a:spcPct val="150000"/>
                        </a:lnSpc>
                        <a:spcAft>
                          <a:spcPts val="0"/>
                        </a:spcAft>
                        <a:tabLst>
                          <a:tab pos="2070735" algn="l"/>
                        </a:tabLst>
                      </a:pPr>
                      <a:r>
                        <a:rPr lang="en-US" sz="2400" kern="100">
                          <a:effectLst/>
                          <a:latin typeface="宋体"/>
                          <a:ea typeface="华文细黑"/>
                          <a:cs typeface="Times New Roman"/>
                        </a:rPr>
                        <a:t>②</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4 mol</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2 mol</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0</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0</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6831">
                <a:tc>
                  <a:txBody>
                    <a:bodyPr/>
                    <a:lstStyle/>
                    <a:p>
                      <a:pPr algn="ctr">
                        <a:lnSpc>
                          <a:spcPct val="150000"/>
                        </a:lnSpc>
                        <a:spcAft>
                          <a:spcPts val="0"/>
                        </a:spcAft>
                        <a:tabLst>
                          <a:tab pos="2070735" algn="l"/>
                        </a:tabLst>
                      </a:pPr>
                      <a:r>
                        <a:rPr lang="en-US" sz="2400" kern="100">
                          <a:effectLst/>
                          <a:latin typeface="宋体"/>
                          <a:ea typeface="华文细黑"/>
                          <a:cs typeface="Times New Roman"/>
                        </a:rPr>
                        <a:t>③</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1 mol</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0.5 mol</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1.5 mol</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0.5 mol</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6831">
                <a:tc>
                  <a:txBody>
                    <a:bodyPr/>
                    <a:lstStyle/>
                    <a:p>
                      <a:pPr algn="ctr">
                        <a:lnSpc>
                          <a:spcPct val="150000"/>
                        </a:lnSpc>
                        <a:spcAft>
                          <a:spcPts val="0"/>
                        </a:spcAft>
                        <a:tabLst>
                          <a:tab pos="2070735" algn="l"/>
                        </a:tabLst>
                      </a:pPr>
                      <a:r>
                        <a:rPr lang="en-US" sz="2400" kern="100">
                          <a:effectLst/>
                          <a:latin typeface="宋体"/>
                          <a:ea typeface="华文细黑"/>
                          <a:cs typeface="Times New Roman"/>
                        </a:rPr>
                        <a:t>④</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0</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1 mol</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3 mol</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1 mol</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6831">
                <a:tc>
                  <a:txBody>
                    <a:bodyPr/>
                    <a:lstStyle/>
                    <a:p>
                      <a:pPr algn="ctr">
                        <a:lnSpc>
                          <a:spcPct val="150000"/>
                        </a:lnSpc>
                        <a:spcAft>
                          <a:spcPts val="0"/>
                        </a:spcAft>
                        <a:tabLst>
                          <a:tab pos="2070735" algn="l"/>
                        </a:tabLst>
                      </a:pPr>
                      <a:r>
                        <a:rPr lang="en-US" sz="2400" kern="100">
                          <a:effectLst/>
                          <a:latin typeface="宋体"/>
                          <a:ea typeface="华文细黑"/>
                          <a:cs typeface="Times New Roman"/>
                        </a:rPr>
                        <a:t>⑤</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0</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0</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a:effectLst/>
                          <a:latin typeface="Times New Roman"/>
                          <a:ea typeface="华文细黑"/>
                          <a:cs typeface="Courier New"/>
                        </a:rPr>
                        <a:t>3 mol</a:t>
                      </a:r>
                      <a:endParaRPr lang="zh-CN" sz="24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400" kern="100" dirty="0">
                          <a:effectLst/>
                          <a:latin typeface="Times New Roman"/>
                          <a:ea typeface="华文细黑"/>
                          <a:cs typeface="Courier New"/>
                        </a:rPr>
                        <a:t>1 </a:t>
                      </a:r>
                      <a:r>
                        <a:rPr lang="en-US" sz="2400" kern="100" dirty="0" err="1">
                          <a:effectLst/>
                          <a:latin typeface="Times New Roman"/>
                          <a:ea typeface="华文细黑"/>
                          <a:cs typeface="Courier New"/>
                        </a:rPr>
                        <a:t>mol</a:t>
                      </a:r>
                      <a:endParaRPr lang="zh-CN" sz="24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487688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4606" y="189434"/>
            <a:ext cx="10352865" cy="849183"/>
          </a:xfrm>
          <a:prstGeom prst="rect">
            <a:avLst/>
          </a:prstGeom>
        </p:spPr>
        <p:txBody>
          <a:bodyPr wrap="square" lIns="121898" tIns="60948" rIns="121898" bIns="60948">
            <a:spAutoFit/>
          </a:bodyPr>
          <a:lstStyle/>
          <a:p>
            <a:pPr algn="just">
              <a:lnSpc>
                <a:spcPct val="200000"/>
              </a:lnSpc>
              <a:spcAft>
                <a:spcPts val="0"/>
              </a:spcAft>
              <a:tabLst>
                <a:tab pos="2430780" algn="l"/>
              </a:tabLst>
            </a:pPr>
            <a:r>
              <a:rPr lang="en-US" altLang="zh-CN" sz="2800" kern="100" dirty="0">
                <a:latin typeface="Times New Roman"/>
                <a:ea typeface="华文细黑"/>
              </a:rPr>
              <a:t>(3)</a:t>
            </a:r>
            <a:r>
              <a:rPr lang="zh-CN" altLang="zh-CN" sz="2800" kern="100" dirty="0">
                <a:latin typeface="Times New Roman"/>
                <a:ea typeface="华文细黑"/>
                <a:cs typeface="Times New Roman"/>
              </a:rPr>
              <a:t>平衡特点</a:t>
            </a:r>
            <a:endParaRPr lang="zh-CN" altLang="zh-CN" sz="2800" kern="100" dirty="0">
              <a:effectLst/>
              <a:latin typeface="宋体"/>
              <a:cs typeface="Courier New"/>
            </a:endParaRPr>
          </a:p>
        </p:txBody>
      </p:sp>
      <p:pic>
        <p:nvPicPr>
          <p:cNvPr id="208898" name="Picture 2" descr="5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205" y="981522"/>
            <a:ext cx="6836353" cy="475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2165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7506" y="909514"/>
            <a:ext cx="10793813" cy="2677656"/>
          </a:xfrm>
          <a:prstGeom prst="rect">
            <a:avLst/>
          </a:prstGeom>
        </p:spPr>
        <p:txBody>
          <a:bodyPr>
            <a:spAutoFit/>
          </a:bodyPr>
          <a:lstStyle/>
          <a:p>
            <a:pPr algn="just">
              <a:lnSpc>
                <a:spcPct val="150000"/>
              </a:lnSpc>
              <a:spcAft>
                <a:spcPts val="0"/>
              </a:spcAft>
              <a:tabLst>
                <a:tab pos="2070735" algn="l"/>
              </a:tabLst>
            </a:pPr>
            <a:r>
              <a:rPr lang="zh-CN" altLang="zh-CN" sz="2800" kern="100" dirty="0">
                <a:latin typeface="Times New Roman"/>
                <a:ea typeface="华文细黑"/>
                <a:cs typeface="Times New Roman"/>
              </a:rPr>
              <a:t>上述反应达到平衡时，互为等效平衡的是哪几组？达到平衡后，哪些量相同？</a:t>
            </a:r>
            <a:endParaRPr lang="zh-CN" altLang="zh-CN" sz="2800" kern="100" dirty="0">
              <a:latin typeface="宋体"/>
              <a:cs typeface="Courier New"/>
            </a:endParaRPr>
          </a:p>
          <a:p>
            <a:pPr>
              <a:lnSpc>
                <a:spcPct val="150000"/>
              </a:lnSpc>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rPr>
              <a:t>①②③⑤</a:t>
            </a:r>
            <a:r>
              <a:rPr lang="zh-CN" altLang="zh-CN" sz="2800" kern="100" dirty="0">
                <a:solidFill>
                  <a:schemeClr val="accent6">
                    <a:lumMod val="75000"/>
                  </a:schemeClr>
                </a:solidFill>
                <a:latin typeface="Times New Roman"/>
                <a:ea typeface="华文细黑"/>
              </a:rPr>
              <a:t>互为等效平衡。表现在达到平衡后各组分百分含量</a:t>
            </a:r>
            <a:r>
              <a:rPr lang="en-US" altLang="zh-CN" sz="2800" kern="100" dirty="0">
                <a:solidFill>
                  <a:schemeClr val="accent6">
                    <a:lumMod val="75000"/>
                  </a:schemeClr>
                </a:solidFill>
                <a:latin typeface="Times New Roman"/>
                <a:ea typeface="华文细黑"/>
              </a:rPr>
              <a:t>(</a:t>
            </a:r>
            <a:r>
              <a:rPr lang="zh-CN" altLang="zh-CN" sz="2800" kern="100" dirty="0">
                <a:solidFill>
                  <a:schemeClr val="accent6">
                    <a:lumMod val="75000"/>
                  </a:schemeClr>
                </a:solidFill>
                <a:latin typeface="Times New Roman"/>
                <a:ea typeface="华文细黑"/>
              </a:rPr>
              <a:t>物质的量分数、质量分数、体积分数</a:t>
            </a:r>
            <a:r>
              <a:rPr lang="en-US" altLang="zh-CN" sz="2800" kern="100" dirty="0">
                <a:solidFill>
                  <a:schemeClr val="accent6">
                    <a:lumMod val="75000"/>
                  </a:schemeClr>
                </a:solidFill>
                <a:latin typeface="Times New Roman"/>
                <a:ea typeface="华文细黑"/>
              </a:rPr>
              <a:t>)</a:t>
            </a:r>
            <a:r>
              <a:rPr lang="zh-CN" altLang="zh-CN" sz="2800" kern="100" dirty="0">
                <a:solidFill>
                  <a:schemeClr val="accent6">
                    <a:lumMod val="75000"/>
                  </a:schemeClr>
                </a:solidFill>
                <a:latin typeface="Times New Roman"/>
                <a:ea typeface="华文细黑"/>
              </a:rPr>
              <a:t>相同。</a:t>
            </a:r>
            <a:endParaRPr lang="zh-CN" altLang="en-US" sz="2800" kern="100" dirty="0">
              <a:solidFill>
                <a:schemeClr val="accent6">
                  <a:lumMod val="75000"/>
                </a:schemeClr>
              </a:solidFill>
              <a:latin typeface="Times New Roman"/>
              <a:ea typeface="华文细黑"/>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1823501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xEl>
                                              <p:pRg st="1" end="1"/>
                                            </p:txEl>
                                          </p:spTgt>
                                        </p:tgtEl>
                                      </p:cBhvr>
                                    </p:animEffect>
                                    <p:set>
                                      <p:cBhvr>
                                        <p:cTn id="12"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7506" y="333450"/>
            <a:ext cx="10793813" cy="1384995"/>
          </a:xfrm>
          <a:prstGeom prst="rect">
            <a:avLst/>
          </a:prstGeom>
        </p:spPr>
        <p:txBody>
          <a:bodyPr>
            <a:spAutoFit/>
          </a:bodyPr>
          <a:lstStyle/>
          <a:p>
            <a:pPr>
              <a:lnSpc>
                <a:spcPct val="150000"/>
              </a:lnSpc>
            </a:pPr>
            <a:r>
              <a:rPr lang="en-US" altLang="zh-CN" sz="2800" kern="100" dirty="0">
                <a:latin typeface="Times New Roman"/>
                <a:ea typeface="华文细黑"/>
              </a:rPr>
              <a:t>3.</a:t>
            </a:r>
            <a:r>
              <a:rPr lang="zh-CN" altLang="zh-CN" sz="2800" kern="100" dirty="0" smtClean="0">
                <a:latin typeface="Times New Roman"/>
                <a:ea typeface="华文细黑"/>
                <a:cs typeface="Times New Roman"/>
              </a:rPr>
              <a:t>在</a:t>
            </a:r>
            <a:r>
              <a:rPr lang="zh-CN" altLang="en-US" sz="2800" kern="100" dirty="0">
                <a:latin typeface="Times New Roman"/>
                <a:ea typeface="华文细黑"/>
                <a:cs typeface="Times New Roman"/>
              </a:rPr>
              <a:t>恒</a:t>
            </a:r>
            <a:r>
              <a:rPr lang="zh-CN" altLang="zh-CN" sz="2800" kern="100" dirty="0" smtClean="0">
                <a:latin typeface="Times New Roman"/>
                <a:ea typeface="华文细黑"/>
                <a:cs typeface="Times New Roman"/>
              </a:rPr>
              <a:t>温</a:t>
            </a:r>
            <a:r>
              <a:rPr lang="zh-CN" altLang="en-US" sz="2800" kern="100" dirty="0">
                <a:latin typeface="Times New Roman"/>
                <a:ea typeface="华文细黑"/>
                <a:cs typeface="Times New Roman"/>
              </a:rPr>
              <a:t>恒</a:t>
            </a:r>
            <a:r>
              <a:rPr lang="zh-CN" altLang="zh-CN" sz="2800" kern="100" dirty="0" smtClean="0">
                <a:latin typeface="Times New Roman"/>
                <a:ea typeface="华文细黑"/>
                <a:cs typeface="Times New Roman"/>
              </a:rPr>
              <a:t>压</a:t>
            </a:r>
            <a:r>
              <a:rPr lang="zh-CN" altLang="zh-CN" sz="2800" kern="100" dirty="0">
                <a:latin typeface="Times New Roman"/>
                <a:ea typeface="华文细黑"/>
                <a:cs typeface="Times New Roman"/>
              </a:rPr>
              <a:t>条件下，可逆反应</a:t>
            </a:r>
            <a:r>
              <a:rPr lang="en-US" altLang="zh-CN" sz="2800" kern="100" dirty="0">
                <a:latin typeface="Times New Roman"/>
                <a:ea typeface="华文细黑"/>
              </a:rPr>
              <a:t>2A(g)</a:t>
            </a:r>
            <a:r>
              <a:rPr lang="zh-CN" altLang="zh-CN" sz="2800" kern="100" dirty="0">
                <a:latin typeface="Times New Roman"/>
                <a:ea typeface="华文细黑"/>
                <a:cs typeface="Times New Roman"/>
              </a:rPr>
              <a:t>＋</a:t>
            </a:r>
            <a:r>
              <a:rPr lang="en-US" altLang="zh-CN" sz="2800" kern="100" dirty="0">
                <a:latin typeface="Times New Roman"/>
                <a:ea typeface="华文细黑"/>
              </a:rPr>
              <a:t>B(g)</a:t>
            </a:r>
            <a:r>
              <a:rPr lang="en-US" altLang="zh-CN" sz="2800" kern="100" dirty="0">
                <a:latin typeface="ZBFH"/>
                <a:ea typeface="华文细黑"/>
              </a:rPr>
              <a:t></a:t>
            </a:r>
            <a:r>
              <a:rPr lang="en-US" altLang="zh-CN" sz="2800" kern="100" dirty="0">
                <a:latin typeface="Times New Roman"/>
                <a:ea typeface="华文细黑"/>
              </a:rPr>
              <a:t>3C(g)</a:t>
            </a:r>
            <a:r>
              <a:rPr lang="zh-CN" altLang="zh-CN" sz="2800" kern="100" dirty="0">
                <a:latin typeface="Times New Roman"/>
                <a:ea typeface="华文细黑"/>
                <a:cs typeface="Times New Roman"/>
              </a:rPr>
              <a:t>＋</a:t>
            </a:r>
            <a:r>
              <a:rPr lang="en-US" altLang="zh-CN" sz="2800" kern="100" dirty="0">
                <a:latin typeface="Times New Roman"/>
                <a:ea typeface="华文细黑"/>
              </a:rPr>
              <a:t>D(g)</a:t>
            </a:r>
            <a:r>
              <a:rPr lang="zh-CN" altLang="zh-CN" sz="2800" kern="100" dirty="0">
                <a:latin typeface="Times New Roman"/>
                <a:ea typeface="华文细黑"/>
                <a:cs typeface="Times New Roman"/>
              </a:rPr>
              <a:t>起始物质的量如下表所示：</a:t>
            </a:r>
            <a:endParaRPr lang="zh-CN" altLang="en-US" sz="2800" dirty="0"/>
          </a:p>
        </p:txBody>
      </p:sp>
      <p:graphicFrame>
        <p:nvGraphicFramePr>
          <p:cNvPr id="4" name="对象 3"/>
          <p:cNvGraphicFramePr>
            <a:graphicFrameLocks noChangeAspect="1"/>
          </p:cNvGraphicFramePr>
          <p:nvPr>
            <p:extLst>
              <p:ext uri="{D42A27DB-BD31-4B8C-83A1-F6EECF244321}">
                <p14:modId xmlns:p14="http://schemas.microsoft.com/office/powerpoint/2010/main" val="649903645"/>
              </p:ext>
            </p:extLst>
          </p:nvPr>
        </p:nvGraphicFramePr>
        <p:xfrm>
          <a:off x="7594674" y="446212"/>
          <a:ext cx="1323975" cy="895350"/>
        </p:xfrm>
        <a:graphic>
          <a:graphicData uri="http://schemas.openxmlformats.org/presentationml/2006/ole">
            <mc:AlternateContent xmlns:mc="http://schemas.openxmlformats.org/markup-compatibility/2006">
              <mc:Choice xmlns:v="urn:schemas-microsoft-com:vml" Requires="v">
                <p:oleObj spid="_x0000_s230440" name="Document" r:id="rId3" imgW="1330304" imgH="894314" progId="Word.Document.8">
                  <p:embed/>
                </p:oleObj>
              </mc:Choice>
              <mc:Fallback>
                <p:oleObj name="Document" r:id="rId3" imgW="1330304" imgH="894314" progId="Word.Document.8">
                  <p:embed/>
                  <p:pic>
                    <p:nvPicPr>
                      <p:cNvPr id="0" name=""/>
                      <p:cNvPicPr/>
                      <p:nvPr/>
                    </p:nvPicPr>
                    <p:blipFill>
                      <a:blip r:embed="rId4"/>
                      <a:stretch>
                        <a:fillRect/>
                      </a:stretch>
                    </p:blipFill>
                    <p:spPr>
                      <a:xfrm>
                        <a:off x="7594674" y="446212"/>
                        <a:ext cx="1323975" cy="895350"/>
                      </a:xfrm>
                      <a:prstGeom prst="rect">
                        <a:avLst/>
                      </a:prstGeom>
                    </p:spPr>
                  </p:pic>
                </p:oleObj>
              </mc:Fallback>
            </mc:AlternateContent>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42988345"/>
              </p:ext>
            </p:extLst>
          </p:nvPr>
        </p:nvGraphicFramePr>
        <p:xfrm>
          <a:off x="910630" y="1701602"/>
          <a:ext cx="10009113" cy="4013599"/>
        </p:xfrm>
        <a:graphic>
          <a:graphicData uri="http://schemas.openxmlformats.org/drawingml/2006/table">
            <a:tbl>
              <a:tblPr/>
              <a:tblGrid>
                <a:gridCol w="1672971"/>
                <a:gridCol w="1841085"/>
                <a:gridCol w="2165019"/>
                <a:gridCol w="2165019"/>
                <a:gridCol w="2165019"/>
              </a:tblGrid>
              <a:tr h="645239">
                <a:tc>
                  <a:txBody>
                    <a:bodyPr/>
                    <a:lstStyle/>
                    <a:p>
                      <a:pPr algn="ctr">
                        <a:lnSpc>
                          <a:spcPct val="150000"/>
                        </a:lnSpc>
                        <a:spcAft>
                          <a:spcPts val="0"/>
                        </a:spcAft>
                        <a:tabLst>
                          <a:tab pos="2070735" algn="l"/>
                        </a:tabLst>
                      </a:pPr>
                      <a:r>
                        <a:rPr lang="zh-CN" sz="2600" kern="100" dirty="0" smtClean="0">
                          <a:effectLst/>
                          <a:latin typeface="Times New Roman"/>
                          <a:ea typeface="华文细黑"/>
                          <a:cs typeface="Times New Roman"/>
                        </a:rPr>
                        <a:t>序号</a:t>
                      </a:r>
                      <a:endParaRPr lang="zh-CN" sz="26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A</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B</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C</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D</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3672">
                <a:tc>
                  <a:txBody>
                    <a:bodyPr/>
                    <a:lstStyle/>
                    <a:p>
                      <a:pPr algn="ctr">
                        <a:lnSpc>
                          <a:spcPct val="150000"/>
                        </a:lnSpc>
                        <a:spcAft>
                          <a:spcPts val="0"/>
                        </a:spcAft>
                        <a:tabLst>
                          <a:tab pos="2070735" algn="l"/>
                        </a:tabLst>
                      </a:pPr>
                      <a:r>
                        <a:rPr lang="en-US" sz="2600" kern="100">
                          <a:effectLst/>
                          <a:latin typeface="宋体"/>
                          <a:ea typeface="华文细黑"/>
                          <a:cs typeface="Times New Roman"/>
                        </a:rPr>
                        <a:t>①</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2 mol</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1 mol</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0</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0</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3672">
                <a:tc>
                  <a:txBody>
                    <a:bodyPr/>
                    <a:lstStyle/>
                    <a:p>
                      <a:pPr algn="ctr">
                        <a:lnSpc>
                          <a:spcPct val="150000"/>
                        </a:lnSpc>
                        <a:spcAft>
                          <a:spcPts val="0"/>
                        </a:spcAft>
                        <a:tabLst>
                          <a:tab pos="2070735" algn="l"/>
                        </a:tabLst>
                      </a:pPr>
                      <a:r>
                        <a:rPr lang="en-US" sz="2600" kern="100">
                          <a:effectLst/>
                          <a:latin typeface="宋体"/>
                          <a:ea typeface="华文细黑"/>
                          <a:cs typeface="Times New Roman"/>
                        </a:rPr>
                        <a:t>②</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4 mol</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2 mol</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0</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0</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3672">
                <a:tc>
                  <a:txBody>
                    <a:bodyPr/>
                    <a:lstStyle/>
                    <a:p>
                      <a:pPr algn="ctr">
                        <a:lnSpc>
                          <a:spcPct val="150000"/>
                        </a:lnSpc>
                        <a:spcAft>
                          <a:spcPts val="0"/>
                        </a:spcAft>
                        <a:tabLst>
                          <a:tab pos="2070735" algn="l"/>
                        </a:tabLst>
                      </a:pPr>
                      <a:r>
                        <a:rPr lang="en-US" sz="2600" kern="100">
                          <a:effectLst/>
                          <a:latin typeface="宋体"/>
                          <a:ea typeface="华文细黑"/>
                          <a:cs typeface="Times New Roman"/>
                        </a:rPr>
                        <a:t>③</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1 mol</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0.5 mol</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1.5 mol</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0.5 mol</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3672">
                <a:tc>
                  <a:txBody>
                    <a:bodyPr/>
                    <a:lstStyle/>
                    <a:p>
                      <a:pPr algn="ctr">
                        <a:lnSpc>
                          <a:spcPct val="150000"/>
                        </a:lnSpc>
                        <a:spcAft>
                          <a:spcPts val="0"/>
                        </a:spcAft>
                        <a:tabLst>
                          <a:tab pos="2070735" algn="l"/>
                        </a:tabLst>
                      </a:pPr>
                      <a:r>
                        <a:rPr lang="en-US" sz="2600" kern="100">
                          <a:effectLst/>
                          <a:latin typeface="宋体"/>
                          <a:ea typeface="华文细黑"/>
                          <a:cs typeface="Times New Roman"/>
                        </a:rPr>
                        <a:t>④</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0</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1 mol</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3 mol</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1 mol</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3672">
                <a:tc>
                  <a:txBody>
                    <a:bodyPr/>
                    <a:lstStyle/>
                    <a:p>
                      <a:pPr algn="ctr">
                        <a:lnSpc>
                          <a:spcPct val="150000"/>
                        </a:lnSpc>
                        <a:spcAft>
                          <a:spcPts val="0"/>
                        </a:spcAft>
                        <a:tabLst>
                          <a:tab pos="2070735" algn="l"/>
                        </a:tabLst>
                      </a:pPr>
                      <a:r>
                        <a:rPr lang="en-US" sz="2600" kern="100">
                          <a:effectLst/>
                          <a:latin typeface="宋体"/>
                          <a:ea typeface="华文细黑"/>
                          <a:cs typeface="Times New Roman"/>
                        </a:rPr>
                        <a:t>⑤</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0</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0</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a:effectLst/>
                          <a:latin typeface="Times New Roman"/>
                          <a:ea typeface="华文细黑"/>
                          <a:cs typeface="Courier New"/>
                        </a:rPr>
                        <a:t>3 mol</a:t>
                      </a:r>
                      <a:endParaRPr lang="zh-CN" sz="2600" kern="10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070735" algn="l"/>
                        </a:tabLst>
                      </a:pPr>
                      <a:r>
                        <a:rPr lang="en-US" sz="2600" kern="100" dirty="0">
                          <a:effectLst/>
                          <a:latin typeface="Times New Roman"/>
                          <a:ea typeface="华文细黑"/>
                          <a:cs typeface="Courier New"/>
                        </a:rPr>
                        <a:t>1 </a:t>
                      </a:r>
                      <a:r>
                        <a:rPr lang="en-US" sz="2600" kern="100" dirty="0" err="1">
                          <a:effectLst/>
                          <a:latin typeface="Times New Roman"/>
                          <a:ea typeface="华文细黑"/>
                          <a:cs typeface="Courier New"/>
                        </a:rPr>
                        <a:t>mol</a:t>
                      </a:r>
                      <a:endParaRPr lang="zh-CN" sz="2600" kern="100" dirty="0">
                        <a:effectLst/>
                        <a:latin typeface="宋体"/>
                        <a:cs typeface="Courier New"/>
                      </a:endParaRPr>
                    </a:p>
                  </a:txBody>
                  <a:tcPr marL="28535" marR="285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468632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8622" y="981522"/>
            <a:ext cx="10109888" cy="3242170"/>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上述反应达到平衡后，互为等效平衡的是哪几组？达到平衡后，哪些量相同</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zh-CN" altLang="zh-CN" sz="2800" b="1" kern="100" dirty="0" smtClean="0">
                <a:solidFill>
                  <a:srgbClr val="0000FF"/>
                </a:solidFill>
                <a:latin typeface="Times New Roman"/>
                <a:cs typeface="Times New Roman"/>
              </a:rPr>
              <a:t>答案</a:t>
            </a:r>
            <a:r>
              <a:rPr lang="zh-CN" altLang="zh-CN" sz="2800" b="1" kern="100" dirty="0">
                <a:solidFill>
                  <a:srgbClr val="0000FF"/>
                </a:solidFill>
                <a:latin typeface="Times New Roman"/>
                <a:cs typeface="Times New Roman"/>
              </a:rPr>
              <a:t>　</a:t>
            </a:r>
            <a:r>
              <a:rPr lang="en-US" altLang="zh-CN" sz="2800" kern="100" dirty="0">
                <a:solidFill>
                  <a:schemeClr val="accent6">
                    <a:lumMod val="75000"/>
                  </a:schemeClr>
                </a:solidFill>
                <a:latin typeface="Times New Roman"/>
                <a:ea typeface="华文细黑"/>
              </a:rPr>
              <a:t>①②③⑤</a:t>
            </a:r>
            <a:r>
              <a:rPr lang="zh-CN" altLang="zh-CN" sz="2800" kern="100" dirty="0">
                <a:solidFill>
                  <a:schemeClr val="accent6">
                    <a:lumMod val="75000"/>
                  </a:schemeClr>
                </a:solidFill>
                <a:latin typeface="Times New Roman"/>
                <a:ea typeface="华文细黑"/>
              </a:rPr>
              <a:t>互为等效平衡。表现在达到平衡后物质的量浓度、各组分百分含量</a:t>
            </a:r>
            <a:r>
              <a:rPr lang="en-US" altLang="zh-CN" sz="2800" kern="100" dirty="0">
                <a:solidFill>
                  <a:schemeClr val="accent6">
                    <a:lumMod val="75000"/>
                  </a:schemeClr>
                </a:solidFill>
                <a:latin typeface="Times New Roman"/>
                <a:ea typeface="华文细黑"/>
              </a:rPr>
              <a:t>(</a:t>
            </a:r>
            <a:r>
              <a:rPr lang="zh-CN" altLang="zh-CN" sz="2800" kern="100" dirty="0">
                <a:solidFill>
                  <a:schemeClr val="accent6">
                    <a:lumMod val="75000"/>
                  </a:schemeClr>
                </a:solidFill>
                <a:latin typeface="Times New Roman"/>
                <a:ea typeface="华文细黑"/>
              </a:rPr>
              <a:t>物质的量分数、质量分数、体积分数</a:t>
            </a:r>
            <a:r>
              <a:rPr lang="en-US" altLang="zh-CN" sz="2800" kern="100" dirty="0">
                <a:solidFill>
                  <a:schemeClr val="accent6">
                    <a:lumMod val="75000"/>
                  </a:schemeClr>
                </a:solidFill>
                <a:latin typeface="Times New Roman"/>
                <a:ea typeface="华文细黑"/>
              </a:rPr>
              <a:t>)</a:t>
            </a:r>
            <a:r>
              <a:rPr lang="zh-CN" altLang="zh-CN" sz="2800" kern="100" dirty="0">
                <a:solidFill>
                  <a:schemeClr val="accent6">
                    <a:lumMod val="75000"/>
                  </a:schemeClr>
                </a:solidFill>
                <a:latin typeface="Times New Roman"/>
                <a:ea typeface="华文细黑"/>
              </a:rPr>
              <a:t>相同。</a:t>
            </a:r>
          </a:p>
        </p:txBody>
      </p:sp>
      <p:sp>
        <p:nvSpPr>
          <p:cNvPr id="4" name="矩形 3"/>
          <p:cNvSpPr/>
          <p:nvPr/>
        </p:nvSpPr>
        <p:spPr>
          <a:xfrm>
            <a:off x="938225" y="3719636"/>
            <a:ext cx="9910683" cy="1307089"/>
          </a:xfrm>
          <a:prstGeom prst="rect">
            <a:avLst/>
          </a:prstGeom>
        </p:spPr>
        <p:txBody>
          <a:bodyPr>
            <a:spAutoFit/>
          </a:bodyPr>
          <a:lstStyle/>
          <a:p>
            <a:pPr>
              <a:lnSpc>
                <a:spcPct val="150000"/>
              </a:lnSpc>
            </a:pPr>
            <a:r>
              <a:rPr lang="en-US" altLang="zh-CN" sz="2800" kern="100" dirty="0" smtClean="0">
                <a:latin typeface="Times New Roman"/>
                <a:ea typeface="华文细黑"/>
              </a:rPr>
              <a:t>(</a:t>
            </a:r>
            <a:r>
              <a:rPr lang="en-US" altLang="zh-CN" sz="2800" kern="100" dirty="0">
                <a:latin typeface="Times New Roman"/>
                <a:ea typeface="华文细黑"/>
              </a:rPr>
              <a:t>2)</a:t>
            </a:r>
            <a:r>
              <a:rPr lang="zh-CN" altLang="zh-CN" sz="2800" kern="100" dirty="0">
                <a:latin typeface="Times New Roman"/>
                <a:ea typeface="华文细黑"/>
                <a:cs typeface="Times New Roman"/>
              </a:rPr>
              <a:t>达到平衡后，</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放出的热量为</a:t>
            </a:r>
            <a:r>
              <a:rPr lang="en-US" altLang="zh-CN" sz="2800" i="1" kern="100" dirty="0">
                <a:latin typeface="Times New Roman"/>
                <a:ea typeface="华文细黑"/>
              </a:rPr>
              <a:t>Q</a:t>
            </a:r>
            <a:r>
              <a:rPr lang="en-US" altLang="zh-CN" sz="2800" kern="100" baseline="-25000" dirty="0">
                <a:latin typeface="Times New Roman"/>
                <a:ea typeface="华文细黑"/>
              </a:rPr>
              <a:t>1</a:t>
            </a:r>
            <a:r>
              <a:rPr lang="en-US" altLang="zh-CN" sz="2800" kern="100" dirty="0">
                <a:latin typeface="Times New Roman"/>
                <a:ea typeface="华文细黑"/>
              </a:rPr>
              <a:t> kJ</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放出的热量为</a:t>
            </a:r>
            <a:r>
              <a:rPr lang="en-US" altLang="zh-CN" sz="2800" i="1" kern="100" dirty="0">
                <a:latin typeface="Times New Roman"/>
                <a:ea typeface="华文细黑"/>
              </a:rPr>
              <a:t>Q</a:t>
            </a:r>
            <a:r>
              <a:rPr lang="en-US" altLang="zh-CN" sz="2800" kern="100" baseline="-25000" dirty="0">
                <a:latin typeface="Times New Roman"/>
                <a:ea typeface="华文细黑"/>
              </a:rPr>
              <a:t>2</a:t>
            </a:r>
            <a:r>
              <a:rPr lang="en-US" altLang="zh-CN" sz="2800" kern="100" dirty="0">
                <a:latin typeface="Times New Roman"/>
                <a:ea typeface="华文细黑"/>
              </a:rPr>
              <a:t> kJ</a:t>
            </a:r>
            <a:r>
              <a:rPr lang="zh-CN" altLang="zh-CN" sz="2800" kern="100" dirty="0">
                <a:latin typeface="Times New Roman"/>
                <a:ea typeface="华文细黑"/>
                <a:cs typeface="Times New Roman"/>
              </a:rPr>
              <a:t>，则</a:t>
            </a:r>
            <a:r>
              <a:rPr lang="en-US" altLang="zh-CN" sz="2800" i="1" kern="100" dirty="0">
                <a:latin typeface="Times New Roman"/>
                <a:ea typeface="华文细黑"/>
              </a:rPr>
              <a:t>Q</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和</a:t>
            </a:r>
            <a:r>
              <a:rPr lang="en-US" altLang="zh-CN" sz="2800" i="1" kern="100" dirty="0">
                <a:latin typeface="Times New Roman"/>
                <a:ea typeface="华文细黑"/>
              </a:rPr>
              <a:t>Q</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的定量关系为</a:t>
            </a:r>
            <a:r>
              <a:rPr lang="en-US" altLang="zh-CN" sz="2800" kern="100" dirty="0">
                <a:latin typeface="Times New Roman"/>
                <a:ea typeface="华文细黑"/>
              </a:rPr>
              <a:t>________</a:t>
            </a:r>
            <a:r>
              <a:rPr lang="zh-CN" altLang="zh-CN" sz="2800" kern="100" dirty="0" smtClean="0">
                <a:latin typeface="Times New Roman"/>
                <a:ea typeface="华文细黑"/>
                <a:cs typeface="Times New Roman"/>
              </a:rPr>
              <a:t>。</a:t>
            </a:r>
            <a:endParaRPr lang="zh-CN" altLang="en-US" sz="2800" dirty="0"/>
          </a:p>
        </p:txBody>
      </p:sp>
      <p:sp>
        <p:nvSpPr>
          <p:cNvPr id="5" name="矩形 4"/>
          <p:cNvSpPr/>
          <p:nvPr/>
        </p:nvSpPr>
        <p:spPr>
          <a:xfrm>
            <a:off x="4526208" y="4439716"/>
            <a:ext cx="1483098" cy="523220"/>
          </a:xfrm>
          <a:prstGeom prst="rect">
            <a:avLst/>
          </a:prstGeom>
        </p:spPr>
        <p:txBody>
          <a:bodyPr wrap="none">
            <a:spAutoFit/>
          </a:bodyPr>
          <a:lstStyle/>
          <a:p>
            <a:r>
              <a:rPr lang="en-US" altLang="zh-CN" sz="2800" i="1" kern="100" dirty="0">
                <a:solidFill>
                  <a:schemeClr val="accent6">
                    <a:lumMod val="75000"/>
                  </a:schemeClr>
                </a:solidFill>
                <a:latin typeface="Times New Roman"/>
                <a:ea typeface="华文细黑"/>
              </a:rPr>
              <a:t>Q</a:t>
            </a:r>
            <a:r>
              <a:rPr lang="en-US" altLang="zh-CN" sz="2800" kern="100" baseline="-25000" dirty="0">
                <a:solidFill>
                  <a:schemeClr val="accent6">
                    <a:lumMod val="75000"/>
                  </a:schemeClr>
                </a:solidFill>
                <a:latin typeface="Times New Roman"/>
                <a:ea typeface="华文细黑"/>
              </a:rPr>
              <a:t>2</a:t>
            </a:r>
            <a:r>
              <a:rPr lang="zh-CN" altLang="zh-CN" sz="2800" kern="100" dirty="0">
                <a:solidFill>
                  <a:schemeClr val="accent6">
                    <a:lumMod val="75000"/>
                  </a:schemeClr>
                </a:solidFill>
                <a:latin typeface="Times New Roman"/>
                <a:ea typeface="华文细黑"/>
              </a:rPr>
              <a:t>＝</a:t>
            </a:r>
            <a:r>
              <a:rPr lang="en-US" altLang="zh-CN" sz="2800" kern="100" dirty="0">
                <a:solidFill>
                  <a:schemeClr val="accent6">
                    <a:lumMod val="75000"/>
                  </a:schemeClr>
                </a:solidFill>
                <a:latin typeface="Times New Roman"/>
                <a:ea typeface="华文细黑"/>
              </a:rPr>
              <a:t>2</a:t>
            </a:r>
            <a:r>
              <a:rPr lang="en-US" altLang="zh-CN" sz="2800" i="1" kern="100" dirty="0">
                <a:solidFill>
                  <a:schemeClr val="accent6">
                    <a:lumMod val="75000"/>
                  </a:schemeClr>
                </a:solidFill>
                <a:latin typeface="Times New Roman"/>
                <a:ea typeface="华文细黑"/>
              </a:rPr>
              <a:t>Q</a:t>
            </a:r>
            <a:r>
              <a:rPr lang="en-US" altLang="zh-CN" sz="2800" kern="100" baseline="-25000" dirty="0">
                <a:solidFill>
                  <a:schemeClr val="accent6">
                    <a:lumMod val="75000"/>
                  </a:schemeClr>
                </a:solidFill>
                <a:latin typeface="Times New Roman"/>
                <a:ea typeface="华文细黑"/>
              </a:rPr>
              <a:t>1</a:t>
            </a:r>
            <a:endParaRPr lang="zh-CN" altLang="en-US" sz="2800" kern="100" baseline="-25000" dirty="0">
              <a:solidFill>
                <a:schemeClr val="accent6">
                  <a:lumMod val="75000"/>
                </a:schemeClr>
              </a:solidFill>
              <a:latin typeface="Times New Roman"/>
              <a:ea typeface="华文细黑"/>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0673146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
                                            <p:txEl>
                                              <p:pRg st="1" end="1"/>
                                            </p:txEl>
                                          </p:spTgt>
                                        </p:tgtEl>
                                      </p:cBhvr>
                                    </p:animEffect>
                                    <p:set>
                                      <p:cBhvr>
                                        <p:cTn id="17" dur="1" fill="hold">
                                          <p:stCondLst>
                                            <p:cond delay="499"/>
                                          </p:stCondLst>
                                        </p:cTn>
                                        <p:tgtEl>
                                          <p:spTgt spid="3">
                                            <p:txEl>
                                              <p:pRg st="1" end="1"/>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3" grpId="0" build="allAtOnce"/>
      <p:bldP spid="5" grpId="0"/>
      <p:bldP spid="5"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57240" y="909514"/>
            <a:ext cx="11074344" cy="701089"/>
          </a:xfrm>
          <a:prstGeom prst="rect">
            <a:avLst/>
          </a:prstGeom>
        </p:spPr>
        <p:txBody>
          <a:bodyPr>
            <a:spAutoFit/>
          </a:bodyPr>
          <a:lstStyle/>
          <a:p>
            <a:pPr algn="just">
              <a:lnSpc>
                <a:spcPts val="5500"/>
              </a:lnSpc>
              <a:tabLst>
                <a:tab pos="1890395" algn="l"/>
              </a:tabLst>
            </a:pPr>
            <a:r>
              <a:rPr lang="zh-CN" altLang="zh-CN" sz="2800" b="1" kern="100" dirty="0">
                <a:solidFill>
                  <a:srgbClr val="0000FF"/>
                </a:solidFill>
                <a:latin typeface="Times New Roman"/>
                <a:cs typeface="Times New Roman"/>
              </a:rPr>
              <a:t>题组一　</a:t>
            </a:r>
            <a:r>
              <a:rPr lang="zh-CN" altLang="en-US" sz="2800" b="1" kern="100" dirty="0">
                <a:solidFill>
                  <a:srgbClr val="0000FF"/>
                </a:solidFill>
                <a:latin typeface="Times New Roman"/>
                <a:cs typeface="Times New Roman"/>
              </a:rPr>
              <a:t>恒</a:t>
            </a:r>
            <a:r>
              <a:rPr lang="zh-CN" altLang="zh-CN" sz="2800" b="1" kern="100" dirty="0" smtClean="0">
                <a:solidFill>
                  <a:srgbClr val="0000FF"/>
                </a:solidFill>
                <a:latin typeface="Times New Roman"/>
                <a:cs typeface="Times New Roman"/>
              </a:rPr>
              <a:t>温、</a:t>
            </a:r>
            <a:r>
              <a:rPr lang="zh-CN" altLang="en-US" sz="2800" b="1" kern="100" dirty="0">
                <a:solidFill>
                  <a:srgbClr val="0000FF"/>
                </a:solidFill>
                <a:latin typeface="Times New Roman"/>
                <a:cs typeface="Times New Roman"/>
              </a:rPr>
              <a:t>恒</a:t>
            </a:r>
            <a:r>
              <a:rPr lang="zh-CN" altLang="zh-CN" sz="2800" b="1" kern="100" dirty="0" smtClean="0">
                <a:solidFill>
                  <a:srgbClr val="0000FF"/>
                </a:solidFill>
                <a:latin typeface="Times New Roman"/>
                <a:cs typeface="Times New Roman"/>
              </a:rPr>
              <a:t>容</a:t>
            </a:r>
            <a:r>
              <a:rPr lang="zh-CN" altLang="zh-CN" sz="2800" b="1" kern="100" dirty="0">
                <a:solidFill>
                  <a:srgbClr val="0000FF"/>
                </a:solidFill>
                <a:latin typeface="Times New Roman"/>
                <a:cs typeface="Times New Roman"/>
              </a:rPr>
              <a:t>条件下等效平衡的应用</a:t>
            </a:r>
          </a:p>
        </p:txBody>
      </p:sp>
      <p:sp>
        <p:nvSpPr>
          <p:cNvPr id="3" name="矩形 2"/>
          <p:cNvSpPr/>
          <p:nvPr/>
        </p:nvSpPr>
        <p:spPr>
          <a:xfrm>
            <a:off x="622598" y="1629594"/>
            <a:ext cx="10793813" cy="2031325"/>
          </a:xfrm>
          <a:prstGeom prst="rect">
            <a:avLst/>
          </a:prstGeom>
        </p:spPr>
        <p:txBody>
          <a:bodyPr>
            <a:spAutoFit/>
          </a:bodyPr>
          <a:lstStyle/>
          <a:p>
            <a:pPr>
              <a:lnSpc>
                <a:spcPct val="150000"/>
              </a:lnSpc>
            </a:pPr>
            <a:r>
              <a:rPr lang="en-US" altLang="zh-CN" sz="2800" kern="100" dirty="0">
                <a:latin typeface="Times New Roman" pitchFamily="18" charset="0"/>
                <a:ea typeface="华文细黑" pitchFamily="2" charset="-122"/>
                <a:cs typeface="Times New Roman" pitchFamily="18" charset="0"/>
              </a:rPr>
              <a:t>1</a:t>
            </a:r>
            <a:r>
              <a:rPr lang="zh-CN" altLang="zh-CN" sz="2800" kern="100" dirty="0">
                <a:latin typeface="Times New Roman" pitchFamily="18" charset="0"/>
                <a:ea typeface="华文细黑" pitchFamily="2" charset="-122"/>
                <a:cs typeface="Times New Roman" pitchFamily="18" charset="0"/>
              </a:rPr>
              <a:t>．在温度、容积相同的</a:t>
            </a:r>
            <a:r>
              <a:rPr lang="en-US" altLang="zh-CN" sz="2800" kern="100" dirty="0">
                <a:latin typeface="Times New Roman" pitchFamily="18" charset="0"/>
                <a:ea typeface="华文细黑" pitchFamily="2" charset="-122"/>
                <a:cs typeface="Times New Roman" pitchFamily="18" charset="0"/>
              </a:rPr>
              <a:t>3</a:t>
            </a:r>
            <a:r>
              <a:rPr lang="zh-CN" altLang="zh-CN" sz="2800" kern="100" dirty="0">
                <a:latin typeface="Times New Roman" pitchFamily="18" charset="0"/>
                <a:ea typeface="华文细黑" pitchFamily="2" charset="-122"/>
                <a:cs typeface="Times New Roman" pitchFamily="18" charset="0"/>
              </a:rPr>
              <a:t>个密闭容器中，按不同方式投入反应物，保持恒温、恒容，测得反应达到平衡时的有关数据如下</a:t>
            </a:r>
            <a:r>
              <a:rPr lang="en-US" altLang="zh-CN" sz="2800" kern="100" dirty="0">
                <a:latin typeface="Times New Roman" pitchFamily="18" charset="0"/>
                <a:ea typeface="华文细黑" pitchFamily="2" charset="-122"/>
                <a:cs typeface="Times New Roman" pitchFamily="18" charset="0"/>
              </a:rPr>
              <a:t>[</a:t>
            </a:r>
            <a:r>
              <a:rPr lang="zh-CN" altLang="zh-CN" sz="2800" kern="100" dirty="0">
                <a:latin typeface="Times New Roman" pitchFamily="18" charset="0"/>
                <a:ea typeface="华文细黑" pitchFamily="2" charset="-122"/>
                <a:cs typeface="Times New Roman" pitchFamily="18" charset="0"/>
              </a:rPr>
              <a:t>已知</a:t>
            </a:r>
            <a:r>
              <a:rPr lang="en-US" altLang="zh-CN" sz="2800" kern="100" dirty="0">
                <a:latin typeface="Times New Roman" pitchFamily="18" charset="0"/>
                <a:ea typeface="华文细黑" pitchFamily="2" charset="-122"/>
                <a:cs typeface="Times New Roman" pitchFamily="18" charset="0"/>
              </a:rPr>
              <a:t>N</a:t>
            </a:r>
            <a:r>
              <a:rPr lang="en-US" altLang="zh-CN" sz="2800" kern="100" baseline="-25000" dirty="0">
                <a:latin typeface="Times New Roman" pitchFamily="18" charset="0"/>
                <a:ea typeface="华文细黑" pitchFamily="2" charset="-122"/>
                <a:cs typeface="Times New Roman" pitchFamily="18" charset="0"/>
              </a:rPr>
              <a:t>2</a:t>
            </a:r>
            <a:r>
              <a:rPr lang="en-US" altLang="zh-CN" sz="2800" kern="100" dirty="0">
                <a:latin typeface="Times New Roman" pitchFamily="18" charset="0"/>
                <a:ea typeface="华文细黑" pitchFamily="2" charset="-122"/>
                <a:cs typeface="Times New Roman" pitchFamily="18" charset="0"/>
              </a:rPr>
              <a:t>(g)</a:t>
            </a:r>
            <a:r>
              <a:rPr lang="zh-CN" altLang="zh-CN" sz="2800" kern="100" dirty="0">
                <a:latin typeface="Times New Roman" pitchFamily="18" charset="0"/>
                <a:ea typeface="华文细黑" pitchFamily="2" charset="-122"/>
                <a:cs typeface="Times New Roman" pitchFamily="18" charset="0"/>
              </a:rPr>
              <a:t>＋</a:t>
            </a:r>
            <a:r>
              <a:rPr lang="en-US" altLang="zh-CN" sz="2800" kern="100" dirty="0">
                <a:latin typeface="Times New Roman" pitchFamily="18" charset="0"/>
                <a:ea typeface="华文细黑" pitchFamily="2" charset="-122"/>
                <a:cs typeface="Times New Roman" pitchFamily="18" charset="0"/>
              </a:rPr>
              <a:t>3H</a:t>
            </a:r>
            <a:r>
              <a:rPr lang="en-US" altLang="zh-CN" sz="2800" kern="100" baseline="-25000" dirty="0">
                <a:latin typeface="Times New Roman" pitchFamily="18" charset="0"/>
                <a:ea typeface="华文细黑" pitchFamily="2" charset="-122"/>
                <a:cs typeface="Times New Roman" pitchFamily="18" charset="0"/>
              </a:rPr>
              <a:t>2</a:t>
            </a:r>
            <a:r>
              <a:rPr lang="en-US" altLang="zh-CN" sz="2800" kern="100" dirty="0">
                <a:latin typeface="Times New Roman" pitchFamily="18" charset="0"/>
                <a:ea typeface="华文细黑" pitchFamily="2" charset="-122"/>
                <a:cs typeface="Times New Roman" pitchFamily="18" charset="0"/>
              </a:rPr>
              <a:t>(g)</a:t>
            </a:r>
            <a:r>
              <a:rPr lang="en-US" altLang="zh-CN" sz="2800" kern="100" spc="-80" dirty="0">
                <a:latin typeface="Times New Roman" pitchFamily="18" charset="0"/>
                <a:ea typeface="华文细黑" pitchFamily="2" charset="-122"/>
                <a:cs typeface="Times New Roman" pitchFamily="18" charset="0"/>
              </a:rPr>
              <a:t>==</a:t>
            </a:r>
            <a:r>
              <a:rPr lang="en-US" altLang="zh-CN" sz="2800" kern="100" dirty="0">
                <a:latin typeface="Times New Roman" pitchFamily="18" charset="0"/>
                <a:ea typeface="华文细黑" pitchFamily="2" charset="-122"/>
                <a:cs typeface="Times New Roman" pitchFamily="18" charset="0"/>
              </a:rPr>
              <a:t>=2NH</a:t>
            </a:r>
            <a:r>
              <a:rPr lang="en-US" altLang="zh-CN" sz="2800" kern="100" baseline="-25000" dirty="0">
                <a:latin typeface="Times New Roman" pitchFamily="18" charset="0"/>
                <a:ea typeface="华文细黑" pitchFamily="2" charset="-122"/>
                <a:cs typeface="Times New Roman" pitchFamily="18" charset="0"/>
              </a:rPr>
              <a:t>3</a:t>
            </a:r>
            <a:r>
              <a:rPr lang="en-US" altLang="zh-CN" sz="2800" kern="100" dirty="0">
                <a:latin typeface="Times New Roman" pitchFamily="18" charset="0"/>
                <a:ea typeface="华文细黑" pitchFamily="2" charset="-122"/>
                <a:cs typeface="Times New Roman" pitchFamily="18" charset="0"/>
              </a:rPr>
              <a:t>(g)</a:t>
            </a:r>
            <a:r>
              <a:rPr lang="zh-CN" altLang="zh-CN" sz="2800" kern="100" dirty="0">
                <a:latin typeface="Times New Roman" pitchFamily="18" charset="0"/>
                <a:ea typeface="华文细黑" pitchFamily="2" charset="-122"/>
                <a:cs typeface="Times New Roman" pitchFamily="18" charset="0"/>
              </a:rPr>
              <a:t>　</a:t>
            </a:r>
            <a:r>
              <a:rPr lang="en-US" altLang="zh-CN" sz="2800" kern="100" dirty="0">
                <a:latin typeface="Times New Roman" pitchFamily="18" charset="0"/>
                <a:ea typeface="华文细黑" pitchFamily="2" charset="-122"/>
                <a:cs typeface="Times New Roman" pitchFamily="18" charset="0"/>
              </a:rPr>
              <a:t>Δ</a:t>
            </a:r>
            <a:r>
              <a:rPr lang="en-US" altLang="zh-CN" sz="2800" i="1" kern="100" dirty="0">
                <a:latin typeface="Times New Roman" pitchFamily="18" charset="0"/>
                <a:ea typeface="华文细黑" pitchFamily="2" charset="-122"/>
                <a:cs typeface="Times New Roman" pitchFamily="18" charset="0"/>
              </a:rPr>
              <a:t>H</a:t>
            </a:r>
            <a:r>
              <a:rPr lang="zh-CN" altLang="zh-CN" sz="2800" kern="100" dirty="0">
                <a:latin typeface="Times New Roman" pitchFamily="18" charset="0"/>
                <a:ea typeface="华文细黑" pitchFamily="2" charset="-122"/>
                <a:cs typeface="Times New Roman" pitchFamily="18" charset="0"/>
              </a:rPr>
              <a:t>＝－</a:t>
            </a:r>
            <a:r>
              <a:rPr lang="en-US" altLang="zh-CN" sz="2800" kern="100" dirty="0">
                <a:latin typeface="Times New Roman" pitchFamily="18" charset="0"/>
                <a:ea typeface="华文细黑" pitchFamily="2" charset="-122"/>
                <a:cs typeface="Times New Roman" pitchFamily="18" charset="0"/>
              </a:rPr>
              <a:t>92.4 </a:t>
            </a:r>
            <a:r>
              <a:rPr lang="en-US" altLang="zh-CN" sz="2800" kern="100" dirty="0" err="1">
                <a:latin typeface="Times New Roman" pitchFamily="18" charset="0"/>
                <a:ea typeface="华文细黑" pitchFamily="2" charset="-122"/>
                <a:cs typeface="Times New Roman" pitchFamily="18" charset="0"/>
              </a:rPr>
              <a:t>kJ·mol</a:t>
            </a:r>
            <a:r>
              <a:rPr lang="zh-CN" altLang="zh-CN" sz="2800" kern="100" baseline="30000" dirty="0">
                <a:latin typeface="Times New Roman" pitchFamily="18" charset="0"/>
                <a:ea typeface="华文细黑" pitchFamily="2" charset="-122"/>
                <a:cs typeface="Times New Roman" pitchFamily="18" charset="0"/>
              </a:rPr>
              <a:t>－</a:t>
            </a:r>
            <a:r>
              <a:rPr lang="en-US" altLang="zh-CN" sz="2800" kern="100" baseline="30000" dirty="0">
                <a:latin typeface="Times New Roman" pitchFamily="18" charset="0"/>
                <a:ea typeface="华文细黑" pitchFamily="2" charset="-122"/>
                <a:cs typeface="Times New Roman" pitchFamily="18" charset="0"/>
              </a:rPr>
              <a:t>1</a:t>
            </a:r>
            <a:r>
              <a:rPr lang="en-US" altLang="zh-CN" sz="2800" kern="100" dirty="0">
                <a:latin typeface="Times New Roman" pitchFamily="18" charset="0"/>
                <a:ea typeface="华文细黑" pitchFamily="2" charset="-122"/>
                <a:cs typeface="Times New Roman" pitchFamily="18" charset="0"/>
              </a:rPr>
              <a:t>]</a:t>
            </a:r>
            <a:r>
              <a:rPr lang="zh-CN" altLang="zh-CN" sz="2800" kern="100" dirty="0">
                <a:latin typeface="Times New Roman" pitchFamily="18" charset="0"/>
                <a:ea typeface="华文细黑" pitchFamily="2" charset="-122"/>
                <a:cs typeface="Times New Roman" pitchFamily="18" charset="0"/>
              </a:rPr>
              <a:t>：</a:t>
            </a:r>
            <a:endParaRPr lang="zh-CN" altLang="en-US" sz="2800" dirty="0">
              <a:latin typeface="Times New Roman" pitchFamily="18" charset="0"/>
              <a:ea typeface="华文细黑" pitchFamily="2" charset="-122"/>
              <a:cs typeface="Times New Roman" pitchFamily="18" charset="0"/>
            </a:endParaRPr>
          </a:p>
        </p:txBody>
      </p:sp>
      <p:sp>
        <p:nvSpPr>
          <p:cNvPr id="6" name="Rectangle 21">
            <a:hlinkClick r:id="rId2" action="ppaction://hlinksldjump"/>
          </p:cNvPr>
          <p:cNvSpPr>
            <a:spLocks noChangeArrowheads="1"/>
          </p:cNvSpPr>
          <p:nvPr/>
        </p:nvSpPr>
        <p:spPr bwMode="auto">
          <a:xfrm>
            <a:off x="1031063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081280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4" action="ppaction://hlinksldjump"/>
          </p:cNvPr>
          <p:cNvSpPr>
            <a:spLocks noChangeArrowheads="1"/>
          </p:cNvSpPr>
          <p:nvPr/>
        </p:nvSpPr>
        <p:spPr bwMode="auto">
          <a:xfrm>
            <a:off x="1129084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15005175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641547272"/>
              </p:ext>
            </p:extLst>
          </p:nvPr>
        </p:nvGraphicFramePr>
        <p:xfrm>
          <a:off x="910630" y="837506"/>
          <a:ext cx="9937104" cy="4754880"/>
        </p:xfrm>
        <a:graphic>
          <a:graphicData uri="http://schemas.openxmlformats.org/drawingml/2006/table">
            <a:tbl>
              <a:tblPr/>
              <a:tblGrid>
                <a:gridCol w="3489463"/>
                <a:gridCol w="3046939"/>
                <a:gridCol w="1700351"/>
                <a:gridCol w="1700351"/>
              </a:tblGrid>
              <a:tr h="498306">
                <a:tc>
                  <a:txBody>
                    <a:bodyPr/>
                    <a:lstStyle/>
                    <a:p>
                      <a:pPr algn="ctr">
                        <a:lnSpc>
                          <a:spcPct val="150000"/>
                        </a:lnSpc>
                        <a:spcAft>
                          <a:spcPts val="0"/>
                        </a:spcAft>
                      </a:pPr>
                      <a:r>
                        <a:rPr lang="zh-CN" sz="2600" kern="100" dirty="0">
                          <a:effectLst/>
                          <a:latin typeface="Times New Roman" pitchFamily="18" charset="0"/>
                          <a:ea typeface="华文细黑" pitchFamily="2" charset="-122"/>
                          <a:cs typeface="Times New Roman" pitchFamily="18" charset="0"/>
                        </a:rPr>
                        <a:t>容器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600" kern="100">
                          <a:effectLst/>
                          <a:latin typeface="Times New Roman" pitchFamily="18" charset="0"/>
                          <a:ea typeface="华文细黑" pitchFamily="2" charset="-122"/>
                          <a:cs typeface="Times New Roman" pitchFamily="18" charset="0"/>
                        </a:rPr>
                        <a:t>甲</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600" kern="100">
                          <a:effectLst/>
                          <a:latin typeface="Times New Roman" pitchFamily="18" charset="0"/>
                          <a:ea typeface="华文细黑" pitchFamily="2" charset="-122"/>
                          <a:cs typeface="Times New Roman" pitchFamily="18" charset="0"/>
                        </a:rPr>
                        <a:t>乙</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600" kern="100">
                          <a:effectLst/>
                          <a:latin typeface="Times New Roman" pitchFamily="18" charset="0"/>
                          <a:ea typeface="华文细黑" pitchFamily="2" charset="-122"/>
                          <a:cs typeface="Times New Roman" pitchFamily="18" charset="0"/>
                        </a:rPr>
                        <a:t>丙</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099">
                <a:tc>
                  <a:txBody>
                    <a:bodyPr/>
                    <a:lstStyle/>
                    <a:p>
                      <a:pPr algn="ctr">
                        <a:lnSpc>
                          <a:spcPct val="150000"/>
                        </a:lnSpc>
                        <a:spcAft>
                          <a:spcPts val="0"/>
                        </a:spcAft>
                      </a:pPr>
                      <a:r>
                        <a:rPr lang="zh-CN" sz="2600" kern="100" dirty="0">
                          <a:effectLst/>
                          <a:latin typeface="Times New Roman" pitchFamily="18" charset="0"/>
                          <a:ea typeface="华文细黑" pitchFamily="2" charset="-122"/>
                          <a:cs typeface="Times New Roman" pitchFamily="18" charset="0"/>
                        </a:rPr>
                        <a:t>反应物投入量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kern="100" dirty="0">
                          <a:effectLst/>
                          <a:latin typeface="Times New Roman" pitchFamily="18" charset="0"/>
                          <a:ea typeface="华文细黑" pitchFamily="2" charset="-122"/>
                          <a:cs typeface="Times New Roman" pitchFamily="18" charset="0"/>
                        </a:rPr>
                        <a:t>1 </a:t>
                      </a:r>
                      <a:r>
                        <a:rPr lang="en-US" sz="2600" kern="100" dirty="0" err="1">
                          <a:effectLst/>
                          <a:latin typeface="Times New Roman" pitchFamily="18" charset="0"/>
                          <a:ea typeface="华文细黑" pitchFamily="2" charset="-122"/>
                          <a:cs typeface="Times New Roman" pitchFamily="18" charset="0"/>
                        </a:rPr>
                        <a:t>mol</a:t>
                      </a:r>
                      <a:r>
                        <a:rPr lang="en-US" sz="2600" kern="100" dirty="0">
                          <a:effectLst/>
                          <a:latin typeface="Times New Roman" pitchFamily="18" charset="0"/>
                          <a:ea typeface="华文细黑" pitchFamily="2" charset="-122"/>
                          <a:cs typeface="Times New Roman" pitchFamily="18" charset="0"/>
                        </a:rPr>
                        <a:t> N</a:t>
                      </a:r>
                      <a:r>
                        <a:rPr lang="en-US" sz="2600" kern="100" baseline="-25000" dirty="0">
                          <a:effectLst/>
                          <a:latin typeface="Times New Roman" pitchFamily="18" charset="0"/>
                          <a:ea typeface="华文细黑" pitchFamily="2" charset="-122"/>
                          <a:cs typeface="Times New Roman" pitchFamily="18" charset="0"/>
                        </a:rPr>
                        <a:t>2</a:t>
                      </a:r>
                      <a:r>
                        <a:rPr lang="zh-CN" sz="2600" kern="100" dirty="0">
                          <a:effectLst/>
                          <a:latin typeface="Times New Roman" pitchFamily="18" charset="0"/>
                          <a:ea typeface="华文细黑" pitchFamily="2" charset="-122"/>
                          <a:cs typeface="Times New Roman" pitchFamily="18" charset="0"/>
                        </a:rPr>
                        <a:t>、</a:t>
                      </a:r>
                    </a:p>
                    <a:p>
                      <a:pPr algn="ctr">
                        <a:lnSpc>
                          <a:spcPct val="150000"/>
                        </a:lnSpc>
                        <a:spcAft>
                          <a:spcPts val="0"/>
                        </a:spcAft>
                      </a:pPr>
                      <a:r>
                        <a:rPr lang="en-US" sz="2600" kern="100" dirty="0">
                          <a:effectLst/>
                          <a:latin typeface="Times New Roman" pitchFamily="18" charset="0"/>
                          <a:ea typeface="华文细黑" pitchFamily="2" charset="-122"/>
                          <a:cs typeface="Times New Roman" pitchFamily="18" charset="0"/>
                        </a:rPr>
                        <a:t>3 </a:t>
                      </a:r>
                      <a:r>
                        <a:rPr lang="en-US" sz="2600" kern="100" dirty="0" err="1">
                          <a:effectLst/>
                          <a:latin typeface="Times New Roman" pitchFamily="18" charset="0"/>
                          <a:ea typeface="华文细黑" pitchFamily="2" charset="-122"/>
                          <a:cs typeface="Times New Roman" pitchFamily="18" charset="0"/>
                        </a:rPr>
                        <a:t>mol</a:t>
                      </a:r>
                      <a:r>
                        <a:rPr lang="en-US" sz="2600" kern="100" dirty="0">
                          <a:effectLst/>
                          <a:latin typeface="Times New Roman" pitchFamily="18" charset="0"/>
                          <a:ea typeface="华文细黑" pitchFamily="2" charset="-122"/>
                          <a:cs typeface="Times New Roman" pitchFamily="18" charset="0"/>
                        </a:rPr>
                        <a:t> H</a:t>
                      </a:r>
                      <a:r>
                        <a:rPr lang="en-US" sz="2600" kern="100" baseline="-25000" dirty="0">
                          <a:effectLst/>
                          <a:latin typeface="Times New Roman" pitchFamily="18" charset="0"/>
                          <a:ea typeface="华文细黑" pitchFamily="2" charset="-122"/>
                          <a:cs typeface="Times New Roman" pitchFamily="18" charset="0"/>
                        </a:rPr>
                        <a:t>2</a:t>
                      </a:r>
                      <a:endParaRPr lang="zh-CN" sz="2600" kern="100" dirty="0">
                        <a:effectLst/>
                        <a:latin typeface="Times New Roman" pitchFamily="18" charset="0"/>
                        <a:ea typeface="华文细黑" pitchFamily="2" charset="-122"/>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kern="100">
                          <a:effectLst/>
                          <a:latin typeface="Times New Roman" pitchFamily="18" charset="0"/>
                          <a:ea typeface="华文细黑" pitchFamily="2" charset="-122"/>
                          <a:cs typeface="Times New Roman" pitchFamily="18" charset="0"/>
                        </a:rPr>
                        <a:t>2 mol NH</a:t>
                      </a:r>
                      <a:r>
                        <a:rPr lang="en-US" sz="2600" kern="100" baseline="-25000">
                          <a:effectLst/>
                          <a:latin typeface="Times New Roman" pitchFamily="18" charset="0"/>
                          <a:ea typeface="华文细黑" pitchFamily="2" charset="-122"/>
                          <a:cs typeface="Times New Roman" pitchFamily="18" charset="0"/>
                        </a:rPr>
                        <a:t>3</a:t>
                      </a:r>
                      <a:endParaRPr lang="zh-CN" sz="2600" kern="100">
                        <a:effectLst/>
                        <a:latin typeface="Times New Roman" pitchFamily="18" charset="0"/>
                        <a:ea typeface="华文细黑" pitchFamily="2" charset="-122"/>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kern="100">
                          <a:effectLst/>
                          <a:latin typeface="Times New Roman" pitchFamily="18" charset="0"/>
                          <a:ea typeface="华文细黑" pitchFamily="2" charset="-122"/>
                          <a:cs typeface="Times New Roman" pitchFamily="18" charset="0"/>
                        </a:rPr>
                        <a:t>4 mol NH</a:t>
                      </a:r>
                      <a:r>
                        <a:rPr lang="en-US" sz="2600" kern="100" baseline="-25000">
                          <a:effectLst/>
                          <a:latin typeface="Times New Roman" pitchFamily="18" charset="0"/>
                          <a:ea typeface="华文细黑" pitchFamily="2" charset="-122"/>
                          <a:cs typeface="Times New Roman" pitchFamily="18" charset="0"/>
                        </a:rPr>
                        <a:t>3</a:t>
                      </a:r>
                      <a:endParaRPr lang="zh-CN" sz="2600" kern="100">
                        <a:effectLst/>
                        <a:latin typeface="Times New Roman" pitchFamily="18" charset="0"/>
                        <a:ea typeface="华文细黑" pitchFamily="2" charset="-122"/>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64850">
                <a:tc>
                  <a:txBody>
                    <a:bodyPr/>
                    <a:lstStyle/>
                    <a:p>
                      <a:pPr algn="ctr">
                        <a:lnSpc>
                          <a:spcPct val="150000"/>
                        </a:lnSpc>
                        <a:spcAft>
                          <a:spcPts val="0"/>
                        </a:spcAft>
                      </a:pPr>
                      <a:r>
                        <a:rPr lang="en-US" sz="2600" kern="100">
                          <a:effectLst/>
                          <a:latin typeface="Times New Roman" pitchFamily="18" charset="0"/>
                          <a:ea typeface="华文细黑" pitchFamily="2" charset="-122"/>
                          <a:cs typeface="Times New Roman" pitchFamily="18" charset="0"/>
                        </a:rPr>
                        <a:t>NH</a:t>
                      </a:r>
                      <a:r>
                        <a:rPr lang="en-US" sz="2600" kern="100" baseline="-25000">
                          <a:effectLst/>
                          <a:latin typeface="Times New Roman" pitchFamily="18" charset="0"/>
                          <a:ea typeface="华文细黑" pitchFamily="2" charset="-122"/>
                          <a:cs typeface="Times New Roman" pitchFamily="18" charset="0"/>
                        </a:rPr>
                        <a:t>3</a:t>
                      </a:r>
                      <a:r>
                        <a:rPr lang="zh-CN" sz="2600" kern="100">
                          <a:effectLst/>
                          <a:latin typeface="Times New Roman" pitchFamily="18" charset="0"/>
                          <a:ea typeface="华文细黑" pitchFamily="2" charset="-122"/>
                          <a:cs typeface="Times New Roman" pitchFamily="18" charset="0"/>
                        </a:rPr>
                        <a:t>的浓度</a:t>
                      </a:r>
                    </a:p>
                    <a:p>
                      <a:pPr algn="ctr">
                        <a:lnSpc>
                          <a:spcPct val="150000"/>
                        </a:lnSpc>
                        <a:spcAft>
                          <a:spcPts val="0"/>
                        </a:spcAft>
                      </a:pPr>
                      <a:r>
                        <a:rPr lang="en-US" sz="2600" kern="100">
                          <a:effectLst/>
                          <a:latin typeface="Times New Roman" pitchFamily="18" charset="0"/>
                          <a:ea typeface="华文细黑" pitchFamily="2" charset="-122"/>
                          <a:cs typeface="Times New Roman" pitchFamily="18" charset="0"/>
                        </a:rPr>
                        <a:t>(mol·L</a:t>
                      </a:r>
                      <a:r>
                        <a:rPr lang="zh-CN" sz="2600" kern="100" baseline="30000">
                          <a:effectLst/>
                          <a:latin typeface="Times New Roman" pitchFamily="18" charset="0"/>
                          <a:ea typeface="华文细黑" pitchFamily="2" charset="-122"/>
                          <a:cs typeface="Times New Roman" pitchFamily="18" charset="0"/>
                        </a:rPr>
                        <a:t>－</a:t>
                      </a:r>
                      <a:r>
                        <a:rPr lang="en-US" sz="2600" kern="100" baseline="30000">
                          <a:effectLst/>
                          <a:latin typeface="Times New Roman" pitchFamily="18" charset="0"/>
                          <a:ea typeface="华文细黑" pitchFamily="2" charset="-122"/>
                          <a:cs typeface="Times New Roman" pitchFamily="18" charset="0"/>
                        </a:rPr>
                        <a:t>1</a:t>
                      </a:r>
                      <a:r>
                        <a:rPr lang="en-US" sz="2600" kern="100">
                          <a:effectLst/>
                          <a:latin typeface="Times New Roman" pitchFamily="18" charset="0"/>
                          <a:ea typeface="华文细黑" pitchFamily="2" charset="-122"/>
                          <a:cs typeface="Times New Roman" pitchFamily="18" charset="0"/>
                        </a:rPr>
                        <a:t>)</a:t>
                      </a:r>
                      <a:endParaRPr lang="zh-CN" sz="2600" kern="100">
                        <a:effectLst/>
                        <a:latin typeface="Times New Roman" pitchFamily="18" charset="0"/>
                        <a:ea typeface="华文细黑" pitchFamily="2" charset="-122"/>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i="1" kern="100">
                          <a:effectLst/>
                          <a:latin typeface="Times New Roman" pitchFamily="18" charset="0"/>
                          <a:ea typeface="华文细黑" pitchFamily="2" charset="-122"/>
                          <a:cs typeface="Times New Roman" pitchFamily="18" charset="0"/>
                        </a:rPr>
                        <a:t>c</a:t>
                      </a:r>
                      <a:r>
                        <a:rPr lang="en-US" sz="2600" kern="100" baseline="-25000">
                          <a:effectLst/>
                          <a:latin typeface="Times New Roman" pitchFamily="18" charset="0"/>
                          <a:ea typeface="华文细黑" pitchFamily="2" charset="-122"/>
                          <a:cs typeface="Times New Roman" pitchFamily="18" charset="0"/>
                        </a:rPr>
                        <a:t>1</a:t>
                      </a:r>
                      <a:endParaRPr lang="zh-CN" sz="2600" kern="100">
                        <a:effectLst/>
                        <a:latin typeface="Times New Roman" pitchFamily="18" charset="0"/>
                        <a:ea typeface="华文细黑" pitchFamily="2" charset="-122"/>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i="1" kern="100">
                          <a:effectLst/>
                          <a:latin typeface="Times New Roman" pitchFamily="18" charset="0"/>
                          <a:ea typeface="华文细黑" pitchFamily="2" charset="-122"/>
                          <a:cs typeface="Times New Roman" pitchFamily="18" charset="0"/>
                        </a:rPr>
                        <a:t>c</a:t>
                      </a:r>
                      <a:r>
                        <a:rPr lang="en-US" sz="2600" kern="100" baseline="-25000">
                          <a:effectLst/>
                          <a:latin typeface="Times New Roman" pitchFamily="18" charset="0"/>
                          <a:ea typeface="华文细黑" pitchFamily="2" charset="-122"/>
                          <a:cs typeface="Times New Roman" pitchFamily="18" charset="0"/>
                        </a:rPr>
                        <a:t>2</a:t>
                      </a:r>
                      <a:endParaRPr lang="zh-CN" sz="2600" kern="100">
                        <a:effectLst/>
                        <a:latin typeface="Times New Roman" pitchFamily="18" charset="0"/>
                        <a:ea typeface="华文细黑" pitchFamily="2" charset="-122"/>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i="1" kern="100">
                          <a:effectLst/>
                          <a:latin typeface="Times New Roman" pitchFamily="18" charset="0"/>
                          <a:ea typeface="华文细黑" pitchFamily="2" charset="-122"/>
                          <a:cs typeface="Times New Roman" pitchFamily="18" charset="0"/>
                        </a:rPr>
                        <a:t>c</a:t>
                      </a:r>
                      <a:r>
                        <a:rPr lang="en-US" sz="2600" kern="100" baseline="-25000">
                          <a:effectLst/>
                          <a:latin typeface="Times New Roman" pitchFamily="18" charset="0"/>
                          <a:ea typeface="华文细黑" pitchFamily="2" charset="-122"/>
                          <a:cs typeface="Times New Roman" pitchFamily="18" charset="0"/>
                        </a:rPr>
                        <a:t>3</a:t>
                      </a:r>
                      <a:endParaRPr lang="zh-CN" sz="2600" kern="100">
                        <a:effectLst/>
                        <a:latin typeface="Times New Roman" pitchFamily="18" charset="0"/>
                        <a:ea typeface="华文细黑" pitchFamily="2" charset="-122"/>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8306">
                <a:tc>
                  <a:txBody>
                    <a:bodyPr/>
                    <a:lstStyle/>
                    <a:p>
                      <a:pPr algn="ctr">
                        <a:lnSpc>
                          <a:spcPct val="150000"/>
                        </a:lnSpc>
                        <a:spcAft>
                          <a:spcPts val="0"/>
                        </a:spcAft>
                      </a:pPr>
                      <a:r>
                        <a:rPr lang="zh-CN" sz="2600" kern="100">
                          <a:effectLst/>
                          <a:latin typeface="Times New Roman" pitchFamily="18" charset="0"/>
                          <a:ea typeface="华文细黑" pitchFamily="2" charset="-122"/>
                          <a:cs typeface="Times New Roman" pitchFamily="18" charset="0"/>
                        </a:rPr>
                        <a:t>反应的能量变化</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600" kern="100">
                          <a:effectLst/>
                          <a:latin typeface="Times New Roman" pitchFamily="18" charset="0"/>
                          <a:ea typeface="华文细黑" pitchFamily="2" charset="-122"/>
                          <a:cs typeface="Times New Roman" pitchFamily="18" charset="0"/>
                        </a:rPr>
                        <a:t>放出</a:t>
                      </a:r>
                      <a:r>
                        <a:rPr lang="en-US" sz="2600" i="1" kern="100">
                          <a:effectLst/>
                          <a:latin typeface="Times New Roman" pitchFamily="18" charset="0"/>
                          <a:ea typeface="华文细黑" pitchFamily="2" charset="-122"/>
                          <a:cs typeface="Times New Roman" pitchFamily="18" charset="0"/>
                        </a:rPr>
                        <a:t>a</a:t>
                      </a:r>
                      <a:r>
                        <a:rPr lang="en-US" sz="2600" kern="100">
                          <a:effectLst/>
                          <a:latin typeface="Times New Roman" pitchFamily="18" charset="0"/>
                          <a:ea typeface="华文细黑" pitchFamily="2" charset="-122"/>
                          <a:cs typeface="Times New Roman" pitchFamily="18" charset="0"/>
                        </a:rPr>
                        <a:t> kJ</a:t>
                      </a:r>
                      <a:endParaRPr lang="zh-CN" sz="2600" kern="100">
                        <a:effectLst/>
                        <a:latin typeface="Times New Roman" pitchFamily="18" charset="0"/>
                        <a:ea typeface="华文细黑" pitchFamily="2" charset="-122"/>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600" kern="100">
                          <a:effectLst/>
                          <a:latin typeface="Times New Roman" pitchFamily="18" charset="0"/>
                          <a:ea typeface="华文细黑" pitchFamily="2" charset="-122"/>
                          <a:cs typeface="Times New Roman" pitchFamily="18" charset="0"/>
                        </a:rPr>
                        <a:t>吸收</a:t>
                      </a:r>
                      <a:r>
                        <a:rPr lang="en-US" sz="2600" i="1" kern="100">
                          <a:effectLst/>
                          <a:latin typeface="Times New Roman" pitchFamily="18" charset="0"/>
                          <a:ea typeface="华文细黑" pitchFamily="2" charset="-122"/>
                          <a:cs typeface="Times New Roman" pitchFamily="18" charset="0"/>
                        </a:rPr>
                        <a:t>b</a:t>
                      </a:r>
                      <a:r>
                        <a:rPr lang="en-US" sz="2600" kern="100">
                          <a:effectLst/>
                          <a:latin typeface="Times New Roman" pitchFamily="18" charset="0"/>
                          <a:ea typeface="华文细黑" pitchFamily="2" charset="-122"/>
                          <a:cs typeface="Times New Roman" pitchFamily="18" charset="0"/>
                        </a:rPr>
                        <a:t> kJ</a:t>
                      </a:r>
                      <a:endParaRPr lang="zh-CN" sz="2600" kern="100">
                        <a:effectLst/>
                        <a:latin typeface="Times New Roman" pitchFamily="18" charset="0"/>
                        <a:ea typeface="华文细黑" pitchFamily="2" charset="-122"/>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600" kern="100">
                          <a:effectLst/>
                          <a:latin typeface="Times New Roman" pitchFamily="18" charset="0"/>
                          <a:ea typeface="华文细黑" pitchFamily="2" charset="-122"/>
                          <a:cs typeface="Times New Roman" pitchFamily="18" charset="0"/>
                        </a:rPr>
                        <a:t>吸收</a:t>
                      </a:r>
                      <a:r>
                        <a:rPr lang="en-US" sz="2600" i="1" kern="100">
                          <a:effectLst/>
                          <a:latin typeface="Times New Roman" pitchFamily="18" charset="0"/>
                          <a:ea typeface="华文细黑" pitchFamily="2" charset="-122"/>
                          <a:cs typeface="Times New Roman" pitchFamily="18" charset="0"/>
                        </a:rPr>
                        <a:t>c</a:t>
                      </a:r>
                      <a:r>
                        <a:rPr lang="en-US" sz="2600" kern="100">
                          <a:effectLst/>
                          <a:latin typeface="Times New Roman" pitchFamily="18" charset="0"/>
                          <a:ea typeface="华文细黑" pitchFamily="2" charset="-122"/>
                          <a:cs typeface="Times New Roman" pitchFamily="18" charset="0"/>
                        </a:rPr>
                        <a:t> kJ</a:t>
                      </a:r>
                      <a:endParaRPr lang="zh-CN" sz="2600" kern="100">
                        <a:effectLst/>
                        <a:latin typeface="Times New Roman" pitchFamily="18" charset="0"/>
                        <a:ea typeface="华文细黑" pitchFamily="2" charset="-122"/>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8504">
                <a:tc>
                  <a:txBody>
                    <a:bodyPr/>
                    <a:lstStyle/>
                    <a:p>
                      <a:pPr algn="ctr">
                        <a:lnSpc>
                          <a:spcPct val="150000"/>
                        </a:lnSpc>
                        <a:spcAft>
                          <a:spcPts val="0"/>
                        </a:spcAft>
                      </a:pPr>
                      <a:r>
                        <a:rPr lang="zh-CN" sz="2600" kern="100">
                          <a:effectLst/>
                          <a:latin typeface="Times New Roman" pitchFamily="18" charset="0"/>
                          <a:ea typeface="华文细黑" pitchFamily="2" charset="-122"/>
                          <a:cs typeface="Times New Roman" pitchFamily="18" charset="0"/>
                        </a:rPr>
                        <a:t>体系压强</a:t>
                      </a:r>
                      <a:r>
                        <a:rPr lang="en-US" sz="2600" kern="100">
                          <a:effectLst/>
                          <a:latin typeface="Times New Roman" pitchFamily="18" charset="0"/>
                          <a:ea typeface="华文细黑" pitchFamily="2" charset="-122"/>
                          <a:cs typeface="Times New Roman" pitchFamily="18" charset="0"/>
                        </a:rPr>
                        <a:t>(Pa)</a:t>
                      </a:r>
                      <a:endParaRPr lang="zh-CN" sz="2600" kern="100">
                        <a:effectLst/>
                        <a:latin typeface="Times New Roman" pitchFamily="18" charset="0"/>
                        <a:ea typeface="华文细黑" pitchFamily="2" charset="-122"/>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i="1" kern="100">
                          <a:effectLst/>
                          <a:latin typeface="Times New Roman" pitchFamily="18" charset="0"/>
                          <a:ea typeface="华文细黑" pitchFamily="2" charset="-122"/>
                          <a:cs typeface="Times New Roman" pitchFamily="18" charset="0"/>
                        </a:rPr>
                        <a:t>p</a:t>
                      </a:r>
                      <a:r>
                        <a:rPr lang="en-US" sz="2600" kern="100" baseline="-25000">
                          <a:effectLst/>
                          <a:latin typeface="Times New Roman" pitchFamily="18" charset="0"/>
                          <a:ea typeface="华文细黑" pitchFamily="2" charset="-122"/>
                          <a:cs typeface="Times New Roman" pitchFamily="18" charset="0"/>
                        </a:rPr>
                        <a:t>1</a:t>
                      </a:r>
                      <a:endParaRPr lang="zh-CN" sz="2600" kern="100">
                        <a:effectLst/>
                        <a:latin typeface="Times New Roman" pitchFamily="18" charset="0"/>
                        <a:ea typeface="华文细黑" pitchFamily="2" charset="-122"/>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i="1" kern="100">
                          <a:effectLst/>
                          <a:latin typeface="Times New Roman" pitchFamily="18" charset="0"/>
                          <a:ea typeface="华文细黑" pitchFamily="2" charset="-122"/>
                          <a:cs typeface="Times New Roman" pitchFamily="18" charset="0"/>
                        </a:rPr>
                        <a:t>p</a:t>
                      </a:r>
                      <a:r>
                        <a:rPr lang="en-US" sz="2600" kern="100" baseline="-25000">
                          <a:effectLst/>
                          <a:latin typeface="Times New Roman" pitchFamily="18" charset="0"/>
                          <a:ea typeface="华文细黑" pitchFamily="2" charset="-122"/>
                          <a:cs typeface="Times New Roman" pitchFamily="18" charset="0"/>
                        </a:rPr>
                        <a:t>2</a:t>
                      </a:r>
                      <a:endParaRPr lang="zh-CN" sz="2600" kern="100">
                        <a:effectLst/>
                        <a:latin typeface="Times New Roman" pitchFamily="18" charset="0"/>
                        <a:ea typeface="华文细黑" pitchFamily="2" charset="-122"/>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i="1" kern="100">
                          <a:effectLst/>
                          <a:latin typeface="Times New Roman" pitchFamily="18" charset="0"/>
                          <a:ea typeface="华文细黑" pitchFamily="2" charset="-122"/>
                          <a:cs typeface="Times New Roman" pitchFamily="18" charset="0"/>
                        </a:rPr>
                        <a:t>p</a:t>
                      </a:r>
                      <a:r>
                        <a:rPr lang="en-US" sz="2600" kern="100" baseline="-25000">
                          <a:effectLst/>
                          <a:latin typeface="Times New Roman" pitchFamily="18" charset="0"/>
                          <a:ea typeface="华文细黑" pitchFamily="2" charset="-122"/>
                          <a:cs typeface="Times New Roman" pitchFamily="18" charset="0"/>
                        </a:rPr>
                        <a:t>3</a:t>
                      </a:r>
                      <a:endParaRPr lang="zh-CN" sz="2600" kern="100">
                        <a:effectLst/>
                        <a:latin typeface="Times New Roman" pitchFamily="18" charset="0"/>
                        <a:ea typeface="华文细黑" pitchFamily="2" charset="-122"/>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8504">
                <a:tc>
                  <a:txBody>
                    <a:bodyPr/>
                    <a:lstStyle/>
                    <a:p>
                      <a:pPr algn="ctr">
                        <a:lnSpc>
                          <a:spcPct val="150000"/>
                        </a:lnSpc>
                        <a:spcAft>
                          <a:spcPts val="0"/>
                        </a:spcAft>
                      </a:pPr>
                      <a:r>
                        <a:rPr lang="zh-CN" sz="2600" kern="100">
                          <a:effectLst/>
                          <a:latin typeface="Times New Roman" pitchFamily="18" charset="0"/>
                          <a:ea typeface="华文细黑" pitchFamily="2" charset="-122"/>
                          <a:cs typeface="Times New Roman" pitchFamily="18" charset="0"/>
                        </a:rPr>
                        <a:t>反应物转化率</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i="1" kern="100">
                          <a:effectLst/>
                          <a:latin typeface="Times New Roman" pitchFamily="18" charset="0"/>
                          <a:ea typeface="华文细黑" pitchFamily="2" charset="-122"/>
                          <a:cs typeface="Times New Roman" pitchFamily="18" charset="0"/>
                        </a:rPr>
                        <a:t>α</a:t>
                      </a:r>
                      <a:r>
                        <a:rPr lang="en-US" sz="2600" kern="100" baseline="-25000">
                          <a:effectLst/>
                          <a:latin typeface="Times New Roman" pitchFamily="18" charset="0"/>
                          <a:ea typeface="华文细黑" pitchFamily="2" charset="-122"/>
                          <a:cs typeface="Times New Roman" pitchFamily="18" charset="0"/>
                        </a:rPr>
                        <a:t>1</a:t>
                      </a:r>
                      <a:endParaRPr lang="zh-CN" sz="2600" kern="100">
                        <a:effectLst/>
                        <a:latin typeface="Times New Roman" pitchFamily="18" charset="0"/>
                        <a:ea typeface="华文细黑" pitchFamily="2" charset="-122"/>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i="1" kern="100">
                          <a:effectLst/>
                          <a:latin typeface="Times New Roman" pitchFamily="18" charset="0"/>
                          <a:ea typeface="华文细黑" pitchFamily="2" charset="-122"/>
                          <a:cs typeface="Times New Roman" pitchFamily="18" charset="0"/>
                        </a:rPr>
                        <a:t>α</a:t>
                      </a:r>
                      <a:r>
                        <a:rPr lang="en-US" sz="2600" kern="100" baseline="-25000">
                          <a:effectLst/>
                          <a:latin typeface="Times New Roman" pitchFamily="18" charset="0"/>
                          <a:ea typeface="华文细黑" pitchFamily="2" charset="-122"/>
                          <a:cs typeface="Times New Roman" pitchFamily="18" charset="0"/>
                        </a:rPr>
                        <a:t>2</a:t>
                      </a:r>
                      <a:endParaRPr lang="zh-CN" sz="2600" kern="100">
                        <a:effectLst/>
                        <a:latin typeface="Times New Roman" pitchFamily="18" charset="0"/>
                        <a:ea typeface="华文细黑" pitchFamily="2" charset="-122"/>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600" i="1" kern="100" dirty="0">
                          <a:effectLst/>
                          <a:latin typeface="Times New Roman" pitchFamily="18" charset="0"/>
                          <a:ea typeface="华文细黑" pitchFamily="2" charset="-122"/>
                          <a:cs typeface="Times New Roman" pitchFamily="18" charset="0"/>
                        </a:rPr>
                        <a:t>α</a:t>
                      </a:r>
                      <a:r>
                        <a:rPr lang="en-US" sz="2600" kern="100" baseline="-25000" dirty="0">
                          <a:effectLst/>
                          <a:latin typeface="Times New Roman" pitchFamily="18" charset="0"/>
                          <a:ea typeface="华文细黑" pitchFamily="2" charset="-122"/>
                          <a:cs typeface="Times New Roman" pitchFamily="18" charset="0"/>
                        </a:rPr>
                        <a:t>3</a:t>
                      </a:r>
                      <a:endParaRPr lang="zh-CN" sz="2600" kern="100" dirty="0">
                        <a:effectLst/>
                        <a:latin typeface="Times New Roman" pitchFamily="18" charset="0"/>
                        <a:ea typeface="华文细黑" pitchFamily="2" charset="-122"/>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Rectangle 21">
            <a:hlinkClick r:id="rId2" action="ppaction://hlinksldjump"/>
          </p:cNvPr>
          <p:cNvSpPr>
            <a:spLocks noChangeArrowheads="1"/>
          </p:cNvSpPr>
          <p:nvPr/>
        </p:nvSpPr>
        <p:spPr bwMode="auto">
          <a:xfrm>
            <a:off x="1031063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1081280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1129084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39735244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48127" y="261442"/>
            <a:ext cx="10625594" cy="5493812"/>
          </a:xfrm>
          <a:prstGeom prst="rect">
            <a:avLst/>
          </a:prstGeom>
        </p:spPr>
        <p:txBody>
          <a:bodyPr>
            <a:spAutoFit/>
          </a:bodyPr>
          <a:lstStyle/>
          <a:p>
            <a:pPr algn="just">
              <a:lnSpc>
                <a:spcPct val="150000"/>
              </a:lnSpc>
              <a:spcAft>
                <a:spcPts val="0"/>
              </a:spcAft>
            </a:pPr>
            <a:r>
              <a:rPr lang="zh-CN" altLang="zh-CN" sz="2600" kern="100" dirty="0">
                <a:latin typeface="Times New Roman"/>
                <a:ea typeface="华文细黑"/>
                <a:cs typeface="Times New Roman"/>
              </a:rPr>
              <a:t>下列说法正确的是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ct val="150000"/>
              </a:lnSpc>
              <a:spcAft>
                <a:spcPts val="0"/>
              </a:spcAft>
            </a:pP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i="1" kern="100" dirty="0">
                <a:latin typeface="Times New Roman"/>
                <a:ea typeface="华文细黑"/>
                <a:cs typeface="Courier New"/>
              </a:rPr>
              <a:t>c</a:t>
            </a:r>
            <a:r>
              <a:rPr lang="en-US" altLang="zh-CN" sz="2600" kern="100" baseline="-25000" dirty="0">
                <a:latin typeface="Times New Roman"/>
                <a:ea typeface="华文细黑"/>
                <a:cs typeface="Courier New"/>
              </a:rPr>
              <a:t>1</a:t>
            </a:r>
            <a:r>
              <a:rPr lang="en-US" altLang="zh-CN" sz="2600" kern="100" dirty="0">
                <a:latin typeface="Times New Roman"/>
                <a:ea typeface="华文细黑"/>
                <a:cs typeface="Courier New"/>
              </a:rPr>
              <a:t>&gt;</a:t>
            </a:r>
            <a:r>
              <a:rPr lang="en-US" altLang="zh-CN" sz="2600" i="1" kern="100" dirty="0">
                <a:latin typeface="Times New Roman"/>
                <a:ea typeface="华文细黑"/>
                <a:cs typeface="Courier New"/>
              </a:rPr>
              <a:t>c</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　　　　　　　　</a:t>
            </a:r>
            <a:r>
              <a:rPr lang="en-US" altLang="zh-CN" sz="2600" kern="100" dirty="0" smtClean="0">
                <a:latin typeface="Times New Roman"/>
                <a:ea typeface="华文细黑"/>
                <a:cs typeface="Times New Roman"/>
              </a:rPr>
              <a:t>	</a:t>
            </a:r>
            <a:r>
              <a:rPr lang="en-US" altLang="zh-CN" sz="2600" kern="100" dirty="0" smtClean="0">
                <a:latin typeface="Times New Roman"/>
                <a:ea typeface="华文细黑"/>
                <a:cs typeface="Courier New"/>
              </a:rPr>
              <a:t>B</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a</a:t>
            </a:r>
            <a:r>
              <a:rPr lang="zh-CN" altLang="zh-CN" sz="2600" kern="100" dirty="0">
                <a:latin typeface="Times New Roman"/>
                <a:ea typeface="华文细黑"/>
                <a:cs typeface="Times New Roman"/>
              </a:rPr>
              <a:t>＋</a:t>
            </a:r>
            <a:r>
              <a:rPr lang="en-US" altLang="zh-CN" sz="2600" i="1" kern="100" dirty="0">
                <a:latin typeface="Times New Roman"/>
                <a:ea typeface="华文细黑"/>
                <a:cs typeface="Courier New"/>
              </a:rPr>
              <a:t>b</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92.4</a:t>
            </a:r>
            <a:endParaRPr lang="zh-CN" altLang="zh-CN" sz="2600" kern="100" dirty="0">
              <a:latin typeface="宋体"/>
              <a:cs typeface="Courier New"/>
            </a:endParaRPr>
          </a:p>
          <a:p>
            <a:pPr>
              <a:lnSpc>
                <a:spcPct val="150000"/>
              </a:lnSpc>
            </a:pPr>
            <a:r>
              <a:rPr lang="en-US" altLang="zh-CN" sz="2600" kern="100" dirty="0">
                <a:latin typeface="Times New Roman"/>
                <a:ea typeface="华文细黑"/>
              </a:rPr>
              <a:t>C</a:t>
            </a:r>
            <a:r>
              <a:rPr lang="zh-CN" altLang="zh-CN" sz="2600" kern="100" dirty="0">
                <a:latin typeface="Times New Roman"/>
                <a:ea typeface="华文细黑"/>
                <a:cs typeface="Times New Roman"/>
              </a:rPr>
              <a:t>．</a:t>
            </a:r>
            <a:r>
              <a:rPr lang="en-US" altLang="zh-CN" sz="2600" kern="100" dirty="0">
                <a:latin typeface="Times New Roman"/>
                <a:ea typeface="华文细黑"/>
              </a:rPr>
              <a:t>2</a:t>
            </a:r>
            <a:r>
              <a:rPr lang="en-US" altLang="zh-CN" sz="2600" i="1" kern="100" dirty="0">
                <a:latin typeface="Times New Roman"/>
                <a:ea typeface="华文细黑"/>
              </a:rPr>
              <a:t>p</a:t>
            </a:r>
            <a:r>
              <a:rPr lang="en-US" altLang="zh-CN" sz="2600" kern="100" baseline="-25000" dirty="0">
                <a:latin typeface="Times New Roman"/>
                <a:ea typeface="华文细黑"/>
              </a:rPr>
              <a:t>2</a:t>
            </a:r>
            <a:r>
              <a:rPr lang="en-US" altLang="zh-CN" sz="2600" kern="100" dirty="0">
                <a:latin typeface="Times New Roman"/>
                <a:ea typeface="华文细黑"/>
              </a:rPr>
              <a:t>&lt;</a:t>
            </a:r>
            <a:r>
              <a:rPr lang="en-US" altLang="zh-CN" sz="2600" i="1" kern="100" dirty="0">
                <a:latin typeface="Times New Roman"/>
                <a:ea typeface="华文细黑"/>
              </a:rPr>
              <a:t>p</a:t>
            </a:r>
            <a:r>
              <a:rPr lang="en-US" altLang="zh-CN" sz="2600" kern="100" baseline="-25000" dirty="0">
                <a:latin typeface="Times New Roman"/>
                <a:ea typeface="华文细黑"/>
              </a:rPr>
              <a:t>3</a:t>
            </a:r>
            <a:r>
              <a:rPr lang="en-US" altLang="zh-CN" sz="2600" kern="100" dirty="0">
                <a:latin typeface="Times New Roman"/>
                <a:ea typeface="华文细黑"/>
              </a:rPr>
              <a:t>  </a:t>
            </a:r>
            <a:r>
              <a:rPr lang="en-US" altLang="zh-CN" sz="2600" kern="100" dirty="0" smtClean="0">
                <a:latin typeface="Times New Roman"/>
                <a:ea typeface="华文细黑"/>
              </a:rPr>
              <a:t>			D</a:t>
            </a:r>
            <a:r>
              <a:rPr lang="zh-CN" altLang="zh-CN" sz="2600" kern="100" dirty="0">
                <a:latin typeface="Times New Roman"/>
                <a:ea typeface="华文细黑"/>
                <a:cs typeface="Times New Roman"/>
              </a:rPr>
              <a:t>．</a:t>
            </a:r>
            <a:r>
              <a:rPr lang="en-US" altLang="zh-CN" sz="2600" i="1" kern="100" dirty="0">
                <a:latin typeface="Times New Roman"/>
                <a:ea typeface="华文细黑"/>
              </a:rPr>
              <a:t>α</a:t>
            </a:r>
            <a:r>
              <a:rPr lang="en-US" altLang="zh-CN" sz="2600" kern="100" baseline="-25000" dirty="0">
                <a:latin typeface="Times New Roman"/>
                <a:ea typeface="华文细黑"/>
              </a:rPr>
              <a:t>1</a:t>
            </a:r>
            <a:r>
              <a:rPr lang="zh-CN" altLang="zh-CN" sz="2600" kern="100" dirty="0">
                <a:latin typeface="Times New Roman"/>
                <a:ea typeface="华文细黑"/>
                <a:cs typeface="Times New Roman"/>
              </a:rPr>
              <a:t>＋</a:t>
            </a:r>
            <a:r>
              <a:rPr lang="en-US" altLang="zh-CN" sz="2600" i="1" kern="100" dirty="0" smtClean="0">
                <a:latin typeface="Times New Roman"/>
                <a:ea typeface="华文细黑"/>
              </a:rPr>
              <a:t>α</a:t>
            </a:r>
            <a:r>
              <a:rPr lang="en-US" altLang="zh-CN" sz="2600" kern="100" baseline="-25000" dirty="0" smtClean="0">
                <a:latin typeface="Times New Roman"/>
                <a:ea typeface="华文细黑"/>
              </a:rPr>
              <a:t>3</a:t>
            </a:r>
            <a:r>
              <a:rPr lang="en-US" altLang="zh-CN" sz="2600" kern="100" dirty="0" smtClean="0">
                <a:latin typeface="Times New Roman"/>
                <a:ea typeface="华文细黑"/>
              </a:rPr>
              <a:t>&gt;1</a:t>
            </a:r>
          </a:p>
          <a:p>
            <a:pPr>
              <a:lnSpc>
                <a:spcPct val="150000"/>
              </a:lnSpc>
            </a:pPr>
            <a:r>
              <a:rPr lang="zh-CN" altLang="zh-CN" sz="2600" b="1" kern="100" dirty="0">
                <a:solidFill>
                  <a:srgbClr val="0000FF"/>
                </a:solidFill>
                <a:latin typeface="Times New Roman"/>
                <a:cs typeface="Times New Roman"/>
              </a:rPr>
              <a:t>解析</a:t>
            </a:r>
            <a:r>
              <a:rPr lang="zh-CN" altLang="zh-CN" sz="2600" kern="100" dirty="0">
                <a:latin typeface="Times New Roman"/>
                <a:ea typeface="华文细黑"/>
                <a:cs typeface="Times New Roman"/>
              </a:rPr>
              <a:t>　采用</a:t>
            </a:r>
            <a:r>
              <a:rPr lang="en-US" altLang="zh-CN" sz="2600" kern="100" dirty="0">
                <a:latin typeface="Times New Roman"/>
                <a:ea typeface="华文细黑"/>
              </a:rPr>
              <a:t>“</a:t>
            </a:r>
            <a:r>
              <a:rPr lang="zh-CN" altLang="zh-CN" sz="2600" kern="100" dirty="0">
                <a:latin typeface="Times New Roman"/>
                <a:ea typeface="华文细黑"/>
                <a:cs typeface="Times New Roman"/>
              </a:rPr>
              <a:t>一边倒</a:t>
            </a:r>
            <a:r>
              <a:rPr lang="en-US" altLang="zh-CN" sz="2600" kern="100" dirty="0">
                <a:latin typeface="Times New Roman"/>
                <a:ea typeface="华文细黑"/>
              </a:rPr>
              <a:t>”</a:t>
            </a:r>
            <a:r>
              <a:rPr lang="zh-CN" altLang="zh-CN" sz="2600" kern="100" dirty="0">
                <a:latin typeface="Times New Roman"/>
                <a:ea typeface="华文细黑"/>
                <a:cs typeface="Times New Roman"/>
              </a:rPr>
              <a:t>的方法知甲、乙是两个相同的装置，且甲中生成的</a:t>
            </a:r>
            <a:r>
              <a:rPr lang="en-US" altLang="zh-CN" sz="2600" kern="100" dirty="0">
                <a:latin typeface="Times New Roman"/>
                <a:ea typeface="华文细黑"/>
              </a:rPr>
              <a:t>NH</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与乙中分解的</a:t>
            </a:r>
            <a:r>
              <a:rPr lang="en-US" altLang="zh-CN" sz="2600" kern="100" dirty="0">
                <a:latin typeface="Times New Roman"/>
                <a:ea typeface="华文细黑"/>
              </a:rPr>
              <a:t>NH</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的和为</a:t>
            </a:r>
            <a:r>
              <a:rPr lang="en-US" altLang="zh-CN" sz="2600" kern="100" dirty="0">
                <a:latin typeface="Times New Roman"/>
                <a:ea typeface="华文细黑"/>
              </a:rPr>
              <a:t>2 </a:t>
            </a:r>
            <a:r>
              <a:rPr lang="en-US" altLang="zh-CN" sz="2600" kern="100" dirty="0" err="1">
                <a:latin typeface="Times New Roman"/>
                <a:ea typeface="华文细黑"/>
              </a:rPr>
              <a:t>mol</a:t>
            </a:r>
            <a:r>
              <a:rPr lang="zh-CN" altLang="zh-CN" sz="2600" kern="100" dirty="0">
                <a:latin typeface="Times New Roman"/>
                <a:ea typeface="华文细黑"/>
                <a:cs typeface="Times New Roman"/>
              </a:rPr>
              <a:t>，则</a:t>
            </a:r>
            <a:r>
              <a:rPr lang="en-US" altLang="zh-CN" sz="2600" kern="100" dirty="0">
                <a:latin typeface="Times New Roman"/>
                <a:ea typeface="华文细黑"/>
              </a:rPr>
              <a:t>B</a:t>
            </a:r>
            <a:r>
              <a:rPr lang="zh-CN" altLang="zh-CN" sz="2600" kern="100" dirty="0">
                <a:latin typeface="Times New Roman"/>
                <a:ea typeface="华文细黑"/>
                <a:cs typeface="Times New Roman"/>
              </a:rPr>
              <a:t>项正确</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nSpc>
                <a:spcPct val="150000"/>
              </a:lnSpc>
            </a:pPr>
            <a:r>
              <a:rPr lang="zh-CN" altLang="zh-CN" sz="2600" kern="100" dirty="0" smtClean="0">
                <a:latin typeface="Times New Roman"/>
                <a:ea typeface="华文细黑"/>
                <a:cs typeface="Times New Roman"/>
              </a:rPr>
              <a:t>此时</a:t>
            </a:r>
            <a:r>
              <a:rPr lang="en-US" altLang="zh-CN" sz="2600" i="1" kern="100" dirty="0">
                <a:latin typeface="Times New Roman"/>
                <a:ea typeface="华文细黑"/>
              </a:rPr>
              <a:t>α</a:t>
            </a:r>
            <a:r>
              <a:rPr lang="en-US" altLang="zh-CN" sz="2600" kern="100" baseline="-25000" dirty="0">
                <a:latin typeface="Times New Roman"/>
                <a:ea typeface="华文细黑"/>
              </a:rPr>
              <a:t>1</a:t>
            </a:r>
            <a:r>
              <a:rPr lang="zh-CN" altLang="zh-CN" sz="2600" kern="100" dirty="0">
                <a:latin typeface="Times New Roman"/>
                <a:ea typeface="华文细黑"/>
                <a:cs typeface="Times New Roman"/>
              </a:rPr>
              <a:t>＋</a:t>
            </a:r>
            <a:r>
              <a:rPr lang="en-US" altLang="zh-CN" sz="2600" i="1" kern="100" dirty="0">
                <a:latin typeface="Times New Roman"/>
                <a:ea typeface="华文细黑"/>
              </a:rPr>
              <a:t>α</a:t>
            </a:r>
            <a:r>
              <a:rPr lang="en-US" altLang="zh-CN" sz="2600" kern="100" baseline="-25000" dirty="0">
                <a:latin typeface="Times New Roman"/>
                <a:ea typeface="华文细黑"/>
              </a:rPr>
              <a:t>2</a:t>
            </a:r>
            <a:r>
              <a:rPr lang="zh-CN" altLang="zh-CN" sz="2600" kern="100" dirty="0">
                <a:latin typeface="Times New Roman"/>
                <a:ea typeface="华文细黑"/>
                <a:cs typeface="Times New Roman"/>
              </a:rPr>
              <a:t>＝</a:t>
            </a:r>
            <a:r>
              <a:rPr lang="en-US" altLang="zh-CN" sz="2600" kern="100" dirty="0">
                <a:latin typeface="Times New Roman"/>
                <a:ea typeface="华文细黑"/>
              </a:rPr>
              <a:t>1</a:t>
            </a:r>
            <a:r>
              <a:rPr lang="zh-CN" altLang="zh-CN" sz="2600" kern="100" dirty="0">
                <a:latin typeface="Times New Roman"/>
                <a:ea typeface="华文细黑"/>
                <a:cs typeface="Times New Roman"/>
              </a:rPr>
              <a:t>。而丙中加入的</a:t>
            </a:r>
            <a:r>
              <a:rPr lang="en-US" altLang="zh-CN" sz="2600" kern="100" dirty="0">
                <a:latin typeface="Times New Roman"/>
                <a:ea typeface="华文细黑"/>
              </a:rPr>
              <a:t>NH</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是乙中的两倍，开始时</a:t>
            </a:r>
            <a:r>
              <a:rPr lang="en-US" altLang="zh-CN" sz="2600" i="1" kern="100" dirty="0">
                <a:latin typeface="Times New Roman"/>
                <a:ea typeface="华文细黑"/>
              </a:rPr>
              <a:t>c</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a:t>
            </a:r>
            <a:r>
              <a:rPr lang="en-US" altLang="zh-CN" sz="2600" kern="100" dirty="0">
                <a:latin typeface="Times New Roman"/>
                <a:ea typeface="华文细黑"/>
              </a:rPr>
              <a:t>2</a:t>
            </a:r>
            <a:r>
              <a:rPr lang="en-US" altLang="zh-CN" sz="2600" i="1" kern="100" dirty="0">
                <a:latin typeface="Times New Roman"/>
                <a:ea typeface="华文细黑"/>
              </a:rPr>
              <a:t>c</a:t>
            </a:r>
            <a:r>
              <a:rPr lang="en-US" altLang="zh-CN" sz="2600" kern="100" baseline="-25000" dirty="0">
                <a:latin typeface="Times New Roman"/>
                <a:ea typeface="华文细黑"/>
              </a:rPr>
              <a:t>2</a:t>
            </a:r>
            <a:r>
              <a:rPr lang="zh-CN" altLang="zh-CN" sz="2600" kern="100" dirty="0">
                <a:latin typeface="Times New Roman"/>
                <a:ea typeface="华文细黑"/>
                <a:cs typeface="Times New Roman"/>
              </a:rPr>
              <a:t>，但丙中压强亦是乙中的两倍，增大压强，平衡正向移动，则平衡时</a:t>
            </a:r>
            <a:r>
              <a:rPr lang="en-US" altLang="zh-CN" sz="2600" kern="100" dirty="0">
                <a:latin typeface="Times New Roman"/>
                <a:ea typeface="华文细黑"/>
              </a:rPr>
              <a:t>2</a:t>
            </a:r>
            <a:r>
              <a:rPr lang="en-US" altLang="zh-CN" sz="2600" i="1" kern="100" dirty="0">
                <a:latin typeface="Times New Roman"/>
                <a:ea typeface="华文细黑"/>
              </a:rPr>
              <a:t>c</a:t>
            </a:r>
            <a:r>
              <a:rPr lang="en-US" altLang="zh-CN" sz="2600" kern="100" baseline="-25000" dirty="0">
                <a:latin typeface="Times New Roman"/>
                <a:ea typeface="华文细黑"/>
              </a:rPr>
              <a:t>1</a:t>
            </a:r>
            <a:r>
              <a:rPr lang="en-US" altLang="zh-CN" sz="2600" kern="100" dirty="0">
                <a:latin typeface="Times New Roman"/>
                <a:ea typeface="华文细黑"/>
              </a:rPr>
              <a:t>&lt;</a:t>
            </a:r>
            <a:r>
              <a:rPr lang="en-US" altLang="zh-CN" sz="2600" i="1" kern="100" dirty="0">
                <a:latin typeface="Times New Roman"/>
                <a:ea typeface="华文细黑"/>
              </a:rPr>
              <a:t>c</a:t>
            </a:r>
            <a:r>
              <a:rPr lang="en-US" altLang="zh-CN" sz="2600" kern="100" baseline="-25000" dirty="0">
                <a:latin typeface="Times New Roman"/>
                <a:ea typeface="华文细黑"/>
              </a:rPr>
              <a:t>3</a:t>
            </a:r>
            <a:r>
              <a:rPr lang="en-US" altLang="zh-CN" sz="2600" kern="100" dirty="0">
                <a:latin typeface="Times New Roman"/>
                <a:ea typeface="华文细黑"/>
              </a:rPr>
              <a:t>,2</a:t>
            </a:r>
            <a:r>
              <a:rPr lang="en-US" altLang="zh-CN" sz="2600" i="1" kern="100" dirty="0">
                <a:latin typeface="Times New Roman"/>
                <a:ea typeface="华文细黑"/>
              </a:rPr>
              <a:t>p</a:t>
            </a:r>
            <a:r>
              <a:rPr lang="en-US" altLang="zh-CN" sz="2600" kern="100" baseline="-25000" dirty="0">
                <a:latin typeface="Times New Roman"/>
                <a:ea typeface="华文细黑"/>
              </a:rPr>
              <a:t>2</a:t>
            </a:r>
            <a:r>
              <a:rPr lang="en-US" altLang="zh-CN" sz="2600" kern="100" dirty="0">
                <a:latin typeface="Times New Roman"/>
                <a:ea typeface="华文细黑"/>
              </a:rPr>
              <a:t>&gt;</a:t>
            </a:r>
            <a:r>
              <a:rPr lang="en-US" altLang="zh-CN" sz="2600" i="1" kern="100" dirty="0">
                <a:latin typeface="Times New Roman"/>
                <a:ea typeface="华文细黑"/>
              </a:rPr>
              <a:t>p</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a:t>
            </a:r>
            <a:r>
              <a:rPr lang="en-US" altLang="zh-CN" sz="2600" kern="100" dirty="0">
                <a:latin typeface="Times New Roman"/>
                <a:ea typeface="华文细黑"/>
              </a:rPr>
              <a:t>A</a:t>
            </a:r>
            <a:r>
              <a:rPr lang="zh-CN" altLang="zh-CN" sz="2600" kern="100" dirty="0">
                <a:latin typeface="Times New Roman"/>
                <a:ea typeface="华文细黑"/>
                <a:cs typeface="Times New Roman"/>
              </a:rPr>
              <a:t>、</a:t>
            </a:r>
            <a:r>
              <a:rPr lang="en-US" altLang="zh-CN" sz="2600" kern="100" dirty="0">
                <a:latin typeface="Times New Roman"/>
                <a:ea typeface="华文细黑"/>
              </a:rPr>
              <a:t>C</a:t>
            </a:r>
            <a:r>
              <a:rPr lang="zh-CN" altLang="zh-CN" sz="2600" kern="100" dirty="0">
                <a:latin typeface="Times New Roman"/>
                <a:ea typeface="华文细黑"/>
                <a:cs typeface="Times New Roman"/>
              </a:rPr>
              <a:t>错误</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nSpc>
                <a:spcPct val="150000"/>
              </a:lnSpc>
            </a:pPr>
            <a:r>
              <a:rPr lang="zh-CN" altLang="zh-CN" sz="2600" kern="100" dirty="0" smtClean="0">
                <a:latin typeface="Times New Roman"/>
                <a:ea typeface="华文细黑"/>
                <a:cs typeface="Times New Roman"/>
              </a:rPr>
              <a:t>增大</a:t>
            </a:r>
            <a:r>
              <a:rPr lang="zh-CN" altLang="zh-CN" sz="2600" kern="100" dirty="0">
                <a:latin typeface="Times New Roman"/>
                <a:ea typeface="华文细黑"/>
                <a:cs typeface="Times New Roman"/>
              </a:rPr>
              <a:t>压强，不利于</a:t>
            </a:r>
            <a:r>
              <a:rPr lang="en-US" altLang="zh-CN" sz="2600" kern="100" dirty="0">
                <a:latin typeface="Times New Roman"/>
                <a:ea typeface="华文细黑"/>
              </a:rPr>
              <a:t>NH</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的分解，则</a:t>
            </a:r>
            <a:r>
              <a:rPr lang="en-US" altLang="zh-CN" sz="2600" i="1" kern="100" dirty="0">
                <a:latin typeface="Times New Roman"/>
                <a:ea typeface="华文细黑"/>
              </a:rPr>
              <a:t>α</a:t>
            </a:r>
            <a:r>
              <a:rPr lang="en-US" altLang="zh-CN" sz="2600" kern="100" baseline="-25000" dirty="0">
                <a:latin typeface="Times New Roman"/>
                <a:ea typeface="华文细黑"/>
              </a:rPr>
              <a:t>2</a:t>
            </a:r>
            <a:r>
              <a:rPr lang="en-US" altLang="zh-CN" sz="2600" kern="100" dirty="0">
                <a:latin typeface="Times New Roman"/>
                <a:ea typeface="华文细黑"/>
              </a:rPr>
              <a:t>&gt;</a:t>
            </a:r>
            <a:r>
              <a:rPr lang="en-US" altLang="zh-CN" sz="2600" i="1" kern="100" dirty="0">
                <a:latin typeface="Times New Roman"/>
                <a:ea typeface="华文细黑"/>
              </a:rPr>
              <a:t>α</a:t>
            </a:r>
            <a:r>
              <a:rPr lang="en-US" altLang="zh-CN" sz="2600" kern="100" baseline="-25000" dirty="0">
                <a:latin typeface="Times New Roman"/>
                <a:ea typeface="华文细黑"/>
              </a:rPr>
              <a:t>3</a:t>
            </a:r>
            <a:r>
              <a:rPr lang="zh-CN" altLang="zh-CN" sz="2600" kern="100" dirty="0">
                <a:latin typeface="Times New Roman"/>
                <a:ea typeface="华文细黑"/>
                <a:cs typeface="Times New Roman"/>
              </a:rPr>
              <a:t>，故</a:t>
            </a:r>
            <a:r>
              <a:rPr lang="en-US" altLang="zh-CN" sz="2600" i="1" kern="100" dirty="0">
                <a:latin typeface="Times New Roman"/>
                <a:ea typeface="华文细黑"/>
              </a:rPr>
              <a:t>α</a:t>
            </a:r>
            <a:r>
              <a:rPr lang="en-US" altLang="zh-CN" sz="2600" kern="100" baseline="-25000" dirty="0">
                <a:latin typeface="Times New Roman"/>
                <a:ea typeface="华文细黑"/>
              </a:rPr>
              <a:t>1</a:t>
            </a:r>
            <a:r>
              <a:rPr lang="zh-CN" altLang="zh-CN" sz="2600" kern="100" dirty="0">
                <a:latin typeface="Times New Roman"/>
                <a:ea typeface="华文细黑"/>
                <a:cs typeface="Times New Roman"/>
              </a:rPr>
              <a:t>＋</a:t>
            </a:r>
            <a:r>
              <a:rPr lang="en-US" altLang="zh-CN" sz="2600" i="1" kern="100" dirty="0">
                <a:latin typeface="Times New Roman"/>
                <a:ea typeface="华文细黑"/>
              </a:rPr>
              <a:t>α</a:t>
            </a:r>
            <a:r>
              <a:rPr lang="en-US" altLang="zh-CN" sz="2600" kern="100" baseline="-25000" dirty="0">
                <a:latin typeface="Times New Roman"/>
                <a:ea typeface="华文细黑"/>
              </a:rPr>
              <a:t>3</a:t>
            </a:r>
            <a:r>
              <a:rPr lang="en-US" altLang="zh-CN" sz="2600" kern="100" dirty="0">
                <a:latin typeface="Times New Roman"/>
                <a:ea typeface="华文细黑"/>
              </a:rPr>
              <a:t>&lt;1</a:t>
            </a:r>
            <a:r>
              <a:rPr lang="zh-CN" altLang="zh-CN" sz="2600" kern="100" dirty="0">
                <a:latin typeface="Times New Roman"/>
                <a:ea typeface="华文细黑"/>
                <a:cs typeface="Times New Roman"/>
              </a:rPr>
              <a:t>，</a:t>
            </a:r>
            <a:r>
              <a:rPr lang="en-US" altLang="zh-CN" sz="2600" kern="100" dirty="0">
                <a:latin typeface="Times New Roman"/>
                <a:ea typeface="华文细黑"/>
              </a:rPr>
              <a:t>D</a:t>
            </a:r>
            <a:r>
              <a:rPr lang="zh-CN" altLang="zh-CN" sz="2600" kern="100" dirty="0" smtClean="0">
                <a:latin typeface="Times New Roman"/>
                <a:ea typeface="华文细黑"/>
                <a:cs typeface="Times New Roman"/>
              </a:rPr>
              <a:t>错误。</a:t>
            </a: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6" name="Rectangle 21">
            <a:hlinkClick r:id="rId2" action="ppaction://hlinksldjump"/>
          </p:cNvPr>
          <p:cNvSpPr>
            <a:spLocks noChangeArrowheads="1"/>
          </p:cNvSpPr>
          <p:nvPr/>
        </p:nvSpPr>
        <p:spPr bwMode="auto">
          <a:xfrm>
            <a:off x="1031063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3" action="ppaction://hlinksldjump"/>
          </p:cNvPr>
          <p:cNvSpPr>
            <a:spLocks noChangeArrowheads="1"/>
          </p:cNvSpPr>
          <p:nvPr/>
        </p:nvSpPr>
        <p:spPr bwMode="auto">
          <a:xfrm>
            <a:off x="1081280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4" action="ppaction://hlinksldjump"/>
          </p:cNvPr>
          <p:cNvSpPr>
            <a:spLocks noChangeArrowheads="1"/>
          </p:cNvSpPr>
          <p:nvPr/>
        </p:nvSpPr>
        <p:spPr bwMode="auto">
          <a:xfrm>
            <a:off x="1129084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 name="矩形 1"/>
          <p:cNvSpPr/>
          <p:nvPr/>
        </p:nvSpPr>
        <p:spPr>
          <a:xfrm>
            <a:off x="3574926" y="333450"/>
            <a:ext cx="389850" cy="646331"/>
          </a:xfrm>
          <a:prstGeom prst="rect">
            <a:avLst/>
          </a:prstGeom>
        </p:spPr>
        <p:txBody>
          <a:bodyPr wrap="none">
            <a:spAutoFit/>
          </a:bodyPr>
          <a:lstStyle/>
          <a:p>
            <a:pPr>
              <a:lnSpc>
                <a:spcPct val="150000"/>
              </a:lnSpc>
            </a:pPr>
            <a:r>
              <a:rPr lang="en-US" altLang="zh-CN" b="1" kern="100" dirty="0">
                <a:solidFill>
                  <a:schemeClr val="accent6">
                    <a:lumMod val="75000"/>
                  </a:schemeClr>
                </a:solidFill>
                <a:latin typeface="Times New Roman"/>
                <a:ea typeface="华文细黑"/>
              </a:rPr>
              <a:t>B</a:t>
            </a:r>
            <a:endParaRPr lang="zh-CN" altLang="en-US" b="1" dirty="0">
              <a:solidFill>
                <a:schemeClr val="accent6">
                  <a:lumMod val="75000"/>
                </a:schemeClr>
              </a:solidFill>
            </a:endParaRPr>
          </a:p>
        </p:txBody>
      </p:sp>
    </p:spTree>
    <p:extLst>
      <p:ext uri="{BB962C8B-B14F-4D97-AF65-F5344CB8AC3E}">
        <p14:creationId xmlns:p14="http://schemas.microsoft.com/office/powerpoint/2010/main" val="35266438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linds(horizont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xEl>
                                              <p:pRg st="3" end="3"/>
                                            </p:txEl>
                                          </p:spTgt>
                                        </p:tgtEl>
                                      </p:cBhvr>
                                    </p:animEffect>
                                    <p:set>
                                      <p:cBhvr>
                                        <p:cTn id="27" dur="1" fill="hold">
                                          <p:stCondLst>
                                            <p:cond delay="499"/>
                                          </p:stCondLst>
                                        </p:cTn>
                                        <p:tgtEl>
                                          <p:spTgt spid="3">
                                            <p:txEl>
                                              <p:pRg st="3" end="3"/>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
                                            <p:txEl>
                                              <p:pRg st="4" end="4"/>
                                            </p:txEl>
                                          </p:spTgt>
                                        </p:tgtEl>
                                      </p:cBhvr>
                                    </p:animEffect>
                                    <p:set>
                                      <p:cBhvr>
                                        <p:cTn id="30" dur="1" fill="hold">
                                          <p:stCondLst>
                                            <p:cond delay="499"/>
                                          </p:stCondLst>
                                        </p:cTn>
                                        <p:tgtEl>
                                          <p:spTgt spid="3">
                                            <p:txEl>
                                              <p:pRg st="4" end="4"/>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
                                            <p:txEl>
                                              <p:pRg st="5" end="5"/>
                                            </p:txEl>
                                          </p:spTgt>
                                        </p:tgtEl>
                                      </p:cBhvr>
                                    </p:animEffect>
                                    <p:set>
                                      <p:cBhvr>
                                        <p:cTn id="33" dur="1" fill="hold">
                                          <p:stCondLst>
                                            <p:cond delay="499"/>
                                          </p:stCondLst>
                                        </p:cTn>
                                        <p:tgtEl>
                                          <p:spTgt spid="3">
                                            <p:txEl>
                                              <p:pRg st="5" end="5"/>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2" grpId="0"/>
      <p:bldP spid="2"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7240" y="549474"/>
            <a:ext cx="11074344" cy="797654"/>
          </a:xfrm>
          <a:prstGeom prst="rect">
            <a:avLst/>
          </a:prstGeom>
        </p:spPr>
        <p:txBody>
          <a:bodyPr>
            <a:spAutoFit/>
          </a:bodyPr>
          <a:lstStyle/>
          <a:p>
            <a:pPr algn="just">
              <a:lnSpc>
                <a:spcPts val="5500"/>
              </a:lnSpc>
              <a:tabLst>
                <a:tab pos="1890395" algn="l"/>
              </a:tabLst>
            </a:pPr>
            <a:r>
              <a:rPr lang="zh-CN" altLang="en-US" sz="2800" b="1" kern="100" dirty="0">
                <a:solidFill>
                  <a:srgbClr val="0000FF"/>
                </a:solidFill>
                <a:latin typeface="Times New Roman"/>
                <a:cs typeface="Times New Roman"/>
              </a:rPr>
              <a:t>题组二　恒温、恒压条件下等效平衡的应用</a:t>
            </a:r>
            <a:endParaRPr lang="zh-CN" altLang="zh-CN" sz="2800" b="1" kern="100" dirty="0">
              <a:solidFill>
                <a:srgbClr val="0000FF"/>
              </a:solidFill>
              <a:latin typeface="Times New Roman"/>
              <a:cs typeface="Times New Roman"/>
            </a:endParaRPr>
          </a:p>
        </p:txBody>
      </p:sp>
      <p:sp>
        <p:nvSpPr>
          <p:cNvPr id="4" name="矩形 3"/>
          <p:cNvSpPr/>
          <p:nvPr/>
        </p:nvSpPr>
        <p:spPr>
          <a:xfrm>
            <a:off x="563290" y="1277690"/>
            <a:ext cx="10793813" cy="4616648"/>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恒温恒压下，在一个容积可变的密闭容器中发生反应：</a:t>
            </a:r>
            <a:r>
              <a:rPr lang="en-US" altLang="zh-CN" sz="2800" kern="100" dirty="0">
                <a:latin typeface="Times New Roman"/>
                <a:ea typeface="华文细黑"/>
                <a:cs typeface="Courier New"/>
              </a:rPr>
              <a:t>A(g)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B(g)</a:t>
            </a:r>
            <a:r>
              <a:rPr lang="en-US" altLang="zh-CN" sz="2800" kern="100" dirty="0">
                <a:latin typeface="ZBFH"/>
                <a:ea typeface="华文细黑"/>
                <a:cs typeface="Courier New"/>
              </a:rPr>
              <a:t></a:t>
            </a:r>
            <a:r>
              <a:rPr lang="en-US" altLang="zh-CN" sz="2800" kern="100" dirty="0">
                <a:latin typeface="Times New Roman"/>
                <a:ea typeface="华文细黑"/>
                <a:cs typeface="Courier New"/>
              </a:rPr>
              <a:t>C(g)</a:t>
            </a:r>
            <a:r>
              <a:rPr lang="zh-CN" altLang="zh-CN" sz="2800" kern="100" dirty="0">
                <a:latin typeface="Times New Roman"/>
                <a:ea typeface="华文细黑"/>
                <a:cs typeface="Times New Roman"/>
              </a:rPr>
              <a:t>，若开始时通入</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B</a:t>
            </a:r>
            <a:r>
              <a:rPr lang="zh-CN" altLang="zh-CN" sz="2800" kern="100" dirty="0">
                <a:latin typeface="Times New Roman"/>
                <a:ea typeface="华文细黑"/>
                <a:cs typeface="Times New Roman"/>
              </a:rPr>
              <a:t>，达到平衡时生成</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a:t>
            </a:r>
            <a:r>
              <a:rPr lang="zh-CN" altLang="zh-CN" sz="2800" kern="100" dirty="0">
                <a:latin typeface="Times New Roman"/>
                <a:ea typeface="华文细黑"/>
                <a:cs typeface="Times New Roman"/>
              </a:rPr>
              <a:t>。则下列说法错误的是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若开始时通入</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B</a:t>
            </a:r>
            <a:r>
              <a:rPr lang="zh-CN" altLang="zh-CN" sz="2800" kern="100" dirty="0">
                <a:latin typeface="Times New Roman"/>
                <a:ea typeface="华文细黑"/>
                <a:cs typeface="Times New Roman"/>
              </a:rPr>
              <a:t>，达到平衡时，生成的</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的物质</a:t>
            </a:r>
            <a:r>
              <a:rPr lang="zh-CN" altLang="zh-CN" sz="2800" kern="100" dirty="0" smtClean="0">
                <a:latin typeface="Times New Roman"/>
                <a:ea typeface="华文细黑"/>
                <a:cs typeface="Times New Roman"/>
              </a:rPr>
              <a:t>的</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量</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3</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B.</a:t>
            </a:r>
            <a:r>
              <a:rPr lang="zh-CN" altLang="zh-CN" sz="2800" kern="100" dirty="0">
                <a:latin typeface="Times New Roman"/>
                <a:ea typeface="华文细黑"/>
                <a:cs typeface="Times New Roman"/>
              </a:rPr>
              <a:t>若开始时通入</a:t>
            </a:r>
            <a:r>
              <a:rPr lang="en-US" altLang="zh-CN" sz="2800" kern="100" dirty="0">
                <a:latin typeface="Times New Roman"/>
                <a:ea typeface="华文细黑"/>
              </a:rPr>
              <a:t>4 </a:t>
            </a:r>
            <a:r>
              <a:rPr lang="en-US" altLang="zh-CN" sz="2800" kern="100" dirty="0" err="1">
                <a:latin typeface="Times New Roman"/>
                <a:ea typeface="华文细黑"/>
              </a:rPr>
              <a:t>mol</a:t>
            </a:r>
            <a:r>
              <a:rPr lang="en-US" altLang="zh-CN" sz="2800" kern="100" dirty="0">
                <a:latin typeface="Times New Roman"/>
                <a:ea typeface="华文细黑"/>
              </a:rPr>
              <a:t> A</a:t>
            </a:r>
            <a:r>
              <a:rPr lang="zh-CN" altLang="zh-CN" sz="2800" kern="100" dirty="0">
                <a:latin typeface="Times New Roman"/>
                <a:ea typeface="华文细黑"/>
                <a:cs typeface="Times New Roman"/>
              </a:rPr>
              <a:t>、</a:t>
            </a:r>
            <a:r>
              <a:rPr lang="en-US" altLang="zh-CN" sz="2800" kern="100" dirty="0">
                <a:latin typeface="Times New Roman"/>
                <a:ea typeface="华文细黑"/>
              </a:rPr>
              <a:t>4 </a:t>
            </a:r>
            <a:r>
              <a:rPr lang="en-US" altLang="zh-CN" sz="2800" kern="100" dirty="0" err="1">
                <a:latin typeface="Times New Roman"/>
                <a:ea typeface="华文细黑"/>
              </a:rPr>
              <a:t>mol</a:t>
            </a:r>
            <a:r>
              <a:rPr lang="en-US" altLang="zh-CN" sz="2800" kern="100" dirty="0">
                <a:latin typeface="Times New Roman"/>
                <a:ea typeface="华文细黑"/>
              </a:rPr>
              <a:t> B</a:t>
            </a:r>
            <a:r>
              <a:rPr lang="zh-CN" altLang="zh-CN" sz="2800" kern="100" dirty="0">
                <a:latin typeface="Times New Roman"/>
                <a:ea typeface="华文细黑"/>
                <a:cs typeface="Times New Roman"/>
              </a:rPr>
              <a:t>和</a:t>
            </a:r>
            <a:r>
              <a:rPr lang="en-US" altLang="zh-CN" sz="2800" kern="100" dirty="0">
                <a:latin typeface="Times New Roman"/>
                <a:ea typeface="华文细黑"/>
              </a:rPr>
              <a:t>2 </a:t>
            </a:r>
            <a:r>
              <a:rPr lang="en-US" altLang="zh-CN" sz="2800" kern="100" dirty="0" err="1">
                <a:latin typeface="Times New Roman"/>
                <a:ea typeface="华文细黑"/>
              </a:rPr>
              <a:t>mol</a:t>
            </a:r>
            <a:r>
              <a:rPr lang="en-US" altLang="zh-CN" sz="2800" kern="100" dirty="0">
                <a:latin typeface="Times New Roman"/>
                <a:ea typeface="华文细黑"/>
              </a:rPr>
              <a:t> C</a:t>
            </a:r>
            <a:r>
              <a:rPr lang="zh-CN" altLang="zh-CN" sz="2800" kern="100" dirty="0">
                <a:latin typeface="Times New Roman"/>
                <a:ea typeface="华文细黑"/>
                <a:cs typeface="Times New Roman"/>
              </a:rPr>
              <a:t>，达到平衡时，</a:t>
            </a:r>
            <a:r>
              <a:rPr lang="en-US" altLang="zh-CN" sz="2800" kern="100" dirty="0">
                <a:latin typeface="Times New Roman"/>
                <a:ea typeface="华文细黑"/>
              </a:rPr>
              <a:t>B</a:t>
            </a:r>
            <a:r>
              <a:rPr lang="zh-CN" altLang="zh-CN" sz="2800" kern="100" dirty="0">
                <a:latin typeface="Times New Roman"/>
                <a:ea typeface="华文细黑"/>
                <a:cs typeface="Times New Roman"/>
              </a:rPr>
              <a:t>的</a:t>
            </a:r>
            <a:r>
              <a:rPr lang="zh-CN" altLang="zh-CN" sz="2800" kern="100" dirty="0" smtClean="0">
                <a:latin typeface="Times New Roman"/>
                <a:ea typeface="华文细黑"/>
                <a:cs typeface="Times New Roman"/>
              </a:rPr>
              <a:t>物质</a:t>
            </a:r>
            <a:r>
              <a:rPr lang="en-US" altLang="zh-CN" sz="2800" kern="100" dirty="0" smtClean="0">
                <a:latin typeface="Times New Roman"/>
                <a:ea typeface="华文细黑"/>
                <a:cs typeface="Times New Roman"/>
              </a:rPr>
              <a:t>   </a:t>
            </a:r>
          </a:p>
          <a:p>
            <a:pPr>
              <a:lnSpc>
                <a:spcPct val="150000"/>
              </a:lnSpc>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的</a:t>
            </a:r>
            <a:r>
              <a:rPr lang="zh-CN" altLang="zh-CN" sz="2800" kern="100" dirty="0">
                <a:latin typeface="Times New Roman"/>
                <a:ea typeface="华文细黑"/>
                <a:cs typeface="Times New Roman"/>
              </a:rPr>
              <a:t>量一定大于</a:t>
            </a:r>
            <a:r>
              <a:rPr lang="en-US" altLang="zh-CN" sz="2800" kern="100" dirty="0">
                <a:latin typeface="Times New Roman"/>
                <a:ea typeface="华文细黑"/>
              </a:rPr>
              <a:t>4 </a:t>
            </a:r>
            <a:r>
              <a:rPr lang="en-US" altLang="zh-CN" sz="2800" kern="100" dirty="0" err="1">
                <a:latin typeface="Times New Roman"/>
                <a:ea typeface="华文细黑"/>
              </a:rPr>
              <a:t>mol</a:t>
            </a:r>
            <a:endParaRPr lang="zh-CN" altLang="en-US" sz="2800" dirty="0"/>
          </a:p>
        </p:txBody>
      </p:sp>
      <p:graphicFrame>
        <p:nvGraphicFramePr>
          <p:cNvPr id="5" name="对象 4"/>
          <p:cNvGraphicFramePr>
            <a:graphicFrameLocks noChangeAspect="1"/>
          </p:cNvGraphicFramePr>
          <p:nvPr>
            <p:extLst>
              <p:ext uri="{D42A27DB-BD31-4B8C-83A1-F6EECF244321}">
                <p14:modId xmlns:p14="http://schemas.microsoft.com/office/powerpoint/2010/main" val="10520998"/>
              </p:ext>
            </p:extLst>
          </p:nvPr>
        </p:nvGraphicFramePr>
        <p:xfrm>
          <a:off x="704406" y="2035870"/>
          <a:ext cx="1339850" cy="969962"/>
        </p:xfrm>
        <a:graphic>
          <a:graphicData uri="http://schemas.openxmlformats.org/presentationml/2006/ole">
            <mc:AlternateContent xmlns:mc="http://schemas.openxmlformats.org/markup-compatibility/2006">
              <mc:Choice xmlns:v="urn:schemas-microsoft-com:vml" Requires="v">
                <p:oleObj spid="_x0000_s234536" name="Document" r:id="rId3" imgW="1340019" imgH="970189" progId="Word.Document.8">
                  <p:embed/>
                </p:oleObj>
              </mc:Choice>
              <mc:Fallback>
                <p:oleObj name="Document" r:id="rId3" imgW="1340019" imgH="970189" progId="Word.Document.8">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406" y="2035870"/>
                        <a:ext cx="133985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21">
            <a:hlinkClick r:id="rId5" action="ppaction://hlinksldjump"/>
          </p:cNvPr>
          <p:cNvSpPr>
            <a:spLocks noChangeArrowheads="1"/>
          </p:cNvSpPr>
          <p:nvPr/>
        </p:nvSpPr>
        <p:spPr bwMode="auto">
          <a:xfrm>
            <a:off x="1031063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6" action="ppaction://hlinksldjump"/>
          </p:cNvPr>
          <p:cNvSpPr>
            <a:spLocks noChangeArrowheads="1"/>
          </p:cNvSpPr>
          <p:nvPr/>
        </p:nvSpPr>
        <p:spPr bwMode="auto">
          <a:xfrm>
            <a:off x="1081280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7" action="ppaction://hlinksldjump"/>
          </p:cNvPr>
          <p:cNvSpPr>
            <a:spLocks noChangeArrowheads="1"/>
          </p:cNvSpPr>
          <p:nvPr/>
        </p:nvSpPr>
        <p:spPr bwMode="auto">
          <a:xfrm>
            <a:off x="1129084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23578298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88134" y="1688242"/>
            <a:ext cx="9812557" cy="2677656"/>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若开始时通入</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B</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a:t>
            </a:r>
            <a:r>
              <a:rPr lang="zh-CN" altLang="zh-CN" sz="2800" kern="100" dirty="0">
                <a:latin typeface="Times New Roman"/>
                <a:ea typeface="华文细黑"/>
                <a:cs typeface="Times New Roman"/>
              </a:rPr>
              <a:t>，达到平衡时，</a:t>
            </a:r>
            <a:r>
              <a:rPr lang="zh-CN" altLang="zh-CN" sz="2800" kern="100" dirty="0" smtClean="0">
                <a:latin typeface="Times New Roman"/>
                <a:ea typeface="华文细黑"/>
                <a:cs typeface="Times New Roman"/>
              </a:rPr>
              <a:t>再</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通</a:t>
            </a:r>
            <a:r>
              <a:rPr lang="zh-CN" altLang="zh-CN" sz="2800" kern="100" dirty="0">
                <a:latin typeface="Times New Roman"/>
                <a:ea typeface="华文细黑"/>
                <a:cs typeface="Times New Roman"/>
              </a:rPr>
              <a:t>入</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a:t>
            </a:r>
            <a:r>
              <a:rPr lang="zh-CN" altLang="zh-CN" sz="2800" kern="100" dirty="0">
                <a:latin typeface="Times New Roman"/>
                <a:ea typeface="华文细黑"/>
                <a:cs typeface="Times New Roman"/>
              </a:rPr>
              <a:t>，则再次达到平衡后，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的物质的量分数为</a:t>
            </a:r>
            <a:endParaRPr lang="zh-CN" altLang="zh-CN" sz="280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若在原平衡体系中，再通入</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B</a:t>
            </a:r>
            <a:r>
              <a:rPr lang="zh-CN" altLang="zh-CN" sz="2800" kern="100" dirty="0">
                <a:latin typeface="Times New Roman"/>
                <a:ea typeface="华文细黑"/>
                <a:cs typeface="Times New Roman"/>
              </a:rPr>
              <a:t>，混合气体</a:t>
            </a:r>
            <a:r>
              <a:rPr lang="zh-CN" altLang="zh-CN" sz="2800" kern="100" dirty="0" smtClean="0">
                <a:latin typeface="Times New Roman"/>
                <a:ea typeface="华文细黑"/>
                <a:cs typeface="Times New Roman"/>
              </a:rPr>
              <a:t>的</a:t>
            </a:r>
            <a:r>
              <a:rPr lang="en-US" altLang="zh-CN" sz="2800" kern="100" dirty="0" smtClean="0">
                <a:latin typeface="Times New Roman"/>
                <a:ea typeface="华文细黑"/>
                <a:cs typeface="Times New Roman"/>
              </a:rPr>
              <a:t>    </a:t>
            </a:r>
          </a:p>
          <a:p>
            <a:pPr algn="just">
              <a:lnSpc>
                <a:spcPct val="150000"/>
              </a:lnSpc>
              <a:spcAft>
                <a:spcPts val="0"/>
              </a:spcAft>
              <a:tabLst>
                <a:tab pos="2070735" algn="l"/>
              </a:tabLs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平均</a:t>
            </a:r>
            <a:r>
              <a:rPr lang="zh-CN" altLang="zh-CN" sz="2800" kern="100" dirty="0">
                <a:latin typeface="Times New Roman"/>
                <a:ea typeface="华文细黑"/>
                <a:cs typeface="Times New Roman"/>
              </a:rPr>
              <a:t>相对分子质量不变</a:t>
            </a:r>
            <a:endParaRPr lang="zh-CN" altLang="zh-CN" sz="280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723330725"/>
              </p:ext>
            </p:extLst>
          </p:nvPr>
        </p:nvGraphicFramePr>
        <p:xfrm>
          <a:off x="9839622" y="1797487"/>
          <a:ext cx="1501775" cy="1103313"/>
        </p:xfrm>
        <a:graphic>
          <a:graphicData uri="http://schemas.openxmlformats.org/presentationml/2006/ole">
            <mc:AlternateContent xmlns:mc="http://schemas.openxmlformats.org/markup-compatibility/2006">
              <mc:Choice xmlns:v="urn:schemas-microsoft-com:vml" Requires="v">
                <p:oleObj spid="_x0000_s235557" name="Document" r:id="rId3" imgW="1501584" imgH="1103599" progId="Word.Document.8">
                  <p:embed/>
                </p:oleObj>
              </mc:Choice>
              <mc:Fallback>
                <p:oleObj name="Document" r:id="rId3" imgW="1501584" imgH="1103599" progId="Word.Document.8">
                  <p:embed/>
                  <p:pic>
                    <p:nvPicPr>
                      <p:cNvPr id="0" name=""/>
                      <p:cNvPicPr/>
                      <p:nvPr/>
                    </p:nvPicPr>
                    <p:blipFill>
                      <a:blip r:embed="rId4"/>
                      <a:stretch>
                        <a:fillRect/>
                      </a:stretch>
                    </p:blipFill>
                    <p:spPr>
                      <a:xfrm>
                        <a:off x="9839622" y="1797487"/>
                        <a:ext cx="1501775" cy="1103313"/>
                      </a:xfrm>
                      <a:prstGeom prst="rect">
                        <a:avLst/>
                      </a:prstGeom>
                    </p:spPr>
                  </p:pic>
                </p:oleObj>
              </mc:Fallback>
            </mc:AlternateContent>
          </a:graphicData>
        </a:graphic>
      </p:graphicFrame>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a:hlinkClick r:id="rId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8" name="Rectangle 21">
            <a:hlinkClick r:id="rId6" action="ppaction://hlinksldjump"/>
          </p:cNvPr>
          <p:cNvSpPr>
            <a:spLocks noChangeArrowheads="1"/>
          </p:cNvSpPr>
          <p:nvPr/>
        </p:nvSpPr>
        <p:spPr bwMode="auto">
          <a:xfrm>
            <a:off x="1031063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7" action="ppaction://hlinksldjump"/>
          </p:cNvPr>
          <p:cNvSpPr>
            <a:spLocks noChangeArrowheads="1"/>
          </p:cNvSpPr>
          <p:nvPr/>
        </p:nvSpPr>
        <p:spPr bwMode="auto">
          <a:xfrm>
            <a:off x="1081280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0" name="Rectangle 21">
            <a:hlinkClick r:id="rId8" action="ppaction://hlinksldjump"/>
          </p:cNvPr>
          <p:cNvSpPr>
            <a:spLocks noChangeArrowheads="1"/>
          </p:cNvSpPr>
          <p:nvPr/>
        </p:nvSpPr>
        <p:spPr bwMode="auto">
          <a:xfrm>
            <a:off x="1129084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39960852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838622" y="752798"/>
            <a:ext cx="10416228" cy="5262979"/>
          </a:xfrm>
          <a:prstGeom prst="rect">
            <a:avLst/>
          </a:prstGeom>
        </p:spPr>
        <p:txBody>
          <a:bodyPr>
            <a:spAutoFit/>
          </a:bodyPr>
          <a:lstStyle/>
          <a:p>
            <a:pPr algn="just">
              <a:lnSpc>
                <a:spcPct val="150000"/>
              </a:lnSpc>
              <a:spcAft>
                <a:spcPts val="0"/>
              </a:spcAft>
              <a:tabLst>
                <a:tab pos="207073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选项</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，开始时通入</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3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B</a:t>
            </a:r>
            <a:r>
              <a:rPr lang="zh-CN" altLang="zh-CN" sz="2800" kern="100" dirty="0">
                <a:latin typeface="Times New Roman"/>
                <a:ea typeface="华文细黑"/>
                <a:cs typeface="Times New Roman"/>
              </a:rPr>
              <a:t>，由于容器体积膨胀，保持恒压，相当于将三个原容器叠加，各物质的含量与原平衡中的相同，</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 3</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zh-CN" altLang="zh-CN" sz="2800" kern="100" dirty="0" smtClean="0">
                <a:latin typeface="Times New Roman"/>
                <a:ea typeface="华文细黑"/>
                <a:cs typeface="Times New Roman"/>
              </a:rPr>
              <a:t>选项</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，无法确定平衡移动的方向，不能确定平衡时</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的物质的量一定大于</a:t>
            </a:r>
            <a:r>
              <a:rPr lang="en-US" altLang="zh-CN" sz="2800" kern="100" dirty="0">
                <a:latin typeface="Times New Roman"/>
                <a:ea typeface="华文细黑"/>
                <a:cs typeface="Courier New"/>
              </a:rPr>
              <a:t>4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zh-CN" altLang="zh-CN" sz="2800" kern="100" dirty="0" smtClean="0">
                <a:latin typeface="Times New Roman"/>
                <a:ea typeface="华文细黑"/>
                <a:cs typeface="Times New Roman"/>
              </a:rPr>
              <a:t>选项</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，根据题给数据可算出达到平衡时</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的物质的量分数</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zh-CN" altLang="zh-CN" sz="2800" kern="100" dirty="0" smtClean="0">
                <a:latin typeface="Times New Roman"/>
                <a:ea typeface="华文细黑"/>
                <a:cs typeface="Times New Roman"/>
              </a:rPr>
              <a:t>选项</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，这种条件下混合气体的平均相对分子质量不变</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tabLst>
                <a:tab pos="2070735" algn="l"/>
              </a:tabLst>
            </a:pPr>
            <a:r>
              <a:rPr lang="zh-CN" altLang="zh-CN" sz="2800" b="1" kern="100" dirty="0">
                <a:solidFill>
                  <a:srgbClr val="0000FF"/>
                </a:solidFill>
                <a:latin typeface="Times New Roman"/>
                <a:cs typeface="Times New Roman"/>
              </a:rPr>
              <a:t>答案　</a:t>
            </a:r>
            <a:r>
              <a:rPr lang="en-US" altLang="zh-CN" sz="2800" b="1" kern="100" dirty="0">
                <a:solidFill>
                  <a:schemeClr val="accent6">
                    <a:lumMod val="75000"/>
                  </a:schemeClr>
                </a:solidFill>
                <a:latin typeface="Times New Roman"/>
                <a:ea typeface="华文细黑"/>
              </a:rPr>
              <a:t>B</a:t>
            </a:r>
            <a:endParaRPr lang="zh-CN" altLang="zh-CN" sz="2800" b="1" kern="100" dirty="0">
              <a:solidFill>
                <a:schemeClr val="accent6">
                  <a:lumMod val="75000"/>
                </a:schemeClr>
              </a:solidFill>
              <a:latin typeface="Times New Roman"/>
              <a:ea typeface="华文细黑"/>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776228500"/>
              </p:ext>
            </p:extLst>
          </p:nvPr>
        </p:nvGraphicFramePr>
        <p:xfrm>
          <a:off x="10350792" y="3891652"/>
          <a:ext cx="1501775" cy="1103313"/>
        </p:xfrm>
        <a:graphic>
          <a:graphicData uri="http://schemas.openxmlformats.org/presentationml/2006/ole">
            <mc:AlternateContent xmlns:mc="http://schemas.openxmlformats.org/markup-compatibility/2006">
              <mc:Choice xmlns:v="urn:schemas-microsoft-com:vml" Requires="v">
                <p:oleObj spid="_x0000_s182321" name="Document" r:id="rId3" imgW="1501584" imgH="1103599" progId="Word.Document.8">
                  <p:embed/>
                </p:oleObj>
              </mc:Choice>
              <mc:Fallback>
                <p:oleObj name="Document" r:id="rId3" imgW="1501584" imgH="1103599" progId="Word.Document.8">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792" y="3891652"/>
                        <a:ext cx="1501775"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21">
            <a:hlinkClick r:id="rId5" action="ppaction://hlinksldjump"/>
          </p:cNvPr>
          <p:cNvSpPr>
            <a:spLocks noChangeArrowheads="1"/>
          </p:cNvSpPr>
          <p:nvPr/>
        </p:nvSpPr>
        <p:spPr bwMode="auto">
          <a:xfrm>
            <a:off x="1031063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6" action="ppaction://hlinksldjump"/>
          </p:cNvPr>
          <p:cNvSpPr>
            <a:spLocks noChangeArrowheads="1"/>
          </p:cNvSpPr>
          <p:nvPr/>
        </p:nvSpPr>
        <p:spPr bwMode="auto">
          <a:xfrm>
            <a:off x="1081280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7" action="ppaction://hlinksldjump"/>
          </p:cNvPr>
          <p:cNvSpPr>
            <a:spLocks noChangeArrowheads="1"/>
          </p:cNvSpPr>
          <p:nvPr/>
        </p:nvSpPr>
        <p:spPr bwMode="auto">
          <a:xfrm>
            <a:off x="1129084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558287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750"/>
                                        <p:tgtEl>
                                          <p:spTgt spid="6"/>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750"/>
                                        <p:tgtEl>
                                          <p:spTgt spid="5">
                                            <p:txEl>
                                              <p:pRg st="3" end="3"/>
                                            </p:txEl>
                                          </p:spTgt>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blinds(horizontal)">
                                      <p:cBhvr>
                                        <p:cTn id="26" dur="7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72678" y="510000"/>
            <a:ext cx="10793813" cy="797654"/>
          </a:xfrm>
          <a:prstGeom prst="rect">
            <a:avLst/>
          </a:prstGeom>
        </p:spPr>
        <p:txBody>
          <a:bodyPr>
            <a:spAutoFit/>
          </a:bodyPr>
          <a:lstStyle/>
          <a:p>
            <a:pPr algn="just">
              <a:lnSpc>
                <a:spcPts val="5500"/>
              </a:lnSpc>
              <a:tabLst>
                <a:tab pos="1890395" algn="l"/>
              </a:tabLst>
            </a:pPr>
            <a:r>
              <a:rPr lang="zh-CN" altLang="zh-CN" sz="2800" b="1" kern="100" dirty="0">
                <a:solidFill>
                  <a:srgbClr val="0000FF"/>
                </a:solidFill>
                <a:latin typeface="Times New Roman"/>
                <a:cs typeface="Times New Roman"/>
              </a:rPr>
              <a:t>题组三　</a:t>
            </a:r>
            <a:r>
              <a:rPr lang="zh-CN" altLang="en-US" sz="2800" b="1" kern="100" dirty="0">
                <a:solidFill>
                  <a:srgbClr val="0000FF"/>
                </a:solidFill>
                <a:latin typeface="Times New Roman"/>
                <a:cs typeface="Times New Roman"/>
              </a:rPr>
              <a:t>恒</a:t>
            </a:r>
            <a:r>
              <a:rPr lang="zh-CN" altLang="zh-CN" sz="2800" b="1" kern="100" dirty="0" smtClean="0">
                <a:solidFill>
                  <a:srgbClr val="0000FF"/>
                </a:solidFill>
                <a:latin typeface="Times New Roman"/>
                <a:cs typeface="Times New Roman"/>
              </a:rPr>
              <a:t>温、</a:t>
            </a:r>
            <a:r>
              <a:rPr lang="zh-CN" altLang="en-US" sz="2800" b="1" kern="100" dirty="0">
                <a:solidFill>
                  <a:srgbClr val="0000FF"/>
                </a:solidFill>
                <a:latin typeface="Times New Roman"/>
                <a:cs typeface="Times New Roman"/>
              </a:rPr>
              <a:t>恒</a:t>
            </a:r>
            <a:r>
              <a:rPr lang="zh-CN" altLang="zh-CN" sz="2800" b="1" kern="100" dirty="0" smtClean="0">
                <a:solidFill>
                  <a:srgbClr val="0000FF"/>
                </a:solidFill>
                <a:latin typeface="Times New Roman"/>
                <a:cs typeface="Times New Roman"/>
              </a:rPr>
              <a:t>容，</a:t>
            </a:r>
            <a:r>
              <a:rPr lang="zh-CN" altLang="en-US" sz="2800" b="1" kern="100" dirty="0">
                <a:solidFill>
                  <a:srgbClr val="0000FF"/>
                </a:solidFill>
                <a:latin typeface="Times New Roman"/>
                <a:cs typeface="Times New Roman"/>
              </a:rPr>
              <a:t>恒</a:t>
            </a:r>
            <a:r>
              <a:rPr lang="zh-CN" altLang="zh-CN" sz="2800" b="1" kern="100" dirty="0" smtClean="0">
                <a:solidFill>
                  <a:srgbClr val="0000FF"/>
                </a:solidFill>
                <a:latin typeface="Times New Roman"/>
                <a:cs typeface="Times New Roman"/>
              </a:rPr>
              <a:t>温、</a:t>
            </a:r>
            <a:r>
              <a:rPr lang="zh-CN" altLang="en-US" sz="2800" b="1" kern="100" dirty="0">
                <a:solidFill>
                  <a:srgbClr val="0000FF"/>
                </a:solidFill>
                <a:latin typeface="Times New Roman"/>
                <a:cs typeface="Times New Roman"/>
              </a:rPr>
              <a:t>恒</a:t>
            </a:r>
            <a:r>
              <a:rPr lang="zh-CN" altLang="zh-CN" sz="2800" b="1" kern="100" dirty="0" smtClean="0">
                <a:solidFill>
                  <a:srgbClr val="0000FF"/>
                </a:solidFill>
                <a:latin typeface="Times New Roman"/>
                <a:cs typeface="Times New Roman"/>
              </a:rPr>
              <a:t>压</a:t>
            </a:r>
            <a:r>
              <a:rPr lang="zh-CN" altLang="zh-CN" sz="2800" b="1" kern="100" dirty="0">
                <a:solidFill>
                  <a:srgbClr val="0000FF"/>
                </a:solidFill>
                <a:latin typeface="Times New Roman"/>
                <a:cs typeface="Times New Roman"/>
              </a:rPr>
              <a:t>条件下等效平衡的比较应用</a:t>
            </a:r>
            <a:endParaRPr lang="zh-CN" altLang="en-US" sz="2800" b="1" kern="100" dirty="0">
              <a:solidFill>
                <a:srgbClr val="0000FF"/>
              </a:solidFill>
              <a:latin typeface="Times New Roman"/>
              <a:cs typeface="Times New Roman"/>
            </a:endParaRPr>
          </a:p>
        </p:txBody>
      </p:sp>
      <p:sp>
        <p:nvSpPr>
          <p:cNvPr id="10" name="矩形 9"/>
          <p:cNvSpPr/>
          <p:nvPr/>
        </p:nvSpPr>
        <p:spPr>
          <a:xfrm>
            <a:off x="465882" y="1173073"/>
            <a:ext cx="11232086" cy="5293757"/>
          </a:xfrm>
          <a:prstGeom prst="rect">
            <a:avLst/>
          </a:prstGeom>
        </p:spPr>
        <p:txBody>
          <a:bodyPr>
            <a:spAutoFit/>
          </a:bodyPr>
          <a:lstStyle/>
          <a:p>
            <a:pPr algn="just">
              <a:lnSpc>
                <a:spcPct val="130000"/>
              </a:lnSpc>
              <a:spcAft>
                <a:spcPts val="0"/>
              </a:spcAft>
              <a:tabLst>
                <a:tab pos="2070735" algn="l"/>
              </a:tabLst>
            </a:pPr>
            <a:r>
              <a:rPr lang="en-US" altLang="zh-CN" sz="2600" kern="100" dirty="0">
                <a:latin typeface="Times New Roman"/>
                <a:ea typeface="华文细黑"/>
                <a:cs typeface="Courier New"/>
              </a:rPr>
              <a:t>3.</a:t>
            </a:r>
            <a:r>
              <a:rPr lang="zh-CN" altLang="zh-CN" sz="2600" kern="100" dirty="0">
                <a:latin typeface="Times New Roman"/>
                <a:ea typeface="华文细黑"/>
                <a:cs typeface="Times New Roman"/>
              </a:rPr>
              <a:t>有甲、乙两容器，甲容器容积固定，乙容器容积可变。一定温度下，在甲中加入</a:t>
            </a:r>
            <a:r>
              <a:rPr lang="en-US" altLang="zh-CN" sz="2600" kern="100" dirty="0">
                <a:latin typeface="Times New Roman"/>
                <a:ea typeface="华文细黑"/>
                <a:cs typeface="Courier New"/>
              </a:rPr>
              <a:t>2 </a:t>
            </a:r>
            <a:r>
              <a:rPr lang="en-US" altLang="zh-CN" sz="2600" kern="100" dirty="0" err="1">
                <a:latin typeface="Times New Roman"/>
                <a:ea typeface="华文细黑"/>
                <a:cs typeface="Courier New"/>
              </a:rPr>
              <a:t>mol</a:t>
            </a:r>
            <a:r>
              <a:rPr lang="en-US" altLang="zh-CN" sz="2600" kern="100" dirty="0">
                <a:latin typeface="Times New Roman"/>
                <a:ea typeface="华文细黑"/>
                <a:cs typeface="Courier New"/>
              </a:rPr>
              <a:t> N</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3 </a:t>
            </a:r>
            <a:r>
              <a:rPr lang="en-US" altLang="zh-CN" sz="2600" kern="100" dirty="0" err="1">
                <a:latin typeface="Times New Roman"/>
                <a:ea typeface="华文细黑"/>
                <a:cs typeface="Courier New"/>
              </a:rPr>
              <a:t>mol</a:t>
            </a:r>
            <a:r>
              <a:rPr lang="en-US" altLang="zh-CN" sz="2600" kern="100" dirty="0">
                <a:latin typeface="Times New Roman"/>
                <a:ea typeface="华文细黑"/>
                <a:cs typeface="Courier New"/>
              </a:rPr>
              <a:t> H</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，反应</a:t>
            </a:r>
            <a:r>
              <a:rPr lang="en-US" altLang="zh-CN" sz="2600" kern="100" dirty="0">
                <a:latin typeface="Times New Roman"/>
                <a:ea typeface="华文细黑"/>
                <a:cs typeface="Courier New"/>
              </a:rPr>
              <a:t>N</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(g)</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3H</a:t>
            </a:r>
            <a:r>
              <a:rPr lang="en-US" altLang="zh-CN" sz="2600" kern="100" baseline="-25000" dirty="0">
                <a:latin typeface="Times New Roman"/>
                <a:ea typeface="华文细黑"/>
                <a:cs typeface="Courier New"/>
              </a:rPr>
              <a:t>2</a:t>
            </a:r>
            <a:r>
              <a:rPr lang="en-US" altLang="zh-CN" sz="2600" kern="100" dirty="0">
                <a:latin typeface="Times New Roman"/>
                <a:ea typeface="华文细黑"/>
                <a:cs typeface="Courier New"/>
              </a:rPr>
              <a:t>(g)</a:t>
            </a:r>
            <a:r>
              <a:rPr lang="en-US" altLang="zh-CN" sz="2600" kern="100" dirty="0">
                <a:latin typeface="ZBFH"/>
                <a:ea typeface="华文细黑"/>
                <a:cs typeface="Courier New"/>
              </a:rPr>
              <a:t></a:t>
            </a:r>
            <a:r>
              <a:rPr lang="en-US" altLang="zh-CN" sz="2600" kern="100" dirty="0">
                <a:latin typeface="Times New Roman"/>
                <a:ea typeface="华文细黑"/>
                <a:cs typeface="Courier New"/>
              </a:rPr>
              <a:t>2NH</a:t>
            </a:r>
            <a:r>
              <a:rPr lang="en-US" altLang="zh-CN" sz="2600" kern="100" baseline="-25000" dirty="0">
                <a:latin typeface="Times New Roman"/>
                <a:ea typeface="华文细黑"/>
                <a:cs typeface="Courier New"/>
              </a:rPr>
              <a:t>3</a:t>
            </a:r>
            <a:r>
              <a:rPr lang="en-US" altLang="zh-CN" sz="2600" kern="100" dirty="0">
                <a:latin typeface="Times New Roman"/>
                <a:ea typeface="华文细黑"/>
                <a:cs typeface="Courier New"/>
              </a:rPr>
              <a:t>(g)</a:t>
            </a:r>
            <a:r>
              <a:rPr lang="zh-CN" altLang="zh-CN" sz="2600" kern="100" dirty="0">
                <a:latin typeface="Times New Roman"/>
                <a:ea typeface="华文细黑"/>
                <a:cs typeface="Times New Roman"/>
              </a:rPr>
              <a:t>达到平衡时生成</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的物质的量为</a:t>
            </a:r>
            <a:r>
              <a:rPr lang="zh-CN" altLang="zh-CN" sz="2600" kern="100" dirty="0">
                <a:latin typeface="宋体"/>
                <a:ea typeface="Times New Roman"/>
                <a:cs typeface="Courier New"/>
              </a:rPr>
              <a:t> </a:t>
            </a:r>
            <a:r>
              <a:rPr lang="en-US" altLang="zh-CN" sz="2600" i="1" kern="100" dirty="0">
                <a:latin typeface="Times New Roman" pitchFamily="18" charset="0"/>
                <a:ea typeface="Times New Roman"/>
                <a:cs typeface="Times New Roman" pitchFamily="18" charset="0"/>
              </a:rPr>
              <a:t>m</a:t>
            </a:r>
            <a:r>
              <a:rPr lang="en-US" altLang="zh-CN" sz="2600" kern="100" dirty="0">
                <a:latin typeface="Times New Roman" pitchFamily="18" charset="0"/>
                <a:ea typeface="Times New Roman"/>
                <a:cs typeface="Times New Roman" pitchFamily="18" charset="0"/>
              </a:rPr>
              <a:t> </a:t>
            </a:r>
            <a:r>
              <a:rPr lang="en-US" altLang="zh-CN" sz="2600" kern="100" dirty="0" err="1">
                <a:latin typeface="Times New Roman" pitchFamily="18" charset="0"/>
                <a:ea typeface="Times New Roman"/>
                <a:cs typeface="Times New Roman" pitchFamily="18" charset="0"/>
              </a:rPr>
              <a:t>m</a:t>
            </a:r>
            <a:r>
              <a:rPr lang="en-US" altLang="zh-CN" sz="2600" kern="100" dirty="0" err="1">
                <a:latin typeface="宋体"/>
                <a:ea typeface="Times New Roman"/>
                <a:cs typeface="Courier New"/>
              </a:rPr>
              <a:t>ol</a:t>
            </a:r>
            <a:r>
              <a:rPr lang="zh-CN" altLang="zh-CN" sz="2600" kern="100" dirty="0">
                <a:latin typeface="Times New Roman"/>
                <a:ea typeface="华文细黑"/>
                <a:cs typeface="Times New Roman"/>
              </a:rPr>
              <a:t>。</a:t>
            </a:r>
            <a:endParaRPr lang="zh-CN" altLang="zh-CN" sz="2600" kern="100" dirty="0">
              <a:latin typeface="宋体"/>
              <a:cs typeface="Courier New"/>
            </a:endParaRPr>
          </a:p>
          <a:p>
            <a:pPr algn="just">
              <a:lnSpc>
                <a:spcPct val="130000"/>
              </a:lnSpc>
              <a:spcAft>
                <a:spcPts val="0"/>
              </a:spcAft>
              <a:tabLst>
                <a:tab pos="2070735" algn="l"/>
              </a:tabLst>
            </a:pPr>
            <a:r>
              <a:rPr lang="en-US" altLang="zh-CN" sz="2600" kern="100" dirty="0">
                <a:latin typeface="Times New Roman"/>
                <a:ea typeface="华文细黑"/>
                <a:cs typeface="Courier New"/>
              </a:rPr>
              <a:t>(1)</a:t>
            </a:r>
            <a:r>
              <a:rPr lang="zh-CN" altLang="zh-CN" sz="2600" kern="100" dirty="0">
                <a:latin typeface="Times New Roman"/>
                <a:ea typeface="华文细黑"/>
                <a:cs typeface="Times New Roman"/>
              </a:rPr>
              <a:t>相同温度下，在乙中加入</a:t>
            </a:r>
            <a:r>
              <a:rPr lang="en-US" altLang="zh-CN" sz="2600" kern="100" dirty="0">
                <a:latin typeface="Times New Roman"/>
                <a:ea typeface="华文细黑"/>
                <a:cs typeface="Courier New"/>
              </a:rPr>
              <a:t>4 </a:t>
            </a:r>
            <a:r>
              <a:rPr lang="en-US" altLang="zh-CN" sz="2600" kern="100" dirty="0" err="1">
                <a:latin typeface="Times New Roman"/>
                <a:ea typeface="华文细黑"/>
                <a:cs typeface="Courier New"/>
              </a:rPr>
              <a:t>mol</a:t>
            </a:r>
            <a:r>
              <a:rPr lang="en-US" altLang="zh-CN" sz="2600" kern="100" dirty="0">
                <a:latin typeface="Times New Roman"/>
                <a:ea typeface="华文细黑"/>
                <a:cs typeface="Courier New"/>
              </a:rPr>
              <a:t> N</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6 </a:t>
            </a:r>
            <a:r>
              <a:rPr lang="en-US" altLang="zh-CN" sz="2600" kern="100" dirty="0" err="1">
                <a:latin typeface="Times New Roman"/>
                <a:ea typeface="华文细黑"/>
                <a:cs typeface="Courier New"/>
              </a:rPr>
              <a:t>mol</a:t>
            </a:r>
            <a:r>
              <a:rPr lang="en-US" altLang="zh-CN" sz="2600" kern="100" dirty="0">
                <a:latin typeface="Times New Roman"/>
                <a:ea typeface="华文细黑"/>
                <a:cs typeface="Courier New"/>
              </a:rPr>
              <a:t> H</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，若乙的压强始终与甲的压强相等，乙中反应达到平衡时，生成</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的物质的量为</a:t>
            </a:r>
            <a:r>
              <a:rPr lang="en-US" altLang="zh-CN" sz="2600" kern="100" dirty="0">
                <a:latin typeface="Times New Roman"/>
                <a:ea typeface="华文细黑"/>
                <a:cs typeface="Courier New"/>
              </a:rPr>
              <a:t>________</a:t>
            </a:r>
            <a:r>
              <a:rPr lang="en-US" altLang="zh-CN" sz="2600" kern="100" dirty="0" err="1">
                <a:latin typeface="Times New Roman"/>
                <a:ea typeface="华文细黑"/>
                <a:cs typeface="Courier New"/>
              </a:rPr>
              <a:t>mol</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从下列各项中选择，只填字母，下同</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；若乙的容积与甲的容积始终相等，乙中反应达到平衡时，生成</a:t>
            </a:r>
            <a:r>
              <a:rPr lang="en-US" altLang="zh-CN" sz="2600" kern="100" dirty="0">
                <a:latin typeface="Times New Roman"/>
                <a:ea typeface="华文细黑"/>
                <a:cs typeface="Courier New"/>
              </a:rPr>
              <a:t>NH</a:t>
            </a:r>
            <a:r>
              <a:rPr lang="en-US" altLang="zh-CN" sz="2600" kern="100" baseline="-25000" dirty="0">
                <a:latin typeface="Times New Roman"/>
                <a:ea typeface="华文细黑"/>
                <a:cs typeface="Courier New"/>
              </a:rPr>
              <a:t>3</a:t>
            </a:r>
            <a:r>
              <a:rPr lang="zh-CN" altLang="zh-CN" sz="2600" kern="100" dirty="0">
                <a:latin typeface="Times New Roman"/>
                <a:ea typeface="华文细黑"/>
                <a:cs typeface="Times New Roman"/>
              </a:rPr>
              <a:t>的物质的量为</a:t>
            </a:r>
            <a:r>
              <a:rPr lang="en-US" altLang="zh-CN" sz="2600" kern="100" dirty="0">
                <a:latin typeface="Times New Roman"/>
                <a:ea typeface="华文细黑"/>
                <a:cs typeface="Courier New"/>
              </a:rPr>
              <a:t>________</a:t>
            </a:r>
            <a:r>
              <a:rPr lang="en-US" altLang="zh-CN" sz="2600" kern="100" dirty="0" err="1">
                <a:latin typeface="Times New Roman"/>
                <a:ea typeface="华文细黑"/>
                <a:cs typeface="Courier New"/>
              </a:rPr>
              <a:t>mol</a:t>
            </a:r>
            <a:r>
              <a:rPr lang="zh-CN" altLang="zh-CN" sz="2600" kern="100" dirty="0">
                <a:latin typeface="Times New Roman"/>
                <a:ea typeface="华文细黑"/>
                <a:cs typeface="Times New Roman"/>
              </a:rPr>
              <a:t>。</a:t>
            </a:r>
            <a:endParaRPr lang="zh-CN" altLang="zh-CN" sz="2600" kern="100" dirty="0">
              <a:latin typeface="宋体"/>
              <a:cs typeface="Courier New"/>
            </a:endParaRPr>
          </a:p>
          <a:p>
            <a:pPr algn="just">
              <a:lnSpc>
                <a:spcPct val="130000"/>
              </a:lnSpc>
              <a:spcAft>
                <a:spcPts val="0"/>
              </a:spcAft>
              <a:tabLst>
                <a:tab pos="2070735" algn="l"/>
              </a:tabLst>
            </a:pPr>
            <a:r>
              <a:rPr lang="en-US" altLang="zh-CN" sz="2600" kern="100" dirty="0">
                <a:latin typeface="Times New Roman"/>
                <a:ea typeface="华文细黑"/>
                <a:cs typeface="Courier New"/>
              </a:rPr>
              <a:t>A.</a:t>
            </a:r>
            <a:r>
              <a:rPr lang="zh-CN" altLang="zh-CN" sz="2600" kern="100" dirty="0">
                <a:latin typeface="Times New Roman"/>
                <a:ea typeface="华文细黑"/>
                <a:cs typeface="Times New Roman"/>
              </a:rPr>
              <a:t>小于</a:t>
            </a:r>
            <a:r>
              <a:rPr lang="en-US" altLang="zh-CN" sz="2600" i="1" kern="100" dirty="0">
                <a:latin typeface="Times New Roman"/>
                <a:ea typeface="华文细黑"/>
                <a:cs typeface="Courier New"/>
              </a:rPr>
              <a:t>m</a:t>
            </a:r>
            <a:r>
              <a:rPr lang="en-US" altLang="zh-CN" sz="2600" kern="100" dirty="0">
                <a:latin typeface="Times New Roman"/>
                <a:ea typeface="华文细黑"/>
                <a:cs typeface="Courier New"/>
              </a:rPr>
              <a:t>  	</a:t>
            </a:r>
            <a:r>
              <a:rPr lang="en-US" altLang="zh-CN" sz="2600" kern="100" dirty="0" smtClean="0">
                <a:latin typeface="Times New Roman"/>
                <a:ea typeface="华文细黑"/>
                <a:cs typeface="Courier New"/>
              </a:rPr>
              <a:t>			B</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等于</a:t>
            </a:r>
            <a:r>
              <a:rPr lang="en-US" altLang="zh-CN" sz="2600" i="1" kern="100" dirty="0">
                <a:latin typeface="Times New Roman"/>
                <a:ea typeface="华文细黑"/>
                <a:cs typeface="Courier New"/>
              </a:rPr>
              <a:t>m</a:t>
            </a:r>
            <a:endParaRPr lang="zh-CN" altLang="zh-CN" sz="2600" kern="100" dirty="0">
              <a:latin typeface="宋体"/>
              <a:cs typeface="Courier New"/>
            </a:endParaRPr>
          </a:p>
          <a:p>
            <a:pPr algn="just">
              <a:lnSpc>
                <a:spcPct val="130000"/>
              </a:lnSpc>
              <a:spcAft>
                <a:spcPts val="0"/>
              </a:spcAft>
              <a:tabLst>
                <a:tab pos="2070735" algn="l"/>
              </a:tabLst>
            </a:pPr>
            <a:r>
              <a:rPr lang="en-US" altLang="zh-CN" sz="2600" kern="100" dirty="0">
                <a:latin typeface="Times New Roman"/>
                <a:ea typeface="华文细黑"/>
                <a:cs typeface="Courier New"/>
              </a:rPr>
              <a:t>C.</a:t>
            </a:r>
            <a:r>
              <a:rPr lang="zh-CN" altLang="zh-CN" sz="2600" kern="100" dirty="0">
                <a:latin typeface="Times New Roman"/>
                <a:ea typeface="华文细黑"/>
                <a:cs typeface="Times New Roman"/>
              </a:rPr>
              <a:t>在</a:t>
            </a:r>
            <a:r>
              <a:rPr lang="en-US" altLang="zh-CN" sz="2600" i="1" kern="100" dirty="0">
                <a:latin typeface="Times New Roman"/>
                <a:ea typeface="华文细黑"/>
                <a:cs typeface="Courier New"/>
              </a:rPr>
              <a:t>m</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r>
              <a:rPr lang="en-US" altLang="zh-CN" sz="2600" i="1" kern="100" dirty="0">
                <a:latin typeface="Times New Roman"/>
                <a:ea typeface="华文细黑"/>
                <a:cs typeface="Courier New"/>
              </a:rPr>
              <a:t>m</a:t>
            </a:r>
            <a:r>
              <a:rPr lang="zh-CN" altLang="zh-CN" sz="2600" kern="100" dirty="0">
                <a:latin typeface="Times New Roman"/>
                <a:ea typeface="华文细黑"/>
                <a:cs typeface="Times New Roman"/>
              </a:rPr>
              <a:t>之间</a:t>
            </a:r>
            <a:r>
              <a:rPr lang="en-US" altLang="zh-CN" sz="2600" kern="100" dirty="0">
                <a:latin typeface="Times New Roman"/>
                <a:ea typeface="华文细黑"/>
                <a:cs typeface="Courier New"/>
              </a:rPr>
              <a:t>  	</a:t>
            </a:r>
            <a:r>
              <a:rPr lang="en-US" altLang="zh-CN" sz="2600" kern="100" dirty="0" smtClean="0">
                <a:latin typeface="Times New Roman"/>
                <a:ea typeface="华文细黑"/>
                <a:cs typeface="Courier New"/>
              </a:rPr>
              <a:t>	D</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等于</a:t>
            </a:r>
            <a:r>
              <a:rPr lang="en-US" altLang="zh-CN" sz="2600" kern="100" dirty="0">
                <a:latin typeface="Times New Roman"/>
                <a:ea typeface="华文细黑"/>
                <a:cs typeface="Courier New"/>
              </a:rPr>
              <a:t>2</a:t>
            </a:r>
            <a:r>
              <a:rPr lang="en-US" altLang="zh-CN" sz="2600" i="1" kern="100" dirty="0">
                <a:latin typeface="Times New Roman"/>
                <a:ea typeface="华文细黑"/>
                <a:cs typeface="Courier New"/>
              </a:rPr>
              <a:t>m</a:t>
            </a:r>
            <a:endParaRPr lang="zh-CN" altLang="zh-CN" sz="2600" kern="100" dirty="0">
              <a:latin typeface="宋体"/>
              <a:cs typeface="Courier New"/>
            </a:endParaRPr>
          </a:p>
          <a:p>
            <a:pPr algn="just">
              <a:lnSpc>
                <a:spcPct val="130000"/>
              </a:lnSpc>
              <a:spcAft>
                <a:spcPts val="0"/>
              </a:spcAft>
              <a:tabLst>
                <a:tab pos="2070735" algn="l"/>
              </a:tabLst>
            </a:pPr>
            <a:r>
              <a:rPr lang="en-US" altLang="zh-CN" sz="2600" kern="100" dirty="0">
                <a:latin typeface="Times New Roman"/>
                <a:ea typeface="华文细黑"/>
                <a:cs typeface="Courier New"/>
              </a:rPr>
              <a:t>E.</a:t>
            </a:r>
            <a:r>
              <a:rPr lang="zh-CN" altLang="zh-CN" sz="2600" kern="100" dirty="0">
                <a:latin typeface="Times New Roman"/>
                <a:ea typeface="华文细黑"/>
                <a:cs typeface="Times New Roman"/>
              </a:rPr>
              <a:t>大于</a:t>
            </a:r>
            <a:r>
              <a:rPr lang="en-US" altLang="zh-CN" sz="2600" kern="100" dirty="0">
                <a:latin typeface="Times New Roman"/>
                <a:ea typeface="华文细黑"/>
                <a:cs typeface="Courier New"/>
              </a:rPr>
              <a:t>2</a:t>
            </a:r>
            <a:r>
              <a:rPr lang="en-US" altLang="zh-CN" sz="2600" i="1" kern="100" dirty="0">
                <a:latin typeface="Times New Roman"/>
                <a:ea typeface="华文细黑"/>
                <a:cs typeface="Courier New"/>
              </a:rPr>
              <a:t>m</a:t>
            </a:r>
            <a:endParaRPr lang="zh-CN" altLang="zh-CN" sz="2600" kern="100" dirty="0">
              <a:effectLst/>
              <a:latin typeface="宋体"/>
              <a:cs typeface="Courier New"/>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2513452227"/>
              </p:ext>
            </p:extLst>
          </p:nvPr>
        </p:nvGraphicFramePr>
        <p:xfrm>
          <a:off x="7554862" y="1717697"/>
          <a:ext cx="1339850" cy="969962"/>
        </p:xfrm>
        <a:graphic>
          <a:graphicData uri="http://schemas.openxmlformats.org/presentationml/2006/ole">
            <mc:AlternateContent xmlns:mc="http://schemas.openxmlformats.org/markup-compatibility/2006">
              <mc:Choice xmlns:v="urn:schemas-microsoft-com:vml" Requires="v">
                <p:oleObj spid="_x0000_s183361" name="Document" r:id="rId3" imgW="1340019" imgH="970189" progId="Word.Document.8">
                  <p:embed/>
                </p:oleObj>
              </mc:Choice>
              <mc:Fallback>
                <p:oleObj name="Document" r:id="rId3" imgW="1340019" imgH="970189" progId="Word.Document.8">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4862" y="1717697"/>
                        <a:ext cx="133985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a:hlinkClick r:id="rId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8" name="Rectangle 21">
            <a:hlinkClick r:id="rId6" action="ppaction://hlinksldjump"/>
          </p:cNvPr>
          <p:cNvSpPr>
            <a:spLocks noChangeArrowheads="1"/>
          </p:cNvSpPr>
          <p:nvPr/>
        </p:nvSpPr>
        <p:spPr bwMode="auto">
          <a:xfrm>
            <a:off x="1031063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9" name="Rectangle 21">
            <a:hlinkClick r:id="rId7" action="ppaction://hlinksldjump"/>
          </p:cNvPr>
          <p:cNvSpPr>
            <a:spLocks noChangeArrowheads="1"/>
          </p:cNvSpPr>
          <p:nvPr/>
        </p:nvSpPr>
        <p:spPr bwMode="auto">
          <a:xfrm>
            <a:off x="1081280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8" action="ppaction://hlinksldjump"/>
          </p:cNvPr>
          <p:cNvSpPr>
            <a:spLocks noChangeArrowheads="1"/>
          </p:cNvSpPr>
          <p:nvPr/>
        </p:nvSpPr>
        <p:spPr bwMode="auto">
          <a:xfrm>
            <a:off x="1129084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2158085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0653" y="944373"/>
            <a:ext cx="11733225" cy="5293733"/>
          </a:xfrm>
          <a:prstGeom prst="rect">
            <a:avLst/>
          </a:prstGeom>
        </p:spPr>
        <p:txBody>
          <a:bodyPr wrap="square" lIns="121898" tIns="60948" rIns="121898" bIns="60948">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105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a:t>
            </a:r>
            <a:r>
              <a:rPr lang="en-US" altLang="zh-CN" sz="2800" kern="100" dirty="0" smtClean="0">
                <a:latin typeface="Times New Roman"/>
                <a:ea typeface="华文细黑"/>
                <a:cs typeface="Courier New"/>
              </a:rPr>
              <a:t>1)2H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             2H</a:t>
            </a:r>
            <a:r>
              <a:rPr lang="en-US" altLang="zh-CN" sz="2800" kern="100" baseline="-25000" dirty="0" smtClean="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为可逆反应</a:t>
            </a:r>
            <a:r>
              <a:rPr lang="en-US" altLang="zh-CN" sz="2800" kern="100" dirty="0" smtClean="0">
                <a:latin typeface="Times New Roman"/>
                <a:ea typeface="华文细黑"/>
                <a:cs typeface="Courier New"/>
              </a:rPr>
              <a:t>(    )</a:t>
            </a:r>
            <a:endParaRPr lang="zh-CN" altLang="zh-CN" sz="105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二次电池的充、放电为可逆反应</a:t>
            </a:r>
            <a:r>
              <a:rPr lang="en-US" altLang="zh-CN" sz="2800" kern="100" dirty="0" smtClean="0">
                <a:latin typeface="Times New Roman"/>
                <a:ea typeface="华文细黑"/>
                <a:cs typeface="Courier New"/>
              </a:rPr>
              <a:t>(    )</a:t>
            </a:r>
            <a:endParaRPr lang="zh-CN" altLang="zh-CN" sz="105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可逆反应不等同于可逆过程。可逆过程包括物理变化和化学变化，而可逆反应属于化学变化</a:t>
            </a:r>
            <a:r>
              <a:rPr lang="en-US" altLang="zh-CN" sz="2800" kern="100" dirty="0" smtClean="0">
                <a:latin typeface="Times New Roman"/>
                <a:ea typeface="华文细黑"/>
                <a:cs typeface="Courier New"/>
              </a:rPr>
              <a:t>(    )</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(4)</a:t>
            </a:r>
            <a:r>
              <a:rPr lang="zh-CN" altLang="zh-CN" sz="2800" kern="100" dirty="0">
                <a:latin typeface="Times New Roman"/>
                <a:ea typeface="华文细黑"/>
                <a:cs typeface="Times New Roman"/>
              </a:rPr>
              <a:t>化学反应达到化学平衡状态的正逆反应速率相等，是指同一物质的消耗速率和生成速率相等，若用不同物质表示时，反应速率不一定相等。</a:t>
            </a:r>
            <a:r>
              <a:rPr lang="en-US" altLang="zh-CN" sz="2800" kern="100" dirty="0" smtClean="0">
                <a:latin typeface="Times New Roman"/>
                <a:ea typeface="华文细黑"/>
              </a:rPr>
              <a:t>(    )</a:t>
            </a:r>
            <a:endParaRPr lang="zh-CN" altLang="zh-CN" sz="2800" kern="100" dirty="0">
              <a:effectLst/>
              <a:latin typeface="宋体"/>
              <a:cs typeface="Courier New"/>
            </a:endParaRPr>
          </a:p>
        </p:txBody>
      </p:sp>
      <p:sp>
        <p:nvSpPr>
          <p:cNvPr id="2" name="矩形 1"/>
          <p:cNvSpPr/>
          <p:nvPr/>
        </p:nvSpPr>
        <p:spPr>
          <a:xfrm>
            <a:off x="6703595" y="1717297"/>
            <a:ext cx="543739"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Times New Roman"/>
              </a:rPr>
              <a:t>×</a:t>
            </a:r>
            <a:endParaRPr lang="zh-CN" altLang="en-US" sz="2800" kern="100" dirty="0">
              <a:solidFill>
                <a:schemeClr val="accent6">
                  <a:lumMod val="75000"/>
                </a:schemeClr>
              </a:solidFill>
              <a:latin typeface="Times New Roman"/>
              <a:ea typeface="华文细黑"/>
              <a:cs typeface="Times New Roman"/>
            </a:endParaRPr>
          </a:p>
        </p:txBody>
      </p:sp>
      <p:sp>
        <p:nvSpPr>
          <p:cNvPr id="4" name="矩形 3"/>
          <p:cNvSpPr/>
          <p:nvPr/>
        </p:nvSpPr>
        <p:spPr>
          <a:xfrm>
            <a:off x="5951190" y="2365369"/>
            <a:ext cx="543739"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Times New Roman"/>
              </a:rPr>
              <a:t>×</a:t>
            </a:r>
            <a:endParaRPr lang="zh-CN" altLang="en-US" sz="2800" kern="100" dirty="0">
              <a:solidFill>
                <a:schemeClr val="accent6">
                  <a:lumMod val="75000"/>
                </a:schemeClr>
              </a:solidFill>
              <a:latin typeface="Times New Roman"/>
              <a:ea typeface="华文细黑"/>
              <a:cs typeface="Times New Roman"/>
            </a:endParaRPr>
          </a:p>
        </p:txBody>
      </p:sp>
      <p:sp>
        <p:nvSpPr>
          <p:cNvPr id="5" name="矩形 4"/>
          <p:cNvSpPr/>
          <p:nvPr/>
        </p:nvSpPr>
        <p:spPr>
          <a:xfrm>
            <a:off x="3790950" y="3661513"/>
            <a:ext cx="381836"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Times New Roman"/>
              </a:rPr>
              <a:t>√</a:t>
            </a:r>
            <a:endParaRPr lang="zh-CN" altLang="en-US" sz="2800" kern="100" dirty="0">
              <a:solidFill>
                <a:schemeClr val="accent6">
                  <a:lumMod val="75000"/>
                </a:schemeClr>
              </a:solidFill>
              <a:latin typeface="Times New Roman"/>
              <a:ea typeface="华文细黑"/>
              <a:cs typeface="Times New Roman"/>
            </a:endParaRPr>
          </a:p>
        </p:txBody>
      </p:sp>
      <p:sp>
        <p:nvSpPr>
          <p:cNvPr id="6" name="矩形 5"/>
          <p:cNvSpPr/>
          <p:nvPr/>
        </p:nvSpPr>
        <p:spPr>
          <a:xfrm>
            <a:off x="11279782" y="4976821"/>
            <a:ext cx="381836"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Times New Roman"/>
              </a:rPr>
              <a:t>√</a:t>
            </a:r>
            <a:endParaRPr lang="zh-CN" altLang="en-US" sz="2800" kern="100" dirty="0">
              <a:solidFill>
                <a:schemeClr val="accent6">
                  <a:lumMod val="75000"/>
                </a:schemeClr>
              </a:solidFill>
              <a:latin typeface="Times New Roman"/>
              <a:ea typeface="华文细黑"/>
              <a:cs typeface="Times New Roman"/>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621256236"/>
              </p:ext>
            </p:extLst>
          </p:nvPr>
        </p:nvGraphicFramePr>
        <p:xfrm>
          <a:off x="1792610" y="1520759"/>
          <a:ext cx="1638300" cy="990600"/>
        </p:xfrm>
        <a:graphic>
          <a:graphicData uri="http://schemas.openxmlformats.org/presentationml/2006/ole">
            <mc:AlternateContent xmlns:mc="http://schemas.openxmlformats.org/markup-compatibility/2006">
              <mc:Choice xmlns:v="urn:schemas-microsoft-com:vml" Requires="v">
                <p:oleObj spid="_x0000_s209961" name="Document" r:id="rId3" imgW="1644438" imgH="989607" progId="Word.Document.8">
                  <p:embed/>
                </p:oleObj>
              </mc:Choice>
              <mc:Fallback>
                <p:oleObj name="Document" r:id="rId3" imgW="1644438" imgH="989607" progId="Word.Document.8">
                  <p:embed/>
                  <p:pic>
                    <p:nvPicPr>
                      <p:cNvPr id="0" name=""/>
                      <p:cNvPicPr/>
                      <p:nvPr/>
                    </p:nvPicPr>
                    <p:blipFill>
                      <a:blip r:embed="rId4"/>
                      <a:stretch>
                        <a:fillRect/>
                      </a:stretch>
                    </p:blipFill>
                    <p:spPr>
                      <a:xfrm>
                        <a:off x="1792610" y="1520759"/>
                        <a:ext cx="1638300" cy="990600"/>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11" name="文本框 3"/>
          <p:cNvSpPr txBox="1"/>
          <p:nvPr/>
        </p:nvSpPr>
        <p:spPr bwMode="auto">
          <a:xfrm>
            <a:off x="478582" y="365826"/>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spTree>
    <p:extLst>
      <p:ext uri="{BB962C8B-B14F-4D97-AF65-F5344CB8AC3E}">
        <p14:creationId xmlns:p14="http://schemas.microsoft.com/office/powerpoint/2010/main" val="42428810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2" grpId="0"/>
      <p:bldP spid="2" grpId="1"/>
      <p:bldP spid="4" grpId="0"/>
      <p:bldP spid="4" grpId="1"/>
      <p:bldP spid="5" grpId="0"/>
      <p:bldP spid="5" grpId="1"/>
      <p:bldP spid="6" grpId="0"/>
      <p:bldP spid="6" grpId="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50940" y="1499359"/>
            <a:ext cx="10686944" cy="3323987"/>
          </a:xfrm>
          <a:prstGeom prst="rect">
            <a:avLst/>
          </a:prstGeom>
        </p:spPr>
        <p:txBody>
          <a:bodyPr>
            <a:spAutoFit/>
          </a:bodyPr>
          <a:lstStyle/>
          <a:p>
            <a:pPr>
              <a:lnSpc>
                <a:spcPct val="150000"/>
              </a:lnSpc>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由于</a:t>
            </a:r>
            <a:r>
              <a:rPr lang="zh-CN" altLang="zh-CN" sz="2800" kern="100" dirty="0">
                <a:latin typeface="Times New Roman"/>
                <a:ea typeface="华文细黑"/>
                <a:cs typeface="Times New Roman"/>
              </a:rPr>
              <a:t>甲容器定容，而乙容器定压，它们的压强相等，达到平衡时，乙的容积应该为甲的两倍，生成的</a:t>
            </a:r>
            <a:r>
              <a:rPr lang="en-US" altLang="zh-CN" sz="2800" kern="100" dirty="0">
                <a:latin typeface="Times New Roman"/>
                <a:ea typeface="华文细黑"/>
              </a:rPr>
              <a:t>NH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的物质的量应该等于</a:t>
            </a:r>
            <a:r>
              <a:rPr lang="en-US" altLang="zh-CN" sz="2800" kern="100" dirty="0">
                <a:latin typeface="Times New Roman"/>
                <a:ea typeface="华文细黑"/>
              </a:rPr>
              <a:t>2</a:t>
            </a:r>
            <a:r>
              <a:rPr lang="en-US" altLang="zh-CN" sz="2800" i="1" kern="100" dirty="0">
                <a:latin typeface="Times New Roman"/>
                <a:ea typeface="华文细黑"/>
              </a:rPr>
              <a:t>m</a:t>
            </a:r>
            <a:r>
              <a:rPr lang="en-US" altLang="zh-CN" sz="2800" kern="100" dirty="0">
                <a:latin typeface="Times New Roman"/>
                <a:ea typeface="华文细黑"/>
              </a:rPr>
              <a:t> </a:t>
            </a:r>
            <a:r>
              <a:rPr lang="en-US" altLang="zh-CN" sz="2800" kern="100" dirty="0" err="1">
                <a:latin typeface="Times New Roman"/>
                <a:ea typeface="华文细黑"/>
              </a:rPr>
              <a:t>mol</a:t>
            </a:r>
            <a:r>
              <a:rPr lang="zh-CN" altLang="zh-CN" sz="2800" kern="100" dirty="0">
                <a:latin typeface="Times New Roman"/>
                <a:ea typeface="华文细黑"/>
                <a:cs typeface="Times New Roman"/>
              </a:rPr>
              <a:t>。当甲、乙两容器的容积相等时，相当于将建立等效平衡后的乙容器压缩，故乙中</a:t>
            </a:r>
            <a:r>
              <a:rPr lang="en-US" altLang="zh-CN" sz="2800" kern="100" dirty="0">
                <a:latin typeface="Times New Roman"/>
                <a:ea typeface="华文细黑"/>
              </a:rPr>
              <a:t>NH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的物质的量大于</a:t>
            </a:r>
            <a:r>
              <a:rPr lang="en-US" altLang="zh-CN" sz="2800" kern="100" dirty="0">
                <a:latin typeface="Times New Roman"/>
                <a:ea typeface="华文细黑"/>
              </a:rPr>
              <a:t>2</a:t>
            </a:r>
            <a:r>
              <a:rPr lang="en-US" altLang="zh-CN" sz="2800" i="1" kern="100" dirty="0">
                <a:latin typeface="Times New Roman"/>
                <a:ea typeface="华文细黑"/>
              </a:rPr>
              <a:t>m</a:t>
            </a:r>
            <a:r>
              <a:rPr lang="en-US" altLang="zh-CN" sz="2800" kern="100" dirty="0">
                <a:latin typeface="Times New Roman"/>
                <a:ea typeface="华文细黑"/>
              </a:rPr>
              <a:t> </a:t>
            </a:r>
            <a:r>
              <a:rPr lang="en-US" altLang="zh-CN" sz="2800" kern="100" dirty="0" err="1">
                <a:latin typeface="Times New Roman"/>
                <a:ea typeface="华文细黑"/>
              </a:rPr>
              <a:t>mol</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答案　</a:t>
            </a:r>
            <a:r>
              <a:rPr lang="en-US" altLang="zh-CN" sz="2800" b="1" kern="100" dirty="0" smtClean="0">
                <a:solidFill>
                  <a:schemeClr val="accent6">
                    <a:lumMod val="75000"/>
                  </a:schemeClr>
                </a:solidFill>
                <a:latin typeface="Times New Roman"/>
                <a:ea typeface="华文细黑"/>
              </a:rPr>
              <a:t>D</a:t>
            </a:r>
            <a:r>
              <a:rPr lang="zh-CN" altLang="zh-CN" sz="2800" b="1" kern="100" dirty="0">
                <a:solidFill>
                  <a:schemeClr val="accent6">
                    <a:lumMod val="75000"/>
                  </a:schemeClr>
                </a:solidFill>
                <a:latin typeface="Times New Roman"/>
                <a:ea typeface="华文细黑"/>
                <a:cs typeface="Times New Roman"/>
              </a:rPr>
              <a:t>　</a:t>
            </a:r>
            <a:r>
              <a:rPr lang="en-US" altLang="zh-CN" sz="2800" b="1" kern="100" dirty="0">
                <a:solidFill>
                  <a:schemeClr val="accent6">
                    <a:lumMod val="75000"/>
                  </a:schemeClr>
                </a:solidFill>
                <a:latin typeface="Times New Roman"/>
                <a:ea typeface="华文细黑"/>
              </a:rPr>
              <a:t>E</a:t>
            </a:r>
            <a:r>
              <a:rPr lang="zh-CN" altLang="zh-CN" sz="2800" b="1" kern="100" dirty="0">
                <a:solidFill>
                  <a:schemeClr val="accent6">
                    <a:lumMod val="75000"/>
                  </a:schemeClr>
                </a:solidFill>
                <a:latin typeface="Times New Roman"/>
                <a:ea typeface="华文细黑"/>
                <a:cs typeface="Times New Roman"/>
              </a:rPr>
              <a:t>　</a:t>
            </a:r>
            <a:endParaRPr lang="zh-CN" altLang="en-US" sz="2800" b="1" dirty="0">
              <a:solidFill>
                <a:schemeClr val="accent6">
                  <a:lumMod val="75000"/>
                </a:schemeClr>
              </a:solidFill>
            </a:endParaRPr>
          </a:p>
        </p:txBody>
      </p:sp>
      <p:sp>
        <p:nvSpPr>
          <p:cNvPr id="4" name="Rectangle 21">
            <a:hlinkClick r:id="rId2" action="ppaction://hlinksldjump"/>
          </p:cNvPr>
          <p:cNvSpPr>
            <a:spLocks noChangeArrowheads="1"/>
          </p:cNvSpPr>
          <p:nvPr/>
        </p:nvSpPr>
        <p:spPr bwMode="auto">
          <a:xfrm>
            <a:off x="1031063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1081280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1129084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3953834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66614" y="971644"/>
            <a:ext cx="10372643" cy="3970318"/>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rPr>
              <a:t>(2)</a:t>
            </a:r>
            <a:r>
              <a:rPr lang="zh-CN" altLang="zh-CN" sz="2800" kern="100" dirty="0">
                <a:latin typeface="Times New Roman"/>
                <a:ea typeface="华文细黑"/>
                <a:cs typeface="Times New Roman"/>
              </a:rPr>
              <a:t>相同温度下，保持乙的容积为甲的一半，并加入</a:t>
            </a:r>
            <a:r>
              <a:rPr lang="en-US" altLang="zh-CN" sz="2800" kern="100" dirty="0">
                <a:latin typeface="Times New Roman"/>
                <a:ea typeface="华文细黑"/>
              </a:rPr>
              <a:t>1 </a:t>
            </a:r>
            <a:r>
              <a:rPr lang="en-US" altLang="zh-CN" sz="2800" kern="100" dirty="0" err="1">
                <a:latin typeface="Times New Roman"/>
                <a:ea typeface="华文细黑"/>
              </a:rPr>
              <a:t>mol</a:t>
            </a:r>
            <a:r>
              <a:rPr lang="en-US" altLang="zh-CN" sz="2800" kern="100" dirty="0">
                <a:latin typeface="Times New Roman"/>
                <a:ea typeface="华文细黑"/>
              </a:rPr>
              <a:t> NH</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，要使乙中反应达到平衡时，各物质的体积分数与上述甲容器中达到平衡时相同，则起始时应加入</a:t>
            </a:r>
            <a:r>
              <a:rPr lang="en-US" altLang="zh-CN" sz="2800" kern="100" dirty="0">
                <a:latin typeface="Times New Roman"/>
                <a:ea typeface="华文细黑"/>
              </a:rPr>
              <a:t>______</a:t>
            </a:r>
            <a:r>
              <a:rPr lang="en-US" altLang="zh-CN" sz="2800" kern="100" dirty="0" err="1">
                <a:latin typeface="Times New Roman"/>
                <a:ea typeface="华文细黑"/>
              </a:rPr>
              <a:t>mol</a:t>
            </a:r>
            <a:r>
              <a:rPr lang="en-US" altLang="zh-CN" sz="2800" kern="100" dirty="0">
                <a:latin typeface="Times New Roman"/>
                <a:ea typeface="华文细黑"/>
              </a:rPr>
              <a:t> N</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和</a:t>
            </a:r>
            <a:r>
              <a:rPr lang="en-US" altLang="zh-CN" sz="2800" kern="100" dirty="0" smtClean="0">
                <a:latin typeface="Times New Roman"/>
                <a:ea typeface="华文细黑"/>
              </a:rPr>
              <a:t>_____</a:t>
            </a:r>
            <a:r>
              <a:rPr lang="en-US" altLang="zh-CN" sz="2800" kern="100" dirty="0" err="1">
                <a:latin typeface="Times New Roman"/>
                <a:ea typeface="华文细黑"/>
              </a:rPr>
              <a:t>mol</a:t>
            </a:r>
            <a:r>
              <a:rPr lang="en-US" altLang="zh-CN" sz="2800" kern="100" dirty="0">
                <a:latin typeface="Times New Roman"/>
                <a:ea typeface="华文细黑"/>
              </a:rPr>
              <a:t> H</a:t>
            </a:r>
            <a:r>
              <a:rPr lang="en-US" altLang="zh-CN" sz="2800" kern="100" baseline="-25000" dirty="0">
                <a:latin typeface="Times New Roman"/>
                <a:ea typeface="华文细黑"/>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zh-CN" altLang="zh-CN" sz="2800" kern="100" dirty="0">
                <a:latin typeface="Times New Roman"/>
                <a:ea typeface="华文细黑"/>
                <a:cs typeface="Times New Roman"/>
              </a:rPr>
              <a:t>乙的容积为甲的一半时，要建立与甲一样的平衡，只有乙中的投入量是甲的一半才行，故乙中应该投入</a:t>
            </a:r>
            <a:r>
              <a:rPr lang="en-US" altLang="zh-CN" sz="2800" kern="100" dirty="0">
                <a:latin typeface="Times New Roman"/>
                <a:ea typeface="华文细黑"/>
              </a:rPr>
              <a:t>N</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为</a:t>
            </a:r>
            <a:r>
              <a:rPr lang="en-US" altLang="zh-CN" sz="2800" kern="100" dirty="0">
                <a:latin typeface="Times New Roman"/>
                <a:ea typeface="华文细黑"/>
              </a:rPr>
              <a:t>(1</a:t>
            </a:r>
            <a:r>
              <a:rPr lang="zh-CN" altLang="zh-CN" sz="2800" kern="100" dirty="0">
                <a:latin typeface="Times New Roman"/>
                <a:ea typeface="华文细黑"/>
                <a:cs typeface="Times New Roman"/>
              </a:rPr>
              <a:t>－</a:t>
            </a:r>
            <a:r>
              <a:rPr lang="en-US" altLang="zh-CN" sz="2800" kern="100" dirty="0">
                <a:latin typeface="Times New Roman"/>
                <a:ea typeface="华文细黑"/>
              </a:rPr>
              <a:t>0.5) </a:t>
            </a:r>
            <a:r>
              <a:rPr lang="en-US" altLang="zh-CN" sz="2800" kern="100" dirty="0" err="1">
                <a:latin typeface="Times New Roman"/>
                <a:ea typeface="华文细黑"/>
              </a:rPr>
              <a:t>mol</a:t>
            </a:r>
            <a:r>
              <a:rPr lang="zh-CN" altLang="zh-CN" sz="2800" kern="100" dirty="0">
                <a:latin typeface="Times New Roman"/>
                <a:ea typeface="华文细黑"/>
                <a:cs typeface="Times New Roman"/>
              </a:rPr>
              <a:t>＝</a:t>
            </a:r>
            <a:r>
              <a:rPr lang="en-US" altLang="zh-CN" sz="2800" kern="100" dirty="0">
                <a:latin typeface="Times New Roman"/>
                <a:ea typeface="华文细黑"/>
              </a:rPr>
              <a:t>0.5 </a:t>
            </a:r>
            <a:r>
              <a:rPr lang="en-US" altLang="zh-CN" sz="2800" kern="100" dirty="0" err="1">
                <a:latin typeface="Times New Roman"/>
                <a:ea typeface="华文细黑"/>
              </a:rPr>
              <a:t>mol</a:t>
            </a:r>
            <a:r>
              <a:rPr lang="zh-CN" altLang="zh-CN" sz="2800" kern="100" dirty="0">
                <a:latin typeface="Times New Roman"/>
                <a:ea typeface="华文细黑"/>
                <a:cs typeface="Times New Roman"/>
              </a:rPr>
              <a:t>，</a:t>
            </a:r>
            <a:r>
              <a:rPr lang="en-US" altLang="zh-CN" sz="2800" kern="100" dirty="0">
                <a:latin typeface="Times New Roman"/>
                <a:ea typeface="华文细黑"/>
              </a:rPr>
              <a:t>H</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为</a:t>
            </a:r>
            <a:r>
              <a:rPr lang="en-US" altLang="zh-CN" sz="2800" kern="100" dirty="0">
                <a:latin typeface="Times New Roman"/>
                <a:ea typeface="华文细黑"/>
              </a:rPr>
              <a:t>(1.5</a:t>
            </a:r>
            <a:r>
              <a:rPr lang="zh-CN" altLang="zh-CN" sz="2800" kern="100" dirty="0">
                <a:latin typeface="Times New Roman"/>
                <a:ea typeface="华文细黑"/>
                <a:cs typeface="Times New Roman"/>
              </a:rPr>
              <a:t>－</a:t>
            </a:r>
            <a:r>
              <a:rPr lang="en-US" altLang="zh-CN" sz="2800" kern="100" dirty="0">
                <a:latin typeface="Times New Roman"/>
                <a:ea typeface="华文细黑"/>
              </a:rPr>
              <a:t>1.5) </a:t>
            </a:r>
            <a:r>
              <a:rPr lang="en-US" altLang="zh-CN" sz="2800" kern="100" dirty="0" err="1">
                <a:latin typeface="Times New Roman"/>
                <a:ea typeface="华文细黑"/>
              </a:rPr>
              <a:t>mol</a:t>
            </a:r>
            <a:r>
              <a:rPr lang="zh-CN" altLang="zh-CN" sz="2800" kern="100" dirty="0">
                <a:latin typeface="Times New Roman"/>
                <a:ea typeface="华文细黑"/>
                <a:cs typeface="Times New Roman"/>
              </a:rPr>
              <a:t>＝</a:t>
            </a:r>
            <a:r>
              <a:rPr lang="en-US" altLang="zh-CN" sz="2800" kern="100" dirty="0">
                <a:latin typeface="Times New Roman"/>
                <a:ea typeface="华文细黑"/>
              </a:rPr>
              <a:t>0 </a:t>
            </a:r>
            <a:r>
              <a:rPr lang="en-US" altLang="zh-CN" sz="2800" kern="100" dirty="0" err="1">
                <a:latin typeface="Times New Roman"/>
                <a:ea typeface="华文细黑"/>
              </a:rPr>
              <a:t>mol</a:t>
            </a:r>
            <a:r>
              <a:rPr lang="zh-CN" altLang="zh-CN" sz="2800" kern="100" dirty="0" smtClean="0">
                <a:latin typeface="Times New Roman"/>
                <a:ea typeface="华文细黑"/>
                <a:cs typeface="Times New Roman"/>
              </a:rPr>
              <a:t>。</a:t>
            </a:r>
            <a:r>
              <a:rPr lang="zh-CN" altLang="en-US"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4" name="矩形 3"/>
          <p:cNvSpPr/>
          <p:nvPr/>
        </p:nvSpPr>
        <p:spPr>
          <a:xfrm>
            <a:off x="5457597" y="2257341"/>
            <a:ext cx="992579" cy="656846"/>
          </a:xfrm>
          <a:prstGeom prst="rect">
            <a:avLst/>
          </a:prstGeom>
        </p:spPr>
        <p:txBody>
          <a:bodyPr wrap="none">
            <a:spAutoFit/>
          </a:bodyPr>
          <a:lstStyle/>
          <a:p>
            <a:pPr lvl="0" algn="just">
              <a:lnSpc>
                <a:spcPct val="150000"/>
              </a:lnSpc>
              <a:tabLst>
                <a:tab pos="2070735" algn="l"/>
              </a:tabLst>
            </a:pPr>
            <a:r>
              <a:rPr lang="en-US" altLang="zh-CN" sz="2800" kern="100" dirty="0">
                <a:solidFill>
                  <a:schemeClr val="accent6">
                    <a:lumMod val="75000"/>
                  </a:schemeClr>
                </a:solidFill>
                <a:latin typeface="Times New Roman"/>
                <a:ea typeface="华文细黑"/>
                <a:cs typeface="Courier New"/>
              </a:rPr>
              <a:t>0.5</a:t>
            </a:r>
            <a:r>
              <a:rPr lang="zh-CN" altLang="zh-CN" sz="2800" kern="100" dirty="0">
                <a:solidFill>
                  <a:schemeClr val="accent6">
                    <a:lumMod val="75000"/>
                  </a:schemeClr>
                </a:solidFill>
                <a:latin typeface="Times New Roman"/>
                <a:ea typeface="华文细黑"/>
                <a:cs typeface="Times New Roman"/>
              </a:rPr>
              <a:t>　</a:t>
            </a:r>
            <a:endParaRPr lang="zh-CN" altLang="zh-CN" sz="1050" kern="100" dirty="0">
              <a:solidFill>
                <a:schemeClr val="accent6">
                  <a:lumMod val="75000"/>
                </a:schemeClr>
              </a:solidFill>
              <a:latin typeface="宋体"/>
              <a:cs typeface="Courier New"/>
            </a:endParaRPr>
          </a:p>
        </p:txBody>
      </p:sp>
      <p:sp>
        <p:nvSpPr>
          <p:cNvPr id="6" name="矩形 5"/>
          <p:cNvSpPr/>
          <p:nvPr/>
        </p:nvSpPr>
        <p:spPr>
          <a:xfrm>
            <a:off x="8114921" y="2247531"/>
            <a:ext cx="364202" cy="738664"/>
          </a:xfrm>
          <a:prstGeom prst="rect">
            <a:avLst/>
          </a:prstGeom>
        </p:spPr>
        <p:txBody>
          <a:bodyPr wrap="none">
            <a:spAutoFit/>
          </a:bodyPr>
          <a:lstStyle/>
          <a:p>
            <a:pPr lvl="0" algn="just">
              <a:lnSpc>
                <a:spcPct val="150000"/>
              </a:lnSpc>
              <a:tabLst>
                <a:tab pos="2070735" algn="l"/>
              </a:tabLst>
            </a:pPr>
            <a:r>
              <a:rPr lang="en-US" altLang="zh-CN" sz="2800" kern="100" dirty="0">
                <a:solidFill>
                  <a:srgbClr val="F79646">
                    <a:lumMod val="75000"/>
                  </a:srgbClr>
                </a:solidFill>
                <a:latin typeface="Times New Roman"/>
                <a:ea typeface="华文细黑"/>
                <a:cs typeface="Courier New"/>
              </a:rPr>
              <a:t>0</a:t>
            </a:r>
            <a:endParaRPr lang="zh-CN" altLang="zh-CN" sz="1050" kern="100" dirty="0">
              <a:solidFill>
                <a:srgbClr val="F79646">
                  <a:lumMod val="75000"/>
                </a:srgbClr>
              </a:solidFill>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9" name="Rectangle 21">
            <a:hlinkClick r:id="rId2" action="ppaction://hlinksldjump"/>
          </p:cNvPr>
          <p:cNvSpPr>
            <a:spLocks noChangeArrowheads="1"/>
          </p:cNvSpPr>
          <p:nvPr/>
        </p:nvSpPr>
        <p:spPr bwMode="auto">
          <a:xfrm>
            <a:off x="1031063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0" name="Rectangle 21">
            <a:hlinkClick r:id="rId3" action="ppaction://hlinksldjump"/>
          </p:cNvPr>
          <p:cNvSpPr>
            <a:spLocks noChangeArrowheads="1"/>
          </p:cNvSpPr>
          <p:nvPr/>
        </p:nvSpPr>
        <p:spPr bwMode="auto">
          <a:xfrm>
            <a:off x="1081280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4" action="ppaction://hlinksldjump"/>
          </p:cNvPr>
          <p:cNvSpPr>
            <a:spLocks noChangeArrowheads="1"/>
          </p:cNvSpPr>
          <p:nvPr/>
        </p:nvSpPr>
        <p:spPr bwMode="auto">
          <a:xfrm>
            <a:off x="1129084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38139902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xEl>
                                              <p:pRg st="1" end="1"/>
                                            </p:txEl>
                                          </p:spTgt>
                                        </p:tgtEl>
                                      </p:cBhvr>
                                    </p:animEffect>
                                    <p:set>
                                      <p:cBhvr>
                                        <p:cTn id="20" dur="1" fill="hold">
                                          <p:stCondLst>
                                            <p:cond delay="499"/>
                                          </p:stCondLst>
                                        </p:cTn>
                                        <p:tgtEl>
                                          <p:spTgt spid="7">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4" grpId="0"/>
      <p:bldP spid="4" grpId="1"/>
      <p:bldP spid="6" grpId="0"/>
      <p:bldP spid="6"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65894" y="909514"/>
            <a:ext cx="11057037" cy="214468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构建恒温恒容平衡思维模式</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新平衡状态可认为是两个原平衡状态简单的叠加并压缩而成，相当于增大压强。</a:t>
            </a:r>
            <a:endParaRPr lang="zh-CN" altLang="zh-CN" sz="2800" kern="100" dirty="0">
              <a:effectLst/>
              <a:latin typeface="宋体"/>
              <a:cs typeface="Courier New"/>
            </a:endParaRPr>
          </a:p>
        </p:txBody>
      </p:sp>
      <p:pic>
        <p:nvPicPr>
          <p:cNvPr id="237583" name="Picture 15" descr="去年5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4926" y="3573810"/>
            <a:ext cx="4628144" cy="136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30822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7506" y="333450"/>
            <a:ext cx="10793813" cy="29502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构建恒温恒压平衡思维模式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以气体物质的量增加的反应为例，见图示</a:t>
            </a:r>
            <a:r>
              <a:rPr lang="en-US" altLang="zh-CN" sz="2800" kern="100" dirty="0">
                <a:latin typeface="Times New Roman"/>
                <a:ea typeface="华文细黑"/>
                <a:cs typeface="Courier New"/>
              </a:rPr>
              <a:t>)</a:t>
            </a:r>
            <a:endParaRPr lang="zh-CN" altLang="zh-CN" sz="2800" kern="100" dirty="0">
              <a:latin typeface="宋体"/>
              <a:cs typeface="Courier New"/>
            </a:endParaRPr>
          </a:p>
          <a:p>
            <a:pPr>
              <a:lnSpc>
                <a:spcPct val="150000"/>
              </a:lnSpc>
            </a:pPr>
            <a:r>
              <a:rPr lang="zh-CN" altLang="zh-CN" sz="2800" kern="100" dirty="0">
                <a:latin typeface="Times New Roman"/>
                <a:ea typeface="华文细黑"/>
                <a:cs typeface="Times New Roman"/>
              </a:rPr>
              <a:t>新平衡状态可以认为是两个原平衡状态简单的叠加，压强不变，平衡不移动。</a:t>
            </a:r>
            <a:endParaRPr lang="zh-CN" altLang="en-US" sz="2800" dirty="0"/>
          </a:p>
        </p:txBody>
      </p:sp>
      <p:pic>
        <p:nvPicPr>
          <p:cNvPr id="238607" name="Picture 15" descr="去年5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4804" y="3263356"/>
            <a:ext cx="6419175" cy="2254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圆角矩形 5">
            <a:hlinkClick r:id="rId3"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18498577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p:cNvSpPr txBox="1"/>
          <p:nvPr/>
        </p:nvSpPr>
        <p:spPr>
          <a:xfrm>
            <a:off x="1342679" y="2610411"/>
            <a:ext cx="9417963" cy="1323439"/>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smtClean="0">
                <a:ln>
                  <a:noFill/>
                </a:ln>
                <a:solidFill>
                  <a:sysClr val="window" lastClr="FFFFFF"/>
                </a:solidFill>
                <a:effectLst/>
                <a:uLnTx/>
                <a:uFillTx/>
                <a:latin typeface="微软雅黑"/>
                <a:ea typeface="微软雅黑"/>
              </a:rPr>
              <a:t>探究高考　明确考向</a:t>
            </a:r>
            <a:endParaRPr kumimoji="0" lang="zh-CN" altLang="en-US" sz="8000" b="1" i="0" u="none" strike="noStrike" kern="0" cap="none" spc="0" normalizeH="0" baseline="0" noProof="0" dirty="0">
              <a:ln>
                <a:noFill/>
              </a:ln>
              <a:solidFill>
                <a:sysClr val="window" lastClr="FFFFFF"/>
              </a:solidFill>
              <a:effectLst/>
              <a:uLnTx/>
              <a:uFillTx/>
              <a:latin typeface="微软雅黑"/>
              <a:ea typeface="微软雅黑"/>
            </a:endParaRPr>
          </a:p>
        </p:txBody>
      </p:sp>
    </p:spTree>
    <p:extLst>
      <p:ext uri="{BB962C8B-B14F-4D97-AF65-F5344CB8AC3E}">
        <p14:creationId xmlns:p14="http://schemas.microsoft.com/office/powerpoint/2010/main" val="11920045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1">
            <a:hlinkClick r:id="rId3"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4"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5"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6"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7"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8" name="Rectangle 21">
            <a:hlinkClick r:id="rId8"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 name="矩形 2"/>
          <p:cNvSpPr/>
          <p:nvPr/>
        </p:nvSpPr>
        <p:spPr>
          <a:xfrm>
            <a:off x="556500" y="693490"/>
            <a:ext cx="11120877" cy="5493812"/>
          </a:xfrm>
          <a:prstGeom prst="rect">
            <a:avLst/>
          </a:prstGeom>
        </p:spPr>
        <p:txBody>
          <a:bodyPr>
            <a:spAutoFit/>
          </a:bodyPr>
          <a:lstStyle/>
          <a:p>
            <a:pPr algn="just">
              <a:lnSpc>
                <a:spcPct val="150000"/>
              </a:lnSpc>
              <a:spcAft>
                <a:spcPts val="0"/>
              </a:spcAft>
              <a:tabLst>
                <a:tab pos="2430780" algn="l"/>
              </a:tabLst>
            </a:pPr>
            <a:r>
              <a:rPr lang="en-US" altLang="zh-CN" sz="2600" kern="100" dirty="0">
                <a:latin typeface="Times New Roman"/>
                <a:ea typeface="华文细黑"/>
              </a:rPr>
              <a:t>1.(2015·</a:t>
            </a:r>
            <a:r>
              <a:rPr lang="zh-CN" altLang="zh-CN" sz="2600" kern="100" dirty="0">
                <a:latin typeface="Times New Roman"/>
                <a:ea typeface="华文细黑"/>
                <a:cs typeface="Times New Roman"/>
              </a:rPr>
              <a:t>四川理综，</a:t>
            </a:r>
            <a:r>
              <a:rPr lang="en-US" altLang="zh-CN" sz="2600" kern="100" dirty="0">
                <a:latin typeface="Times New Roman"/>
                <a:ea typeface="华文细黑"/>
              </a:rPr>
              <a:t>7)</a:t>
            </a:r>
            <a:r>
              <a:rPr lang="zh-CN" altLang="zh-CN" sz="2600" kern="100" dirty="0">
                <a:latin typeface="Times New Roman"/>
                <a:ea typeface="华文细黑"/>
                <a:cs typeface="Times New Roman"/>
              </a:rPr>
              <a:t>一定量的</a:t>
            </a:r>
            <a:r>
              <a:rPr lang="en-US" altLang="zh-CN" sz="2600" kern="100" dirty="0">
                <a:latin typeface="Times New Roman"/>
                <a:ea typeface="华文细黑"/>
              </a:rPr>
              <a:t>CO</a:t>
            </a:r>
            <a:r>
              <a:rPr lang="en-US" altLang="zh-CN" sz="2600" kern="100" baseline="-25000" dirty="0">
                <a:latin typeface="Times New Roman"/>
                <a:ea typeface="华文细黑"/>
              </a:rPr>
              <a:t>2</a:t>
            </a:r>
            <a:r>
              <a:rPr lang="zh-CN" altLang="zh-CN" sz="2600" kern="100" dirty="0">
                <a:latin typeface="Times New Roman"/>
                <a:ea typeface="华文细黑"/>
                <a:cs typeface="Times New Roman"/>
              </a:rPr>
              <a:t>与足量的碳在体积可变的恒压密闭容器中反应：</a:t>
            </a:r>
            <a:r>
              <a:rPr lang="en-US" altLang="zh-CN" sz="2600" kern="100" dirty="0">
                <a:latin typeface="Times New Roman"/>
                <a:ea typeface="华文细黑"/>
              </a:rPr>
              <a:t>C(s)</a:t>
            </a:r>
            <a:r>
              <a:rPr lang="zh-CN" altLang="zh-CN" sz="2600" kern="100" dirty="0">
                <a:latin typeface="Times New Roman"/>
                <a:ea typeface="华文细黑"/>
                <a:cs typeface="Times New Roman"/>
              </a:rPr>
              <a:t>＋</a:t>
            </a:r>
            <a:r>
              <a:rPr lang="en-US" altLang="zh-CN" sz="2600" kern="100" dirty="0">
                <a:latin typeface="Times New Roman"/>
                <a:ea typeface="华文细黑"/>
              </a:rPr>
              <a:t>CO</a:t>
            </a:r>
            <a:r>
              <a:rPr lang="en-US" altLang="zh-CN" sz="2600" kern="100" baseline="-25000" dirty="0">
                <a:latin typeface="Times New Roman"/>
                <a:ea typeface="华文细黑"/>
              </a:rPr>
              <a:t>2</a:t>
            </a:r>
            <a:r>
              <a:rPr lang="en-US" altLang="zh-CN" sz="2600" kern="100" dirty="0">
                <a:latin typeface="Times New Roman"/>
                <a:ea typeface="华文细黑"/>
              </a:rPr>
              <a:t>(g)</a:t>
            </a:r>
            <a:r>
              <a:rPr lang="en-US" altLang="zh-CN" sz="2600" kern="100" dirty="0">
                <a:latin typeface="ZBFH"/>
                <a:ea typeface="华文细黑"/>
              </a:rPr>
              <a:t></a:t>
            </a:r>
            <a:r>
              <a:rPr lang="en-US" altLang="zh-CN" sz="2600" kern="100" dirty="0">
                <a:latin typeface="Times New Roman"/>
                <a:ea typeface="华文细黑"/>
              </a:rPr>
              <a:t>2CO(g)</a:t>
            </a:r>
            <a:r>
              <a:rPr lang="zh-CN" altLang="zh-CN" sz="2600" kern="100" dirty="0">
                <a:latin typeface="Times New Roman"/>
                <a:ea typeface="华文细黑"/>
                <a:cs typeface="Times New Roman"/>
              </a:rPr>
              <a:t>，平衡时，体系中气体体积分数与温度的关系</a:t>
            </a:r>
            <a:r>
              <a:rPr lang="zh-CN" altLang="zh-CN" sz="2600" kern="100" dirty="0" smtClean="0">
                <a:latin typeface="Times New Roman"/>
                <a:ea typeface="华文细黑"/>
                <a:cs typeface="Times New Roman"/>
              </a:rPr>
              <a:t>如图</a:t>
            </a:r>
            <a:r>
              <a:rPr lang="zh-CN" altLang="zh-CN" sz="2600" kern="100" dirty="0">
                <a:latin typeface="Times New Roman"/>
                <a:ea typeface="华文细黑"/>
                <a:cs typeface="Times New Roman"/>
              </a:rPr>
              <a:t>所示</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tabLst>
                <a:tab pos="2070735" algn="l"/>
              </a:tabLst>
            </a:pPr>
            <a:r>
              <a:rPr lang="zh-CN" altLang="zh-CN" sz="2600" kern="100" dirty="0">
                <a:latin typeface="Times New Roman"/>
                <a:ea typeface="华文细黑"/>
                <a:cs typeface="Times New Roman"/>
              </a:rPr>
              <a:t>已知：气体分压</a:t>
            </a:r>
            <a:r>
              <a:rPr lang="en-US" altLang="zh-CN" sz="2600" kern="100" dirty="0">
                <a:latin typeface="Times New Roman"/>
                <a:ea typeface="华文细黑"/>
                <a:cs typeface="Courier New"/>
              </a:rPr>
              <a:t>(</a:t>
            </a:r>
            <a:r>
              <a:rPr lang="en-US" altLang="zh-CN" sz="2600" i="1" kern="100" dirty="0">
                <a:latin typeface="Times New Roman"/>
                <a:ea typeface="华文细黑"/>
                <a:cs typeface="Courier New"/>
              </a:rPr>
              <a:t>p</a:t>
            </a:r>
            <a:r>
              <a:rPr lang="zh-CN" altLang="zh-CN" sz="2600" kern="100" baseline="-25000" dirty="0">
                <a:latin typeface="Times New Roman"/>
                <a:ea typeface="华文细黑"/>
                <a:cs typeface="Times New Roman"/>
              </a:rPr>
              <a:t>分</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＝气体总压</a:t>
            </a:r>
            <a:r>
              <a:rPr lang="en-US" altLang="zh-CN" sz="2600" kern="100" dirty="0">
                <a:latin typeface="Times New Roman"/>
                <a:ea typeface="华文细黑"/>
                <a:cs typeface="Courier New"/>
              </a:rPr>
              <a:t>(</a:t>
            </a:r>
            <a:r>
              <a:rPr lang="en-US" altLang="zh-CN" sz="2600" i="1" kern="100" dirty="0">
                <a:latin typeface="Times New Roman"/>
                <a:ea typeface="华文细黑"/>
                <a:cs typeface="Courier New"/>
              </a:rPr>
              <a:t>p</a:t>
            </a:r>
            <a:r>
              <a:rPr lang="zh-CN" altLang="zh-CN" sz="2600" kern="100" baseline="-25000" dirty="0">
                <a:latin typeface="Times New Roman"/>
                <a:ea typeface="华文细黑"/>
                <a:cs typeface="Times New Roman"/>
              </a:rPr>
              <a:t>总</a:t>
            </a:r>
            <a:r>
              <a:rPr lang="en-US" altLang="zh-CN" sz="2600" kern="100" dirty="0">
                <a:latin typeface="Times New Roman"/>
                <a:ea typeface="华文细黑"/>
                <a:cs typeface="Courier New"/>
              </a:rPr>
              <a:t>)</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体积分数</a:t>
            </a:r>
            <a:r>
              <a:rPr lang="zh-CN" altLang="zh-CN" sz="2600" kern="100" dirty="0" smtClean="0">
                <a:latin typeface="Times New Roman"/>
                <a:ea typeface="华文细黑"/>
                <a:cs typeface="Times New Roman"/>
              </a:rPr>
              <a:t>。</a:t>
            </a:r>
            <a:endParaRPr lang="en-US" altLang="zh-CN" sz="2600" kern="100" dirty="0" smtClean="0">
              <a:latin typeface="Times New Roman"/>
              <a:ea typeface="华文细黑"/>
              <a:cs typeface="Times New Roman"/>
            </a:endParaRPr>
          </a:p>
          <a:p>
            <a:pPr algn="just">
              <a:lnSpc>
                <a:spcPct val="150000"/>
              </a:lnSpc>
              <a:spcAft>
                <a:spcPts val="0"/>
              </a:spcAft>
              <a:tabLst>
                <a:tab pos="2070735" algn="l"/>
              </a:tabLst>
            </a:pPr>
            <a:r>
              <a:rPr lang="zh-CN" altLang="zh-CN" sz="2600" kern="100" dirty="0" smtClean="0">
                <a:latin typeface="Times New Roman"/>
                <a:ea typeface="华文细黑"/>
                <a:cs typeface="Times New Roman"/>
              </a:rPr>
              <a:t>下列</a:t>
            </a:r>
            <a:r>
              <a:rPr lang="zh-CN" altLang="zh-CN" sz="2600" kern="100" dirty="0">
                <a:latin typeface="Times New Roman"/>
                <a:ea typeface="华文细黑"/>
                <a:cs typeface="Times New Roman"/>
              </a:rPr>
              <a:t>说法正确的是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ct val="150000"/>
              </a:lnSpc>
              <a:spcAft>
                <a:spcPts val="0"/>
              </a:spcAft>
              <a:tabLst>
                <a:tab pos="2070735" algn="l"/>
              </a:tabLst>
            </a:pPr>
            <a:r>
              <a:rPr lang="en-US" altLang="zh-CN" sz="2600" kern="100" dirty="0">
                <a:latin typeface="Times New Roman"/>
                <a:ea typeface="华文细黑"/>
                <a:cs typeface="Courier New"/>
              </a:rPr>
              <a:t>A.550 </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时，若充入惰性气体，</a:t>
            </a:r>
            <a:r>
              <a:rPr lang="en-US" altLang="zh-CN" sz="2600" i="1" kern="100" dirty="0">
                <a:latin typeface="Book Antiqua"/>
                <a:ea typeface="华文细黑"/>
                <a:cs typeface="Times New Roman"/>
              </a:rPr>
              <a:t>v</a:t>
            </a:r>
            <a:r>
              <a:rPr lang="zh-CN" altLang="zh-CN" sz="2600" kern="100" baseline="-25000" dirty="0">
                <a:latin typeface="Times New Roman"/>
                <a:ea typeface="华文细黑"/>
                <a:cs typeface="Times New Roman"/>
              </a:rPr>
              <a:t>正</a:t>
            </a:r>
            <a:r>
              <a:rPr lang="zh-CN" altLang="zh-CN" sz="2600" kern="100" dirty="0">
                <a:latin typeface="Times New Roman"/>
                <a:ea typeface="华文细黑"/>
                <a:cs typeface="Times New Roman"/>
              </a:rPr>
              <a:t>、</a:t>
            </a:r>
            <a:r>
              <a:rPr lang="en-US" altLang="zh-CN" sz="2600" i="1" kern="100" dirty="0">
                <a:latin typeface="Book Antiqua"/>
                <a:ea typeface="华文细黑"/>
                <a:cs typeface="Times New Roman"/>
              </a:rPr>
              <a:t>v</a:t>
            </a:r>
            <a:r>
              <a:rPr lang="zh-CN" altLang="zh-CN" sz="2600" kern="100" baseline="-25000" dirty="0">
                <a:latin typeface="Times New Roman"/>
                <a:ea typeface="华文细黑"/>
                <a:cs typeface="Times New Roman"/>
              </a:rPr>
              <a:t>逆</a:t>
            </a:r>
            <a:r>
              <a:rPr lang="zh-CN" altLang="zh-CN" sz="2600" kern="100" dirty="0">
                <a:latin typeface="Times New Roman"/>
                <a:ea typeface="华文细黑"/>
                <a:cs typeface="Times New Roman"/>
              </a:rPr>
              <a:t>均减小，平衡不移动</a:t>
            </a:r>
            <a:endParaRPr lang="zh-CN" altLang="zh-CN" sz="2600" kern="100" dirty="0">
              <a:latin typeface="宋体"/>
              <a:cs typeface="Courier New"/>
            </a:endParaRPr>
          </a:p>
          <a:p>
            <a:pPr algn="just">
              <a:lnSpc>
                <a:spcPct val="150000"/>
              </a:lnSpc>
              <a:spcAft>
                <a:spcPts val="0"/>
              </a:spcAft>
              <a:tabLst>
                <a:tab pos="2070735" algn="l"/>
              </a:tabLst>
            </a:pPr>
            <a:r>
              <a:rPr lang="en-US" altLang="zh-CN" sz="2600" kern="100" dirty="0">
                <a:latin typeface="Times New Roman"/>
                <a:ea typeface="华文细黑"/>
                <a:cs typeface="Courier New"/>
              </a:rPr>
              <a:t>B.650 </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时，反应达平衡后</a:t>
            </a:r>
            <a:r>
              <a:rPr lang="en-US" altLang="zh-CN" sz="2600" kern="100" dirty="0">
                <a:latin typeface="Times New Roman"/>
                <a:ea typeface="华文细黑"/>
                <a:cs typeface="Courier New"/>
              </a:rPr>
              <a:t>CO</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的转化率为</a:t>
            </a:r>
            <a:r>
              <a:rPr lang="en-US" altLang="zh-CN" sz="2600" kern="100" dirty="0">
                <a:latin typeface="Times New Roman"/>
                <a:ea typeface="华文细黑"/>
                <a:cs typeface="Courier New"/>
              </a:rPr>
              <a:t>25.0 %</a:t>
            </a:r>
            <a:endParaRPr lang="zh-CN" altLang="zh-CN" sz="2600" kern="100" dirty="0">
              <a:latin typeface="宋体"/>
              <a:cs typeface="Courier New"/>
            </a:endParaRPr>
          </a:p>
          <a:p>
            <a:pPr algn="just">
              <a:lnSpc>
                <a:spcPct val="150000"/>
              </a:lnSpc>
              <a:spcAft>
                <a:spcPts val="0"/>
              </a:spcAft>
              <a:tabLst>
                <a:tab pos="2070735" algn="l"/>
              </a:tabLst>
            </a:pPr>
            <a:r>
              <a:rPr lang="en-US" altLang="zh-CN" sz="2600" kern="100" dirty="0">
                <a:latin typeface="Times New Roman"/>
                <a:ea typeface="华文细黑"/>
                <a:cs typeface="Courier New"/>
              </a:rPr>
              <a:t>C.</a:t>
            </a:r>
            <a:r>
              <a:rPr lang="en-US" altLang="zh-CN" sz="2600" i="1" kern="100" dirty="0">
                <a:latin typeface="Times New Roman"/>
                <a:ea typeface="华文细黑"/>
                <a:cs typeface="Courier New"/>
              </a:rPr>
              <a:t>T</a:t>
            </a:r>
            <a:r>
              <a:rPr lang="en-US" altLang="zh-CN" sz="2600" kern="100" dirty="0">
                <a:latin typeface="Times New Roman"/>
                <a:ea typeface="华文细黑"/>
                <a:cs typeface="Courier New"/>
              </a:rPr>
              <a:t> </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时，若充入等体积的</a:t>
            </a:r>
            <a:r>
              <a:rPr lang="en-US" altLang="zh-CN" sz="2600" kern="100" dirty="0">
                <a:latin typeface="Times New Roman"/>
                <a:ea typeface="华文细黑"/>
                <a:cs typeface="Courier New"/>
              </a:rPr>
              <a:t>CO</a:t>
            </a:r>
            <a:r>
              <a:rPr lang="en-US" altLang="zh-CN" sz="2600" kern="100" baseline="-25000" dirty="0">
                <a:latin typeface="Times New Roman"/>
                <a:ea typeface="华文细黑"/>
                <a:cs typeface="Courier New"/>
              </a:rPr>
              <a:t>2</a:t>
            </a:r>
            <a:r>
              <a:rPr lang="zh-CN" altLang="zh-CN" sz="2600" kern="100" dirty="0">
                <a:latin typeface="Times New Roman"/>
                <a:ea typeface="华文细黑"/>
                <a:cs typeface="Times New Roman"/>
              </a:rPr>
              <a:t>和</a:t>
            </a:r>
            <a:r>
              <a:rPr lang="en-US" altLang="zh-CN" sz="2600" kern="100" dirty="0">
                <a:latin typeface="Times New Roman"/>
                <a:ea typeface="华文细黑"/>
                <a:cs typeface="Courier New"/>
              </a:rPr>
              <a:t>CO</a:t>
            </a:r>
            <a:r>
              <a:rPr lang="zh-CN" altLang="zh-CN" sz="2600" kern="100" dirty="0">
                <a:latin typeface="Times New Roman"/>
                <a:ea typeface="华文细黑"/>
                <a:cs typeface="Times New Roman"/>
              </a:rPr>
              <a:t>，平衡向逆反应方向移动</a:t>
            </a:r>
            <a:endParaRPr lang="zh-CN" altLang="zh-CN" sz="2600" kern="100" dirty="0">
              <a:latin typeface="宋体"/>
              <a:cs typeface="Courier New"/>
            </a:endParaRPr>
          </a:p>
          <a:p>
            <a:pPr>
              <a:lnSpc>
                <a:spcPct val="150000"/>
              </a:lnSpc>
            </a:pPr>
            <a:r>
              <a:rPr lang="en-US" altLang="zh-CN" sz="2600" kern="100" dirty="0">
                <a:latin typeface="Times New Roman"/>
                <a:ea typeface="华文细黑"/>
              </a:rPr>
              <a:t>D.925 </a:t>
            </a:r>
            <a:r>
              <a:rPr lang="en-US" altLang="zh-CN" sz="2600" kern="100" dirty="0">
                <a:latin typeface="宋体"/>
                <a:ea typeface="华文细黑"/>
                <a:cs typeface="Times New Roman"/>
              </a:rPr>
              <a:t>℃</a:t>
            </a:r>
            <a:r>
              <a:rPr lang="zh-CN" altLang="zh-CN" sz="2600" kern="100" dirty="0">
                <a:latin typeface="Times New Roman"/>
                <a:ea typeface="华文细黑"/>
                <a:cs typeface="Times New Roman"/>
              </a:rPr>
              <a:t>时，用平衡分压代替平衡浓度表示的化学平衡常数</a:t>
            </a:r>
            <a:r>
              <a:rPr lang="en-US" altLang="zh-CN" sz="2600" i="1" kern="100" dirty="0" err="1">
                <a:latin typeface="Times New Roman"/>
                <a:ea typeface="华文细黑"/>
              </a:rPr>
              <a:t>K</a:t>
            </a:r>
            <a:r>
              <a:rPr lang="en-US" altLang="zh-CN" sz="2600" i="1" kern="100" baseline="-25000" dirty="0" err="1">
                <a:latin typeface="Times New Roman"/>
                <a:ea typeface="华文细黑"/>
              </a:rPr>
              <a:t>p</a:t>
            </a:r>
            <a:r>
              <a:rPr lang="zh-CN" altLang="zh-CN" sz="2600" kern="100" dirty="0">
                <a:latin typeface="Times New Roman"/>
                <a:ea typeface="华文细黑"/>
                <a:cs typeface="Times New Roman"/>
              </a:rPr>
              <a:t>＝</a:t>
            </a:r>
            <a:r>
              <a:rPr lang="en-US" altLang="zh-CN" sz="2600" kern="100" dirty="0">
                <a:latin typeface="Times New Roman"/>
                <a:ea typeface="华文细黑"/>
              </a:rPr>
              <a:t>24.0</a:t>
            </a:r>
            <a:r>
              <a:rPr lang="en-US" altLang="zh-CN" sz="2600" i="1" kern="100" dirty="0">
                <a:latin typeface="Times New Roman"/>
                <a:ea typeface="华文细黑"/>
              </a:rPr>
              <a:t>p</a:t>
            </a:r>
            <a:r>
              <a:rPr lang="zh-CN" altLang="zh-CN" sz="2600" kern="100" baseline="-25000" dirty="0">
                <a:latin typeface="Times New Roman"/>
                <a:ea typeface="华文细黑"/>
                <a:cs typeface="Times New Roman"/>
              </a:rPr>
              <a:t>总</a:t>
            </a:r>
            <a:endParaRPr lang="zh-CN" altLang="zh-CN" sz="2600" kern="100" dirty="0">
              <a:effectLst/>
              <a:latin typeface="宋体"/>
              <a:cs typeface="Courier New"/>
            </a:endParaRPr>
          </a:p>
        </p:txBody>
      </p:sp>
      <p:sp>
        <p:nvSpPr>
          <p:cNvPr id="15" name="Rectangle 21">
            <a:hlinkClick r:id="rId9"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958639811"/>
              </p:ext>
            </p:extLst>
          </p:nvPr>
        </p:nvGraphicFramePr>
        <p:xfrm>
          <a:off x="3574926" y="1410673"/>
          <a:ext cx="1400175" cy="981075"/>
        </p:xfrm>
        <a:graphic>
          <a:graphicData uri="http://schemas.openxmlformats.org/presentationml/2006/ole">
            <mc:AlternateContent xmlns:mc="http://schemas.openxmlformats.org/markup-compatibility/2006">
              <mc:Choice xmlns:v="urn:schemas-microsoft-com:vml" Requires="v">
                <p:oleObj spid="_x0000_s239657" name="文档" r:id="rId10" imgW="1406588" imgH="979898" progId="Word.Document.12">
                  <p:embed/>
                </p:oleObj>
              </mc:Choice>
              <mc:Fallback>
                <p:oleObj name="文档" r:id="rId10" imgW="1406588" imgH="979898" progId="Word.Document.12">
                  <p:embed/>
                  <p:pic>
                    <p:nvPicPr>
                      <p:cNvPr id="0" name=""/>
                      <p:cNvPicPr/>
                      <p:nvPr/>
                    </p:nvPicPr>
                    <p:blipFill>
                      <a:blip r:embed="rId11"/>
                      <a:stretch>
                        <a:fillRect/>
                      </a:stretch>
                    </p:blipFill>
                    <p:spPr>
                      <a:xfrm>
                        <a:off x="3574926" y="1410673"/>
                        <a:ext cx="1400175" cy="981075"/>
                      </a:xfrm>
                      <a:prstGeom prst="rect">
                        <a:avLst/>
                      </a:prstGeom>
                    </p:spPr>
                  </p:pic>
                </p:oleObj>
              </mc:Fallback>
            </mc:AlternateContent>
          </a:graphicData>
        </a:graphic>
      </p:graphicFrame>
      <p:pic>
        <p:nvPicPr>
          <p:cNvPr id="239618" name="Picture 2" descr="HX37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19456" y="1914729"/>
            <a:ext cx="4230151" cy="195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1">
            <a:hlinkClick r:id="rId13"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4"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556500" y="1485510"/>
            <a:ext cx="11120877" cy="3888500"/>
          </a:xfrm>
          <a:prstGeom prst="rect">
            <a:avLst/>
          </a:prstGeom>
        </p:spPr>
        <p:txBody>
          <a:bodyPr>
            <a:spAutoFit/>
          </a:bodyPr>
          <a:lstStyle/>
          <a:p>
            <a:pPr>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rPr>
              <a:t>A</a:t>
            </a:r>
            <a:r>
              <a:rPr lang="zh-CN" altLang="zh-CN" sz="2800" kern="100" dirty="0">
                <a:latin typeface="Times New Roman"/>
                <a:ea typeface="华文细黑"/>
                <a:cs typeface="Times New Roman"/>
              </a:rPr>
              <a:t>项，</a:t>
            </a:r>
            <a:r>
              <a:rPr lang="en-US" altLang="zh-CN" sz="2800" kern="100" dirty="0">
                <a:latin typeface="Times New Roman"/>
                <a:ea typeface="华文细黑"/>
              </a:rPr>
              <a:t>C(s)</a:t>
            </a:r>
            <a:r>
              <a:rPr lang="zh-CN" altLang="zh-CN" sz="2800" kern="100" dirty="0">
                <a:latin typeface="Times New Roman"/>
                <a:ea typeface="华文细黑"/>
                <a:cs typeface="Times New Roman"/>
              </a:rPr>
              <a:t>＋</a:t>
            </a:r>
            <a:r>
              <a:rPr lang="en-US" altLang="zh-CN" sz="2800" kern="100" dirty="0">
                <a:latin typeface="Times New Roman"/>
                <a:ea typeface="华文细黑"/>
              </a:rPr>
              <a:t>CO</a:t>
            </a:r>
            <a:r>
              <a:rPr lang="en-US" altLang="zh-CN" sz="2800" kern="100" baseline="-25000" dirty="0">
                <a:latin typeface="Times New Roman"/>
                <a:ea typeface="华文细黑"/>
              </a:rPr>
              <a:t>2</a:t>
            </a:r>
            <a:r>
              <a:rPr lang="en-US" altLang="zh-CN" sz="2800" kern="100" dirty="0">
                <a:latin typeface="Times New Roman"/>
                <a:ea typeface="华文细黑"/>
              </a:rPr>
              <a:t>(g)2CO(g)</a:t>
            </a:r>
            <a:r>
              <a:rPr lang="zh-CN" altLang="zh-CN" sz="2800" kern="100" dirty="0">
                <a:latin typeface="Times New Roman"/>
                <a:ea typeface="华文细黑"/>
                <a:cs typeface="Times New Roman"/>
              </a:rPr>
              <a:t>的正反应是气体物质的量增加的反应，由于反应容器为体积可变的恒压密闭容器，充入惰性气体容器体积扩大，对反应体系相当于减小压强，故</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正</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逆</a:t>
            </a:r>
            <a:r>
              <a:rPr lang="zh-CN" altLang="zh-CN" sz="2800" kern="100" dirty="0">
                <a:latin typeface="Times New Roman"/>
                <a:ea typeface="华文细黑"/>
                <a:cs typeface="Times New Roman"/>
              </a:rPr>
              <a:t>均减小，平衡正向移动，错误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B</a:t>
            </a:r>
            <a:r>
              <a:rPr lang="zh-CN" altLang="zh-CN" sz="2800" kern="100" dirty="0">
                <a:latin typeface="Times New Roman"/>
                <a:ea typeface="华文细黑"/>
                <a:cs typeface="Times New Roman"/>
              </a:rPr>
              <a:t>项，由图可知，</a:t>
            </a:r>
            <a:r>
              <a:rPr lang="en-US" altLang="zh-CN" sz="2800" kern="100" dirty="0">
                <a:latin typeface="Times New Roman"/>
                <a:ea typeface="华文细黑"/>
              </a:rPr>
              <a:t>650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时若设起始时</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的体积为</a:t>
            </a:r>
            <a:r>
              <a:rPr lang="en-US" altLang="zh-CN" sz="2800" kern="100" dirty="0">
                <a:latin typeface="Times New Roman"/>
                <a:ea typeface="华文细黑"/>
              </a:rPr>
              <a:t>1 L</a:t>
            </a:r>
            <a:r>
              <a:rPr lang="zh-CN" altLang="zh-CN" sz="2800" kern="100" dirty="0">
                <a:latin typeface="Times New Roman"/>
                <a:ea typeface="华文细黑"/>
                <a:cs typeface="Times New Roman"/>
              </a:rPr>
              <a:t>，平衡时</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消耗的体积为</a:t>
            </a:r>
            <a:r>
              <a:rPr lang="en-US" altLang="zh-CN" sz="2800" i="1" kern="100" dirty="0">
                <a:latin typeface="Times New Roman"/>
                <a:ea typeface="华文细黑"/>
              </a:rPr>
              <a:t>x</a:t>
            </a:r>
            <a:r>
              <a:rPr lang="zh-CN" altLang="zh-CN" sz="2800" kern="100" dirty="0">
                <a:latin typeface="Times New Roman"/>
                <a:ea typeface="华文细黑"/>
                <a:cs typeface="Times New Roman"/>
              </a:rPr>
              <a:t>，则</a:t>
            </a:r>
            <a:endParaRPr lang="zh-CN" altLang="zh-CN" sz="26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08102655"/>
              </p:ext>
            </p:extLst>
          </p:nvPr>
        </p:nvGraphicFramePr>
        <p:xfrm>
          <a:off x="4696333" y="1557586"/>
          <a:ext cx="1400175" cy="981075"/>
        </p:xfrm>
        <a:graphic>
          <a:graphicData uri="http://schemas.openxmlformats.org/presentationml/2006/ole">
            <mc:AlternateContent xmlns:mc="http://schemas.openxmlformats.org/markup-compatibility/2006">
              <mc:Choice xmlns:v="urn:schemas-microsoft-com:vml" Requires="v">
                <p:oleObj spid="_x0000_s243748" name="文档" r:id="rId3" imgW="1406588" imgH="979898" progId="Word.Document.12">
                  <p:embed/>
                </p:oleObj>
              </mc:Choice>
              <mc:Fallback>
                <p:oleObj name="文档" r:id="rId3" imgW="1406588" imgH="979898" progId="Word.Document.12">
                  <p:embed/>
                  <p:pic>
                    <p:nvPicPr>
                      <p:cNvPr id="0" name=""/>
                      <p:cNvPicPr/>
                      <p:nvPr/>
                    </p:nvPicPr>
                    <p:blipFill>
                      <a:blip r:embed="rId4"/>
                      <a:stretch>
                        <a:fillRect/>
                      </a:stretch>
                    </p:blipFill>
                    <p:spPr>
                      <a:xfrm>
                        <a:off x="4696333" y="1557586"/>
                        <a:ext cx="1400175" cy="981075"/>
                      </a:xfrm>
                      <a:prstGeom prst="rect">
                        <a:avLst/>
                      </a:prstGeom>
                    </p:spPr>
                  </p:pic>
                </p:oleObj>
              </mc:Fallback>
            </mc:AlternateContent>
          </a:graphicData>
        </a:graphic>
      </p:graphicFrame>
      <p:sp>
        <p:nvSpPr>
          <p:cNvPr id="13" name="Rectangle 21">
            <a:hlinkClick r:id="rId5"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6"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7"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8"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9"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10"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11"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8" name="Rectangle 21">
            <a:hlinkClick r:id="rId12"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56155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750"/>
                                        <p:tgtEl>
                                          <p:spTgt spid="2"/>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linds(horizontal)">
                                      <p:cBhvr>
                                        <p:cTn id="14"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 name="对象 12"/>
          <p:cNvGraphicFramePr>
            <a:graphicFrameLocks noChangeAspect="1"/>
          </p:cNvGraphicFramePr>
          <p:nvPr>
            <p:extLst>
              <p:ext uri="{D42A27DB-BD31-4B8C-83A1-F6EECF244321}">
                <p14:modId xmlns:p14="http://schemas.microsoft.com/office/powerpoint/2010/main" val="3802101596"/>
              </p:ext>
            </p:extLst>
          </p:nvPr>
        </p:nvGraphicFramePr>
        <p:xfrm>
          <a:off x="1485900" y="1125538"/>
          <a:ext cx="8448675" cy="752475"/>
        </p:xfrm>
        <a:graphic>
          <a:graphicData uri="http://schemas.openxmlformats.org/presentationml/2006/ole">
            <mc:AlternateContent xmlns:mc="http://schemas.openxmlformats.org/markup-compatibility/2006">
              <mc:Choice xmlns:v="urn:schemas-microsoft-com:vml" Requires="v">
                <p:oleObj spid="_x0000_s240712" name="Document" r:id="rId3" imgW="8451765" imgH="793496" progId="Word.Document.8">
                  <p:embed/>
                </p:oleObj>
              </mc:Choice>
              <mc:Fallback>
                <p:oleObj name="Document" r:id="rId3" imgW="8451765" imgH="793496" progId="Word.Document.8">
                  <p:embed/>
                  <p:pic>
                    <p:nvPicPr>
                      <p:cNvPr id="0" name=""/>
                      <p:cNvPicPr/>
                      <p:nvPr/>
                    </p:nvPicPr>
                    <p:blipFill>
                      <a:blip r:embed="rId4"/>
                      <a:stretch>
                        <a:fillRect/>
                      </a:stretch>
                    </p:blipFill>
                    <p:spPr>
                      <a:xfrm>
                        <a:off x="1485900" y="1125538"/>
                        <a:ext cx="8448675" cy="752475"/>
                      </a:xfrm>
                      <a:prstGeom prst="rect">
                        <a:avLst/>
                      </a:prstGeom>
                    </p:spPr>
                  </p:pic>
                </p:oleObj>
              </mc:Fallback>
            </mc:AlternateContent>
          </a:graphicData>
        </a:graphic>
      </p:graphicFrame>
      <p:sp>
        <p:nvSpPr>
          <p:cNvPr id="14" name="矩形 13"/>
          <p:cNvSpPr/>
          <p:nvPr/>
        </p:nvSpPr>
        <p:spPr>
          <a:xfrm>
            <a:off x="1514549" y="1624302"/>
            <a:ext cx="6092825" cy="2031325"/>
          </a:xfrm>
          <a:prstGeom prst="rect">
            <a:avLst/>
          </a:prstGeom>
        </p:spPr>
        <p:txBody>
          <a:bodyPr>
            <a:spAutoFit/>
          </a:bodyPr>
          <a:lstStyle/>
          <a:p>
            <a:pPr algn="just">
              <a:lnSpc>
                <a:spcPct val="150000"/>
              </a:lnSpc>
              <a:spcAft>
                <a:spcPts val="0"/>
              </a:spcAft>
              <a:tabLst>
                <a:tab pos="2070735" algn="l"/>
              </a:tabLst>
            </a:pPr>
            <a:r>
              <a:rPr lang="en-US" altLang="zh-CN" sz="2800" i="1" kern="100" dirty="0">
                <a:latin typeface="Times New Roman"/>
                <a:ea typeface="华文细黑"/>
                <a:cs typeface="Courier New"/>
              </a:rPr>
              <a:t>V</a:t>
            </a:r>
            <a:r>
              <a:rPr lang="zh-CN" altLang="zh-CN" sz="2800" kern="100" baseline="-25000" dirty="0">
                <a:latin typeface="Times New Roman"/>
                <a:ea typeface="华文细黑"/>
                <a:cs typeface="Times New Roman"/>
              </a:rPr>
              <a:t>始</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1               0</a:t>
            </a:r>
            <a:endParaRPr lang="zh-CN" altLang="zh-CN" sz="2800" kern="100" dirty="0">
              <a:latin typeface="宋体"/>
              <a:cs typeface="Courier New"/>
            </a:endParaRPr>
          </a:p>
          <a:p>
            <a:pPr algn="just">
              <a:lnSpc>
                <a:spcPct val="150000"/>
              </a:lnSpc>
              <a:spcAft>
                <a:spcPts val="0"/>
              </a:spcAft>
              <a:tabLst>
                <a:tab pos="2070735" algn="l"/>
              </a:tabLst>
            </a:pPr>
            <a:r>
              <a:rPr lang="en-US" altLang="zh-CN" sz="2800" i="1" kern="100" dirty="0">
                <a:latin typeface="Times New Roman"/>
                <a:ea typeface="华文细黑"/>
                <a:cs typeface="Courier New"/>
              </a:rPr>
              <a:t>V</a:t>
            </a:r>
            <a:r>
              <a:rPr lang="zh-CN" altLang="zh-CN" sz="2800" kern="100" baseline="-25000" dirty="0">
                <a:latin typeface="Times New Roman"/>
                <a:ea typeface="华文细黑"/>
                <a:cs typeface="Times New Roman"/>
              </a:rPr>
              <a:t>变</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i="1" kern="100" dirty="0" smtClean="0">
                <a:latin typeface="Times New Roman"/>
                <a:ea typeface="华文细黑"/>
                <a:cs typeface="Courier New"/>
              </a:rPr>
              <a:t>x</a:t>
            </a:r>
            <a:r>
              <a:rPr lang="en-US" altLang="zh-CN" sz="2800" kern="100" dirty="0" smtClean="0">
                <a:latin typeface="Times New Roman"/>
                <a:ea typeface="华文细黑"/>
                <a:cs typeface="Courier New"/>
              </a:rPr>
              <a:t>               2</a:t>
            </a:r>
            <a:r>
              <a:rPr lang="en-US" altLang="zh-CN" sz="2800" i="1" kern="100" dirty="0" smtClean="0">
                <a:latin typeface="Times New Roman"/>
                <a:ea typeface="华文细黑"/>
                <a:cs typeface="Courier New"/>
              </a:rPr>
              <a:t>x</a:t>
            </a:r>
            <a:endParaRPr lang="zh-CN" altLang="zh-CN" sz="2800" kern="100" dirty="0">
              <a:latin typeface="宋体"/>
              <a:cs typeface="Courier New"/>
            </a:endParaRPr>
          </a:p>
          <a:p>
            <a:pPr algn="just">
              <a:lnSpc>
                <a:spcPct val="150000"/>
              </a:lnSpc>
              <a:spcAft>
                <a:spcPts val="0"/>
              </a:spcAft>
              <a:tabLst>
                <a:tab pos="2070735" algn="l"/>
              </a:tabLst>
            </a:pPr>
            <a:r>
              <a:rPr lang="en-US" altLang="zh-CN" sz="2800" i="1" kern="100" dirty="0">
                <a:latin typeface="Times New Roman"/>
                <a:ea typeface="华文细黑"/>
                <a:cs typeface="Courier New"/>
              </a:rPr>
              <a:t>V</a:t>
            </a:r>
            <a:r>
              <a:rPr lang="zh-CN" altLang="zh-CN" sz="2800" kern="100" baseline="-25000" dirty="0">
                <a:latin typeface="Times New Roman"/>
                <a:ea typeface="华文细黑"/>
                <a:cs typeface="Times New Roman"/>
              </a:rPr>
              <a:t>平</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1</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x</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2</a:t>
            </a:r>
            <a:r>
              <a:rPr lang="en-US" altLang="zh-CN" sz="2800" i="1" kern="100" dirty="0" smtClean="0">
                <a:latin typeface="Times New Roman"/>
                <a:ea typeface="华文细黑"/>
                <a:cs typeface="Courier New"/>
              </a:rPr>
              <a:t>x</a:t>
            </a:r>
            <a:endParaRPr lang="zh-CN" altLang="zh-CN" sz="2800" kern="100" dirty="0">
              <a:effectLst/>
              <a:latin typeface="宋体"/>
              <a:cs typeface="Courier New"/>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3898131392"/>
              </p:ext>
            </p:extLst>
          </p:nvPr>
        </p:nvGraphicFramePr>
        <p:xfrm>
          <a:off x="723900" y="3652267"/>
          <a:ext cx="10629900" cy="1076325"/>
        </p:xfrm>
        <a:graphic>
          <a:graphicData uri="http://schemas.openxmlformats.org/presentationml/2006/ole">
            <mc:AlternateContent xmlns:mc="http://schemas.openxmlformats.org/markup-compatibility/2006">
              <mc:Choice xmlns:v="urn:schemas-microsoft-com:vml" Requires="v">
                <p:oleObj spid="_x0000_s240713" name="Document" r:id="rId5" imgW="10631996" imgH="1190424" progId="Word.Document.8">
                  <p:embed/>
                </p:oleObj>
              </mc:Choice>
              <mc:Fallback>
                <p:oleObj name="Document" r:id="rId5" imgW="10631996" imgH="1190424" progId="Word.Document.8">
                  <p:embed/>
                  <p:pic>
                    <p:nvPicPr>
                      <p:cNvPr id="0" name="对象 12"/>
                      <p:cNvPicPr>
                        <a:picLocks noChangeAspect="1" noChangeArrowheads="1"/>
                      </p:cNvPicPr>
                      <p:nvPr/>
                    </p:nvPicPr>
                    <p:blipFill>
                      <a:blip r:embed="rId6"/>
                      <a:srcRect/>
                      <a:stretch>
                        <a:fillRect/>
                      </a:stretch>
                    </p:blipFill>
                    <p:spPr bwMode="auto">
                      <a:xfrm>
                        <a:off x="723900" y="3652267"/>
                        <a:ext cx="106299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p:nvPr/>
        </p:nvSpPr>
        <p:spPr>
          <a:xfrm>
            <a:off x="643537" y="4509914"/>
            <a:ext cx="10901751" cy="1775095"/>
          </a:xfrm>
          <a:prstGeom prst="rect">
            <a:avLst/>
          </a:prstGeom>
        </p:spPr>
        <p:txBody>
          <a:bodyPr>
            <a:spAutoFit/>
          </a:bodyPr>
          <a:lstStyle/>
          <a:p>
            <a:pPr>
              <a:lnSpc>
                <a:spcPct val="150000"/>
              </a:lnSpc>
            </a:pPr>
            <a:r>
              <a:rPr lang="en-US" altLang="zh-CN" sz="2800" kern="100" dirty="0">
                <a:latin typeface="Times New Roman"/>
                <a:ea typeface="华文细黑"/>
              </a:rPr>
              <a:t>C</a:t>
            </a:r>
            <a:r>
              <a:rPr lang="zh-CN" altLang="zh-CN" sz="2800" kern="100" dirty="0">
                <a:latin typeface="Times New Roman"/>
                <a:ea typeface="华文细黑"/>
                <a:cs typeface="Times New Roman"/>
              </a:rPr>
              <a:t>项，由图可知，</a:t>
            </a:r>
            <a:r>
              <a:rPr lang="en-US" altLang="zh-CN" sz="2800" i="1" kern="100" dirty="0">
                <a:latin typeface="Times New Roman"/>
                <a:ea typeface="华文细黑"/>
              </a:rPr>
              <a:t>T</a:t>
            </a:r>
            <a:r>
              <a:rPr lang="en-US" altLang="zh-CN" sz="2800" kern="100" dirty="0">
                <a:latin typeface="Times New Roman"/>
                <a:ea typeface="华文细黑"/>
              </a:rPr>
              <a:t>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时平衡体系中</a:t>
            </a:r>
            <a:r>
              <a:rPr lang="en-US" altLang="zh-CN" sz="2800" kern="100" dirty="0">
                <a:latin typeface="Times New Roman"/>
                <a:ea typeface="华文细黑"/>
              </a:rPr>
              <a:t>CO</a:t>
            </a:r>
            <a:r>
              <a:rPr lang="zh-CN" altLang="zh-CN" sz="2800" kern="100" dirty="0">
                <a:latin typeface="Times New Roman"/>
                <a:ea typeface="华文细黑"/>
                <a:cs typeface="Times New Roman"/>
              </a:rPr>
              <a:t>和</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的体积分数均为</a:t>
            </a:r>
            <a:r>
              <a:rPr lang="en-US" altLang="zh-CN" sz="2800" kern="100" dirty="0">
                <a:latin typeface="Times New Roman"/>
                <a:ea typeface="华文细黑"/>
              </a:rPr>
              <a:t>50%</a:t>
            </a:r>
            <a:r>
              <a:rPr lang="zh-CN" altLang="zh-CN" sz="2800" kern="100" dirty="0">
                <a:latin typeface="Times New Roman"/>
                <a:ea typeface="华文细黑"/>
                <a:cs typeface="Times New Roman"/>
              </a:rPr>
              <a:t>，故若恒压时充入等体积的</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和</a:t>
            </a:r>
            <a:r>
              <a:rPr lang="en-US" altLang="zh-CN" sz="2800" kern="100" dirty="0">
                <a:latin typeface="Times New Roman"/>
                <a:ea typeface="华文细黑"/>
              </a:rPr>
              <a:t>CO</a:t>
            </a:r>
            <a:r>
              <a:rPr lang="zh-CN" altLang="zh-CN" sz="2800" kern="100" dirty="0">
                <a:latin typeface="Times New Roman"/>
                <a:ea typeface="华文细黑"/>
                <a:cs typeface="Times New Roman"/>
              </a:rPr>
              <a:t>两种气体，平衡不发生移动，错误；</a:t>
            </a:r>
            <a:endParaRPr lang="zh-CN" altLang="en-US" sz="2800" dirty="0"/>
          </a:p>
        </p:txBody>
      </p:sp>
      <p:sp>
        <p:nvSpPr>
          <p:cNvPr id="15" name="Rectangle 21">
            <a:hlinkClick r:id="rId7"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8"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9"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10"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11"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2"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3"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0" name="Rectangle 21">
            <a:hlinkClick r:id="rId14"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565925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75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750"/>
                                        <p:tgtEl>
                                          <p:spTgt spid="14"/>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linds(horizontal)">
                                      <p:cBhvr>
                                        <p:cTn id="14" dur="750"/>
                                        <p:tgtEl>
                                          <p:spTgt spid="9"/>
                                        </p:tgtEl>
                                      </p:cBhvr>
                                    </p:animEffect>
                                  </p:childTnLst>
                                </p:cTn>
                              </p:par>
                            </p:childTnLst>
                          </p:cTn>
                        </p:par>
                        <p:par>
                          <p:cTn id="15" fill="hold">
                            <p:stCondLst>
                              <p:cond delay="1500"/>
                            </p:stCondLst>
                            <p:childTnLst>
                              <p:par>
                                <p:cTn id="16" presetID="3" presetClass="entr" presetSubtype="1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矩形 13"/>
          <p:cNvSpPr/>
          <p:nvPr/>
        </p:nvSpPr>
        <p:spPr>
          <a:xfrm>
            <a:off x="799346" y="1485578"/>
            <a:ext cx="10520390" cy="1949714"/>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925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时，</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的平衡分压</a:t>
            </a:r>
            <a:r>
              <a:rPr lang="en-US" altLang="zh-CN" sz="2800" i="1" kern="100" dirty="0">
                <a:latin typeface="Times New Roman"/>
                <a:ea typeface="华文细黑"/>
                <a:cs typeface="Courier New"/>
              </a:rPr>
              <a:t>p</a:t>
            </a:r>
            <a:r>
              <a:rPr lang="en-US" altLang="zh-CN" sz="2800" kern="100" baseline="-25000" dirty="0">
                <a:latin typeface="Times New Roman"/>
                <a:ea typeface="华文细黑"/>
                <a:cs typeface="Courier New"/>
              </a:rPr>
              <a:t>(CO)</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p</a:t>
            </a:r>
            <a:r>
              <a:rPr lang="zh-CN" altLang="zh-CN" sz="2800" kern="100" baseline="-25000" dirty="0">
                <a:latin typeface="Times New Roman"/>
                <a:ea typeface="华文细黑"/>
                <a:cs typeface="Times New Roman"/>
              </a:rPr>
              <a:t>总</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96.0%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的平衡分压</a:t>
            </a:r>
            <a:r>
              <a:rPr lang="en-US" altLang="zh-CN" sz="2800" i="1" kern="100" dirty="0">
                <a:latin typeface="Times New Roman"/>
                <a:ea typeface="华文细黑"/>
                <a:cs typeface="Courier New"/>
              </a:rPr>
              <a:t>p</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p</a:t>
            </a:r>
            <a:r>
              <a:rPr lang="zh-CN" altLang="zh-CN" sz="2800" kern="100" baseline="-25000" dirty="0">
                <a:latin typeface="Times New Roman"/>
                <a:ea typeface="华文细黑"/>
                <a:cs typeface="Times New Roman"/>
              </a:rPr>
              <a:t>总</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，根据化学平衡常数的定义可知</a:t>
            </a:r>
            <a:endParaRPr lang="zh-CN" altLang="zh-CN" sz="2800" kern="100" dirty="0">
              <a:effectLst/>
              <a:latin typeface="宋体"/>
              <a:cs typeface="Courier New"/>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809793132"/>
              </p:ext>
            </p:extLst>
          </p:nvPr>
        </p:nvGraphicFramePr>
        <p:xfrm>
          <a:off x="799346" y="3213770"/>
          <a:ext cx="10629900" cy="1181100"/>
        </p:xfrm>
        <a:graphic>
          <a:graphicData uri="http://schemas.openxmlformats.org/presentationml/2006/ole">
            <mc:AlternateContent xmlns:mc="http://schemas.openxmlformats.org/markup-compatibility/2006">
              <mc:Choice xmlns:v="urn:schemas-microsoft-com:vml" Requires="v">
                <p:oleObj spid="_x0000_s244775" name="Document" r:id="rId3" imgW="10631996" imgH="1198716" progId="Word.Document.8">
                  <p:embed/>
                </p:oleObj>
              </mc:Choice>
              <mc:Fallback>
                <p:oleObj name="Document" r:id="rId3" imgW="10631996" imgH="1198716" progId="Word.Document.8">
                  <p:embed/>
                  <p:pic>
                    <p:nvPicPr>
                      <p:cNvPr id="0" name=""/>
                      <p:cNvPicPr>
                        <a:picLocks noChangeAspect="1" noChangeArrowheads="1"/>
                      </p:cNvPicPr>
                      <p:nvPr/>
                    </p:nvPicPr>
                    <p:blipFill>
                      <a:blip r:embed="rId4"/>
                      <a:srcRect/>
                      <a:stretch>
                        <a:fillRect/>
                      </a:stretch>
                    </p:blipFill>
                    <p:spPr bwMode="auto">
                      <a:xfrm>
                        <a:off x="799346" y="3213770"/>
                        <a:ext cx="106299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矩形 12"/>
          <p:cNvSpPr/>
          <p:nvPr/>
        </p:nvSpPr>
        <p:spPr>
          <a:xfrm>
            <a:off x="734969" y="4419322"/>
            <a:ext cx="11120877" cy="738664"/>
          </a:xfrm>
          <a:prstGeom prst="rect">
            <a:avLst/>
          </a:prstGeom>
        </p:spPr>
        <p:txBody>
          <a:bodyPr>
            <a:spAutoFit/>
          </a:bodyPr>
          <a:lstStyle/>
          <a:p>
            <a:pPr>
              <a:lnSpc>
                <a:spcPct val="150000"/>
              </a:lnSpc>
            </a:pPr>
            <a:r>
              <a:rPr lang="zh-CN" altLang="en-US" sz="2800" b="1" kern="100" dirty="0" smtClean="0">
                <a:solidFill>
                  <a:srgbClr val="0000FF"/>
                </a:solidFill>
                <a:latin typeface="Times New Roman"/>
                <a:cs typeface="Times New Roman"/>
              </a:rPr>
              <a:t>答案</a:t>
            </a:r>
            <a:r>
              <a:rPr lang="zh-CN" altLang="zh-CN" sz="2800" b="1" kern="100" dirty="0" smtClean="0">
                <a:solidFill>
                  <a:srgbClr val="0000FF"/>
                </a:solidFill>
                <a:latin typeface="Times New Roman"/>
                <a:cs typeface="Times New Roman"/>
              </a:rPr>
              <a:t>　</a:t>
            </a:r>
            <a:r>
              <a:rPr lang="en-US" altLang="zh-CN" sz="2800" b="1" kern="100" dirty="0" smtClean="0">
                <a:solidFill>
                  <a:schemeClr val="accent6">
                    <a:lumMod val="75000"/>
                  </a:schemeClr>
                </a:solidFill>
                <a:latin typeface="Times New Roman"/>
                <a:cs typeface="Times New Roman"/>
              </a:rPr>
              <a:t>B</a:t>
            </a:r>
            <a:endParaRPr lang="zh-CN" altLang="zh-CN" sz="2600" kern="100" dirty="0">
              <a:solidFill>
                <a:schemeClr val="accent6">
                  <a:lumMod val="75000"/>
                </a:schemeClr>
              </a:solidFill>
              <a:effectLst/>
              <a:latin typeface="宋体"/>
              <a:cs typeface="Courier New"/>
            </a:endParaRPr>
          </a:p>
        </p:txBody>
      </p:sp>
      <p:sp>
        <p:nvSpPr>
          <p:cNvPr id="15" name="Rectangle 21">
            <a:hlinkClick r:id="rId5"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6"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7"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8"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9"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0"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1"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0" name="Rectangle 21">
            <a:hlinkClick r:id="rId12"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35316389"/>
              </p:ext>
            </p:extLst>
          </p:nvPr>
        </p:nvGraphicFramePr>
        <p:xfrm>
          <a:off x="1486694" y="3357786"/>
          <a:ext cx="1206138" cy="996375"/>
        </p:xfrm>
        <a:graphic>
          <a:graphicData uri="http://schemas.openxmlformats.org/presentationml/2006/ole">
            <mc:AlternateContent xmlns:mc="http://schemas.openxmlformats.org/markup-compatibility/2006">
              <mc:Choice xmlns:v="urn:schemas-microsoft-com:vml" Requires="v">
                <p:oleObj spid="_x0000_s244776" name="Equation" r:id="rId13" imgW="583920" imgH="482400" progId="Equation.DSMT4">
                  <p:embed/>
                </p:oleObj>
              </mc:Choice>
              <mc:Fallback>
                <p:oleObj name="Equation" r:id="rId13" imgW="583920" imgH="482400" progId="Equation.DSMT4">
                  <p:embed/>
                  <p:pic>
                    <p:nvPicPr>
                      <p:cNvPr id="0" name=""/>
                      <p:cNvPicPr/>
                      <p:nvPr/>
                    </p:nvPicPr>
                    <p:blipFill>
                      <a:blip r:embed="rId14"/>
                      <a:stretch>
                        <a:fillRect/>
                      </a:stretch>
                    </p:blipFill>
                    <p:spPr>
                      <a:xfrm>
                        <a:off x="1486694" y="3357786"/>
                        <a:ext cx="1206138" cy="996375"/>
                      </a:xfrm>
                      <a:prstGeom prst="rect">
                        <a:avLst/>
                      </a:prstGeom>
                    </p:spPr>
                  </p:pic>
                </p:oleObj>
              </mc:Fallback>
            </mc:AlternateContent>
          </a:graphicData>
        </a:graphic>
      </p:graphicFrame>
    </p:spTree>
    <p:extLst>
      <p:ext uri="{BB962C8B-B14F-4D97-AF65-F5344CB8AC3E}">
        <p14:creationId xmlns:p14="http://schemas.microsoft.com/office/powerpoint/2010/main" val="1434615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750"/>
                                        <p:tgtEl>
                                          <p:spTgt spid="1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750"/>
                                        <p:tgtEl>
                                          <p:spTgt spid="9"/>
                                        </p:tgtEl>
                                      </p:cBhvr>
                                    </p:animEffect>
                                  </p:childTnLst>
                                </p:cTn>
                              </p:par>
                              <p:par>
                                <p:cTn id="12" presetID="3"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500"/>
                                        <p:tgtEl>
                                          <p:spTgt spid="2"/>
                                        </p:tgtEl>
                                      </p:cBhvr>
                                    </p:animEffect>
                                  </p:childTnLst>
                                </p:cTn>
                              </p:par>
                            </p:childTnLst>
                          </p:cTn>
                        </p:par>
                        <p:par>
                          <p:cTn id="15" fill="hold">
                            <p:stCondLst>
                              <p:cond delay="1500"/>
                            </p:stCondLst>
                            <p:childTnLst>
                              <p:par>
                                <p:cTn id="16" presetID="3" presetClass="entr" presetSubtype="1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29791" y="693490"/>
            <a:ext cx="10329242" cy="3242170"/>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rPr>
              <a:t>2.(2015·</a:t>
            </a:r>
            <a:r>
              <a:rPr lang="zh-CN" altLang="zh-CN" sz="2800" kern="100" dirty="0">
                <a:latin typeface="Times New Roman"/>
                <a:ea typeface="华文细黑"/>
                <a:cs typeface="Times New Roman"/>
              </a:rPr>
              <a:t>安徽理综，</a:t>
            </a:r>
            <a:r>
              <a:rPr lang="en-US" altLang="zh-CN" sz="2800" kern="100" dirty="0">
                <a:latin typeface="Times New Roman"/>
                <a:ea typeface="华文细黑"/>
              </a:rPr>
              <a:t>11)</a:t>
            </a:r>
            <a:r>
              <a:rPr lang="zh-CN" altLang="zh-CN" sz="2800" kern="100" dirty="0">
                <a:latin typeface="Times New Roman"/>
                <a:ea typeface="华文细黑"/>
                <a:cs typeface="Times New Roman"/>
              </a:rPr>
              <a:t>汽车尾气中，</a:t>
            </a:r>
            <a:r>
              <a:rPr lang="en-US" altLang="zh-CN" sz="2800" kern="100" dirty="0">
                <a:latin typeface="Times New Roman"/>
                <a:ea typeface="华文细黑"/>
              </a:rPr>
              <a:t>NO</a:t>
            </a:r>
            <a:r>
              <a:rPr lang="zh-CN" altLang="zh-CN" sz="2800" kern="100" dirty="0">
                <a:latin typeface="Times New Roman"/>
                <a:ea typeface="华文细黑"/>
                <a:cs typeface="Times New Roman"/>
              </a:rPr>
              <a:t>产生的反应为</a:t>
            </a:r>
            <a:r>
              <a:rPr lang="en-US" altLang="zh-CN" sz="2800" kern="100" dirty="0">
                <a:latin typeface="Times New Roman"/>
                <a:ea typeface="华文细黑"/>
              </a:rPr>
              <a:t>N</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O</a:t>
            </a:r>
            <a:r>
              <a:rPr lang="en-US" altLang="zh-CN" sz="2800" kern="100" baseline="-25000" dirty="0">
                <a:latin typeface="Times New Roman"/>
                <a:ea typeface="华文细黑"/>
              </a:rPr>
              <a:t>2</a:t>
            </a:r>
            <a:r>
              <a:rPr lang="en-US" altLang="zh-CN" sz="2800" kern="100" dirty="0">
                <a:latin typeface="Times New Roman"/>
                <a:ea typeface="华文细黑"/>
              </a:rPr>
              <a:t>(g)2NO(g)</a:t>
            </a:r>
            <a:r>
              <a:rPr lang="zh-CN" altLang="zh-CN" sz="2800" kern="100" dirty="0">
                <a:latin typeface="Times New Roman"/>
                <a:ea typeface="华文细黑"/>
                <a:cs typeface="Times New Roman"/>
              </a:rPr>
              <a:t>，一定条件下，等物质的量的</a:t>
            </a:r>
            <a:r>
              <a:rPr lang="en-US" altLang="zh-CN" sz="2800" kern="100" dirty="0">
                <a:latin typeface="Times New Roman"/>
                <a:ea typeface="华文细黑"/>
              </a:rPr>
              <a:t>N</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和</a:t>
            </a:r>
            <a:r>
              <a:rPr lang="en-US" altLang="zh-CN" sz="2800" kern="100" dirty="0">
                <a:latin typeface="Times New Roman"/>
                <a:ea typeface="华文细黑"/>
              </a:rPr>
              <a:t>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在恒容密闭容器中反应，下图曲线</a:t>
            </a:r>
            <a:r>
              <a:rPr lang="en-US" altLang="zh-CN" sz="2800" kern="100" dirty="0">
                <a:latin typeface="Times New Roman"/>
                <a:ea typeface="华文细黑"/>
              </a:rPr>
              <a:t>a</a:t>
            </a:r>
            <a:r>
              <a:rPr lang="zh-CN" altLang="zh-CN" sz="2800" kern="100" dirty="0">
                <a:latin typeface="Times New Roman"/>
                <a:ea typeface="华文细黑"/>
                <a:cs typeface="Times New Roman"/>
              </a:rPr>
              <a:t>表示该反应在温度</a:t>
            </a:r>
            <a:r>
              <a:rPr lang="en-US" altLang="zh-CN" sz="2800" i="1" kern="100" dirty="0">
                <a:latin typeface="Times New Roman"/>
                <a:ea typeface="华文细黑"/>
              </a:rPr>
              <a:t>T</a:t>
            </a:r>
            <a:r>
              <a:rPr lang="zh-CN" altLang="zh-CN" sz="2800" kern="100" dirty="0">
                <a:latin typeface="Times New Roman"/>
                <a:ea typeface="华文细黑"/>
                <a:cs typeface="Times New Roman"/>
              </a:rPr>
              <a:t>下</a:t>
            </a:r>
            <a:r>
              <a:rPr lang="en-US" altLang="zh-CN" sz="2800" kern="100" dirty="0">
                <a:latin typeface="Times New Roman"/>
                <a:ea typeface="华文细黑"/>
              </a:rPr>
              <a:t>N</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的浓度随时间的变化，曲线</a:t>
            </a:r>
            <a:r>
              <a:rPr lang="en-US" altLang="zh-CN" sz="2800" kern="100" dirty="0">
                <a:latin typeface="Times New Roman"/>
                <a:ea typeface="华文细黑"/>
              </a:rPr>
              <a:t>b</a:t>
            </a:r>
            <a:r>
              <a:rPr lang="zh-CN" altLang="zh-CN" sz="2800" kern="100" dirty="0">
                <a:latin typeface="Times New Roman"/>
                <a:ea typeface="华文细黑"/>
                <a:cs typeface="Times New Roman"/>
              </a:rPr>
              <a:t>表示该反应在某一起始条件改变时</a:t>
            </a:r>
            <a:r>
              <a:rPr lang="en-US" altLang="zh-CN" sz="2800" kern="100" dirty="0">
                <a:latin typeface="Times New Roman"/>
                <a:ea typeface="华文细黑"/>
              </a:rPr>
              <a:t>N</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的浓度随时间的变化。下列叙述正确的是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273540204"/>
              </p:ext>
            </p:extLst>
          </p:nvPr>
        </p:nvGraphicFramePr>
        <p:xfrm>
          <a:off x="1054646" y="1450768"/>
          <a:ext cx="1400175" cy="981075"/>
        </p:xfrm>
        <a:graphic>
          <a:graphicData uri="http://schemas.openxmlformats.org/presentationml/2006/ole">
            <mc:AlternateContent xmlns:mc="http://schemas.openxmlformats.org/markup-compatibility/2006">
              <mc:Choice xmlns:v="urn:schemas-microsoft-com:vml" Requires="v">
                <p:oleObj spid="_x0000_s241705" name="文档" r:id="rId3" imgW="1406588" imgH="979898" progId="Word.Document.12">
                  <p:embed/>
                </p:oleObj>
              </mc:Choice>
              <mc:Fallback>
                <p:oleObj name="文档" r:id="rId3" imgW="1406588" imgH="979898" progId="Word.Document.12">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646" y="1450768"/>
                        <a:ext cx="14001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41667" name="Picture 3" descr="HX37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43078" y="3971048"/>
            <a:ext cx="2658700" cy="219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1">
            <a:hlinkClick r:id="rId6"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7"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1" name="Rectangle 21">
            <a:hlinkClick r:id="rId8"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2" name="Rectangle 21">
            <a:hlinkClick r:id="rId9"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3" name="Rectangle 21">
            <a:hlinkClick r:id="rId10"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4" name="Rectangle 21">
            <a:hlinkClick r:id="rId11"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5" name="Rectangle 21">
            <a:hlinkClick r:id="rId12"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6" name="Rectangle 21">
            <a:hlinkClick r:id="rId13"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0590" y="1197546"/>
            <a:ext cx="10250362" cy="2708410"/>
          </a:xfrm>
          <a:prstGeom prst="rect">
            <a:avLst/>
          </a:prstGeom>
        </p:spPr>
        <p:txBody>
          <a:bodyPr wrap="square" lIns="121898" tIns="60948" rIns="121898" bIns="60948">
            <a:spAutoFit/>
          </a:bodyPr>
          <a:lstStyle/>
          <a:p>
            <a:pPr algn="just">
              <a:lnSpc>
                <a:spcPct val="200000"/>
              </a:lnSpc>
              <a:spcAft>
                <a:spcPts val="0"/>
              </a:spcAft>
              <a:tabLst>
                <a:tab pos="2070735" algn="l"/>
              </a:tabLs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一个可逆反应达到的平衡状态就是这个反应在该条件下所能达到的限度</a:t>
            </a:r>
            <a:r>
              <a:rPr lang="en-US" altLang="zh-CN" sz="2800" kern="100" dirty="0" smtClean="0">
                <a:latin typeface="Times New Roman"/>
                <a:ea typeface="华文细黑"/>
                <a:cs typeface="Courier New"/>
              </a:rPr>
              <a:t>(    )</a:t>
            </a:r>
            <a:endParaRPr lang="zh-CN" altLang="zh-CN" sz="1050" kern="100" dirty="0">
              <a:latin typeface="宋体"/>
              <a:cs typeface="Courier New"/>
            </a:endParaRPr>
          </a:p>
          <a:p>
            <a:pPr>
              <a:lnSpc>
                <a:spcPct val="200000"/>
              </a:lnSpc>
            </a:pPr>
            <a:r>
              <a:rPr lang="en-US" altLang="zh-CN" sz="2800" kern="100" dirty="0">
                <a:latin typeface="Times New Roman"/>
                <a:ea typeface="华文细黑"/>
              </a:rPr>
              <a:t>(6)</a:t>
            </a:r>
            <a:r>
              <a:rPr lang="zh-CN" altLang="zh-CN" sz="2800" kern="100" dirty="0">
                <a:latin typeface="Times New Roman"/>
                <a:ea typeface="华文细黑"/>
                <a:cs typeface="Times New Roman"/>
              </a:rPr>
              <a:t>化学反应的限度可以通过改变反应条件而改变</a:t>
            </a:r>
            <a:r>
              <a:rPr lang="en-US" altLang="zh-CN" sz="2800" kern="100" dirty="0" smtClean="0">
                <a:latin typeface="Times New Roman"/>
                <a:ea typeface="华文细黑"/>
              </a:rPr>
              <a:t>(    )</a:t>
            </a:r>
            <a:endParaRPr lang="zh-CN" altLang="zh-CN" sz="2800" kern="100" dirty="0">
              <a:effectLst/>
              <a:latin typeface="宋体"/>
              <a:cs typeface="Courier New"/>
            </a:endParaRPr>
          </a:p>
        </p:txBody>
      </p:sp>
      <p:sp>
        <p:nvSpPr>
          <p:cNvPr id="2" name="矩形 1"/>
          <p:cNvSpPr/>
          <p:nvPr/>
        </p:nvSpPr>
        <p:spPr>
          <a:xfrm>
            <a:off x="2566814" y="2402518"/>
            <a:ext cx="381836"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Times New Roman"/>
              </a:rPr>
              <a:t>√</a:t>
            </a:r>
            <a:endParaRPr lang="zh-CN" altLang="en-US" sz="2800" kern="100" dirty="0">
              <a:solidFill>
                <a:schemeClr val="accent6">
                  <a:lumMod val="75000"/>
                </a:schemeClr>
              </a:solidFill>
              <a:latin typeface="Times New Roman"/>
              <a:ea typeface="华文细黑"/>
              <a:cs typeface="Times New Roman"/>
            </a:endParaRPr>
          </a:p>
        </p:txBody>
      </p:sp>
      <p:sp>
        <p:nvSpPr>
          <p:cNvPr id="5" name="矩形 4"/>
          <p:cNvSpPr/>
          <p:nvPr/>
        </p:nvSpPr>
        <p:spPr>
          <a:xfrm>
            <a:off x="8255446" y="3213770"/>
            <a:ext cx="381836"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cs typeface="Times New Roman"/>
              </a:rPr>
              <a:t>√</a:t>
            </a:r>
            <a:endParaRPr lang="zh-CN" altLang="en-US" sz="2800" kern="100" dirty="0">
              <a:solidFill>
                <a:schemeClr val="accent6">
                  <a:lumMod val="75000"/>
                </a:schemeClr>
              </a:solidFill>
              <a:latin typeface="Times New Roman"/>
              <a:ea typeface="华文细黑"/>
              <a:cs typeface="Times New Roman"/>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圆角矩形 6"/>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5467619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2" grpId="0"/>
      <p:bldP spid="2" grpId="1"/>
      <p:bldP spid="5" grpId="0"/>
      <p:bldP spid="5"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82115" y="1688242"/>
            <a:ext cx="11185087" cy="2677656"/>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温度</a:t>
            </a:r>
            <a:r>
              <a:rPr lang="en-US" altLang="zh-CN" sz="2800" i="1" kern="100" dirty="0" smtClean="0">
                <a:latin typeface="Times New Roman"/>
                <a:ea typeface="华文细黑"/>
                <a:cs typeface="Courier New"/>
              </a:rPr>
              <a:t>T </a:t>
            </a:r>
            <a:r>
              <a:rPr lang="zh-CN" altLang="zh-CN" sz="2800" kern="100" dirty="0" smtClean="0">
                <a:latin typeface="Times New Roman"/>
                <a:ea typeface="华文细黑"/>
                <a:cs typeface="Times New Roman"/>
              </a:rPr>
              <a:t>下</a:t>
            </a:r>
            <a:r>
              <a:rPr lang="zh-CN" altLang="zh-CN" sz="2800" kern="100" dirty="0">
                <a:latin typeface="Times New Roman"/>
                <a:ea typeface="华文细黑"/>
                <a:cs typeface="Times New Roman"/>
              </a:rPr>
              <a:t>，该反应的平衡常数</a:t>
            </a:r>
            <a:r>
              <a:rPr lang="en-US" altLang="zh-CN" sz="2800" i="1" kern="100" dirty="0">
                <a:latin typeface="Times New Roman"/>
                <a:ea typeface="华文细黑"/>
                <a:cs typeface="Courier New"/>
              </a:rPr>
              <a:t>K</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温度</a:t>
            </a:r>
            <a:r>
              <a:rPr lang="en-US" altLang="zh-CN" sz="2800" i="1" kern="100" dirty="0" smtClean="0">
                <a:latin typeface="Times New Roman"/>
                <a:ea typeface="华文细黑"/>
                <a:cs typeface="Courier New"/>
              </a:rPr>
              <a:t>T </a:t>
            </a:r>
            <a:r>
              <a:rPr lang="zh-CN" altLang="zh-CN" sz="2800" kern="100" dirty="0" smtClean="0">
                <a:latin typeface="Times New Roman"/>
                <a:ea typeface="华文细黑"/>
                <a:cs typeface="Times New Roman"/>
              </a:rPr>
              <a:t>下</a:t>
            </a:r>
            <a:r>
              <a:rPr lang="zh-CN" altLang="zh-CN" sz="2800" kern="100" dirty="0">
                <a:latin typeface="Times New Roman"/>
                <a:ea typeface="华文细黑"/>
                <a:cs typeface="Times New Roman"/>
              </a:rPr>
              <a:t>，随着反应的进行，混合气体的密度减小</a:t>
            </a:r>
            <a:endParaRPr lang="zh-CN" altLang="zh-CN" sz="280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曲线</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对应的条件改变可能是加入了催化剂</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若曲线</a:t>
            </a:r>
            <a:r>
              <a:rPr lang="en-US" altLang="zh-CN" sz="2800" kern="100" dirty="0">
                <a:latin typeface="Times New Roman"/>
                <a:ea typeface="华文细黑"/>
              </a:rPr>
              <a:t>b</a:t>
            </a:r>
            <a:r>
              <a:rPr lang="zh-CN" altLang="zh-CN" sz="2800" kern="100" dirty="0">
                <a:latin typeface="Times New Roman"/>
                <a:ea typeface="华文细黑"/>
                <a:cs typeface="Times New Roman"/>
              </a:rPr>
              <a:t>对应的条件改变是温度，可判断该反应的</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dirty="0">
                <a:latin typeface="Times New Roman"/>
                <a:ea typeface="华文细黑"/>
              </a:rPr>
              <a:t>&lt;0</a:t>
            </a:r>
            <a:endParaRPr lang="en-US" altLang="zh-CN" sz="2800" kern="100" dirty="0" smtClean="0">
              <a:latin typeface="Times New Roman"/>
              <a:ea typeface="华文细黑"/>
              <a:cs typeface="Times New Roman"/>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13740233"/>
              </p:ext>
            </p:extLst>
          </p:nvPr>
        </p:nvGraphicFramePr>
        <p:xfrm>
          <a:off x="6194427" y="1557586"/>
          <a:ext cx="1400175" cy="981075"/>
        </p:xfrm>
        <a:graphic>
          <a:graphicData uri="http://schemas.openxmlformats.org/presentationml/2006/ole">
            <mc:AlternateContent xmlns:mc="http://schemas.openxmlformats.org/markup-compatibility/2006">
              <mc:Choice xmlns:v="urn:schemas-microsoft-com:vml" Requires="v">
                <p:oleObj spid="_x0000_s242727" name="文档" r:id="rId3" imgW="1406588" imgH="989607" progId="Word.Document.12">
                  <p:embed/>
                </p:oleObj>
              </mc:Choice>
              <mc:Fallback>
                <p:oleObj name="文档" r:id="rId3" imgW="1406588" imgH="989607" progId="Word.Document.12">
                  <p:embed/>
                  <p:pic>
                    <p:nvPicPr>
                      <p:cNvPr id="0" name="对象 1"/>
                      <p:cNvPicPr>
                        <a:picLocks noChangeAspect="1" noChangeArrowheads="1"/>
                      </p:cNvPicPr>
                      <p:nvPr/>
                    </p:nvPicPr>
                    <p:blipFill>
                      <a:blip r:embed="rId4"/>
                      <a:srcRect/>
                      <a:stretch>
                        <a:fillRect/>
                      </a:stretch>
                    </p:blipFill>
                    <p:spPr bwMode="auto">
                      <a:xfrm>
                        <a:off x="6194427" y="1557586"/>
                        <a:ext cx="14001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21">
            <a:hlinkClick r:id="rId5"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6"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7"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8"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9"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0"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1"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9" name="Rectangle 21">
            <a:hlinkClick r:id="rId12"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0" name="矩形 2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1" name="圆角矩形 30">
            <a:hlinkClick r:id="rId13"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80763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405020325"/>
              </p:ext>
            </p:extLst>
          </p:nvPr>
        </p:nvGraphicFramePr>
        <p:xfrm>
          <a:off x="685514" y="1197546"/>
          <a:ext cx="10821988" cy="2212975"/>
        </p:xfrm>
        <a:graphic>
          <a:graphicData uri="http://schemas.openxmlformats.org/presentationml/2006/ole">
            <mc:AlternateContent xmlns:mc="http://schemas.openxmlformats.org/markup-compatibility/2006">
              <mc:Choice xmlns:v="urn:schemas-microsoft-com:vml" Requires="v">
                <p:oleObj spid="_x0000_s248868" name="Document" r:id="rId3" imgW="10822347" imgH="2212848" progId="Word.Document.8">
                  <p:embed/>
                </p:oleObj>
              </mc:Choice>
              <mc:Fallback>
                <p:oleObj name="Document" r:id="rId3" imgW="10822347" imgH="2212848" progId="Word.Document.8">
                  <p:embed/>
                  <p:pic>
                    <p:nvPicPr>
                      <p:cNvPr id="0" name=""/>
                      <p:cNvPicPr/>
                      <p:nvPr/>
                    </p:nvPicPr>
                    <p:blipFill>
                      <a:blip r:embed="rId4"/>
                      <a:stretch>
                        <a:fillRect/>
                      </a:stretch>
                    </p:blipFill>
                    <p:spPr>
                      <a:xfrm>
                        <a:off x="685514" y="1197546"/>
                        <a:ext cx="10821988" cy="2212975"/>
                      </a:xfrm>
                      <a:prstGeom prst="rect">
                        <a:avLst/>
                      </a:prstGeom>
                    </p:spPr>
                  </p:pic>
                </p:oleObj>
              </mc:Fallback>
            </mc:AlternateContent>
          </a:graphicData>
        </a:graphic>
      </p:graphicFrame>
      <p:sp>
        <p:nvSpPr>
          <p:cNvPr id="5" name="矩形 4"/>
          <p:cNvSpPr/>
          <p:nvPr/>
        </p:nvSpPr>
        <p:spPr>
          <a:xfrm>
            <a:off x="654123" y="3350067"/>
            <a:ext cx="11185087" cy="2600007"/>
          </a:xfrm>
          <a:prstGeom prst="rect">
            <a:avLst/>
          </a:prstGeom>
        </p:spPr>
        <p:txBody>
          <a:bodyPr>
            <a:spAutoFit/>
          </a:bodyPr>
          <a:lstStyle/>
          <a:p>
            <a:pPr>
              <a:lnSpc>
                <a:spcPct val="150000"/>
              </a:lnSpc>
            </a:pPr>
            <a:r>
              <a:rPr lang="en-US" altLang="zh-CN" sz="2800" kern="100" dirty="0">
                <a:latin typeface="Times New Roman"/>
                <a:ea typeface="华文细黑"/>
              </a:rPr>
              <a:t>B</a:t>
            </a:r>
            <a:r>
              <a:rPr lang="zh-CN" altLang="zh-CN" sz="2800" kern="100" dirty="0">
                <a:latin typeface="Times New Roman"/>
                <a:ea typeface="华文细黑"/>
                <a:cs typeface="Times New Roman"/>
              </a:rPr>
              <a:t>项，反应前后，混合气体的体积与质量都没有发生改变，所以混合气体的密度不变，错误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C</a:t>
            </a:r>
            <a:r>
              <a:rPr lang="zh-CN" altLang="zh-CN" sz="2800" kern="100" dirty="0">
                <a:latin typeface="Times New Roman"/>
                <a:ea typeface="华文细黑"/>
                <a:cs typeface="Times New Roman"/>
              </a:rPr>
              <a:t>项，加入催化剂只改变反应速率而不改变反应的转化率，若加入催化剂达到平衡后，</a:t>
            </a:r>
            <a:r>
              <a:rPr lang="en-US" altLang="zh-CN" sz="2800" i="1" kern="100" dirty="0">
                <a:latin typeface="Times New Roman"/>
                <a:ea typeface="华文细黑"/>
              </a:rPr>
              <a:t>c</a:t>
            </a:r>
            <a:r>
              <a:rPr lang="en-US" altLang="zh-CN" sz="2800" kern="100" dirty="0">
                <a:latin typeface="Times New Roman"/>
                <a:ea typeface="华文细黑"/>
              </a:rPr>
              <a:t>(N</a:t>
            </a:r>
            <a:r>
              <a:rPr lang="en-US" altLang="zh-CN" sz="2800" kern="100" baseline="-25000" dirty="0">
                <a:latin typeface="Times New Roman"/>
                <a:ea typeface="华文细黑"/>
              </a:rPr>
              <a:t>2</a:t>
            </a:r>
            <a:r>
              <a:rPr lang="en-US" altLang="zh-CN" sz="2800" kern="100" dirty="0">
                <a:latin typeface="Times New Roman"/>
                <a:ea typeface="华文细黑"/>
              </a:rPr>
              <a:t>)</a:t>
            </a:r>
            <a:r>
              <a:rPr lang="zh-CN" altLang="zh-CN" sz="2800" kern="100" dirty="0">
                <a:latin typeface="Times New Roman"/>
                <a:ea typeface="华文细黑"/>
                <a:cs typeface="Times New Roman"/>
              </a:rPr>
              <a:t>应与曲线</a:t>
            </a:r>
            <a:r>
              <a:rPr lang="en-US" altLang="zh-CN" sz="2800" kern="100" dirty="0">
                <a:latin typeface="Times New Roman"/>
                <a:ea typeface="华文细黑"/>
              </a:rPr>
              <a:t>a</a:t>
            </a:r>
            <a:r>
              <a:rPr lang="zh-CN" altLang="zh-CN" sz="2800" kern="100" dirty="0">
                <a:latin typeface="Times New Roman"/>
                <a:ea typeface="华文细黑"/>
                <a:cs typeface="Times New Roman"/>
              </a:rPr>
              <a:t>对应的平衡浓度相同，错误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13" name="Rectangle 21">
            <a:hlinkClick r:id="rId5"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6"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7"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8"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9"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10"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11"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9" name="Rectangle 21">
            <a:hlinkClick r:id="rId12"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180933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blinds(horizontal)">
                                      <p:cBhvr>
                                        <p:cTn id="11" dur="750"/>
                                        <p:tgtEl>
                                          <p:spTgt spid="5">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blinds(horizontal)">
                                      <p:cBhvr>
                                        <p:cTn id="15" dur="75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654123" y="1701602"/>
            <a:ext cx="11185087" cy="2677656"/>
          </a:xfrm>
          <a:prstGeom prst="rect">
            <a:avLst/>
          </a:prstGeom>
        </p:spPr>
        <p:txBody>
          <a:bodyPr>
            <a:spAutoFit/>
          </a:bodyPr>
          <a:lstStyle/>
          <a:p>
            <a:pPr lvl="0">
              <a:lnSpc>
                <a:spcPct val="150000"/>
              </a:lnSpc>
            </a:pPr>
            <a:r>
              <a:rPr lang="en-US" altLang="zh-CN" sz="2800" kern="100" dirty="0">
                <a:solidFill>
                  <a:prstClr val="black"/>
                </a:solidFill>
                <a:latin typeface="Times New Roman"/>
                <a:ea typeface="华文细黑"/>
              </a:rPr>
              <a:t>D</a:t>
            </a:r>
            <a:r>
              <a:rPr lang="zh-CN" altLang="zh-CN" sz="2800" kern="100" dirty="0">
                <a:solidFill>
                  <a:prstClr val="black"/>
                </a:solidFill>
                <a:latin typeface="Times New Roman"/>
                <a:ea typeface="华文细黑"/>
                <a:cs typeface="Times New Roman"/>
              </a:rPr>
              <a:t>项，若曲线</a:t>
            </a:r>
            <a:r>
              <a:rPr lang="en-US" altLang="zh-CN" sz="2800" kern="100" dirty="0">
                <a:solidFill>
                  <a:prstClr val="black"/>
                </a:solidFill>
                <a:latin typeface="Times New Roman"/>
                <a:ea typeface="华文细黑"/>
              </a:rPr>
              <a:t>b</a:t>
            </a:r>
            <a:r>
              <a:rPr lang="zh-CN" altLang="zh-CN" sz="2800" kern="100" dirty="0">
                <a:solidFill>
                  <a:prstClr val="black"/>
                </a:solidFill>
                <a:latin typeface="Times New Roman"/>
                <a:ea typeface="华文细黑"/>
                <a:cs typeface="Times New Roman"/>
              </a:rPr>
              <a:t>对应的条件改变是温度，由于曲线</a:t>
            </a:r>
            <a:r>
              <a:rPr lang="en-US" altLang="zh-CN" sz="2800" kern="100" dirty="0">
                <a:solidFill>
                  <a:prstClr val="black"/>
                </a:solidFill>
                <a:latin typeface="Times New Roman"/>
                <a:ea typeface="华文细黑"/>
              </a:rPr>
              <a:t>b</a:t>
            </a:r>
            <a:r>
              <a:rPr lang="zh-CN" altLang="zh-CN" sz="2800" kern="100" dirty="0">
                <a:solidFill>
                  <a:prstClr val="black"/>
                </a:solidFill>
                <a:latin typeface="Times New Roman"/>
                <a:ea typeface="华文细黑"/>
                <a:cs typeface="Times New Roman"/>
              </a:rPr>
              <a:t>相对于曲线</a:t>
            </a:r>
            <a:r>
              <a:rPr lang="en-US" altLang="zh-CN" sz="2800" kern="100" dirty="0">
                <a:solidFill>
                  <a:prstClr val="black"/>
                </a:solidFill>
                <a:latin typeface="Times New Roman"/>
                <a:ea typeface="华文细黑"/>
              </a:rPr>
              <a:t>a</a:t>
            </a:r>
            <a:r>
              <a:rPr lang="zh-CN" altLang="zh-CN" sz="2800" kern="100" dirty="0">
                <a:solidFill>
                  <a:prstClr val="black"/>
                </a:solidFill>
                <a:latin typeface="Times New Roman"/>
                <a:ea typeface="华文细黑"/>
                <a:cs typeface="Times New Roman"/>
              </a:rPr>
              <a:t>先达到了平衡，故应该为升温，升高温度，</a:t>
            </a:r>
            <a:r>
              <a:rPr lang="en-US" altLang="zh-CN" sz="2800" kern="100" dirty="0">
                <a:solidFill>
                  <a:prstClr val="black"/>
                </a:solidFill>
                <a:latin typeface="Times New Roman"/>
                <a:ea typeface="华文细黑"/>
              </a:rPr>
              <a:t>N</a:t>
            </a:r>
            <a:r>
              <a:rPr lang="en-US" altLang="zh-CN" sz="2800" kern="100" baseline="-25000" dirty="0">
                <a:solidFill>
                  <a:prstClr val="black"/>
                </a:solidFill>
                <a:latin typeface="Times New Roman"/>
                <a:ea typeface="华文细黑"/>
              </a:rPr>
              <a:t>2</a:t>
            </a:r>
            <a:r>
              <a:rPr lang="zh-CN" altLang="zh-CN" sz="2800" kern="100" dirty="0">
                <a:solidFill>
                  <a:prstClr val="black"/>
                </a:solidFill>
                <a:latin typeface="Times New Roman"/>
                <a:ea typeface="华文细黑"/>
                <a:cs typeface="Times New Roman"/>
              </a:rPr>
              <a:t>的平衡浓度减小，说明平衡向正向移动，该反应为吸热反应，</a:t>
            </a:r>
            <a:r>
              <a:rPr lang="en-US" altLang="zh-CN" sz="2800" kern="100" dirty="0">
                <a:solidFill>
                  <a:prstClr val="black"/>
                </a:solidFill>
                <a:latin typeface="Times New Roman"/>
                <a:ea typeface="华文细黑"/>
              </a:rPr>
              <a:t>Δ</a:t>
            </a:r>
            <a:r>
              <a:rPr lang="en-US" altLang="zh-CN" sz="2800" i="1" kern="100" dirty="0">
                <a:solidFill>
                  <a:prstClr val="black"/>
                </a:solidFill>
                <a:latin typeface="Times New Roman"/>
                <a:ea typeface="华文细黑"/>
              </a:rPr>
              <a:t>H</a:t>
            </a:r>
            <a:r>
              <a:rPr lang="en-US" altLang="zh-CN" sz="2800" kern="100" dirty="0">
                <a:solidFill>
                  <a:prstClr val="black"/>
                </a:solidFill>
                <a:latin typeface="Times New Roman"/>
                <a:ea typeface="华文细黑"/>
              </a:rPr>
              <a:t>&gt;0</a:t>
            </a:r>
            <a:r>
              <a:rPr lang="zh-CN" altLang="zh-CN" sz="2800" kern="100" dirty="0">
                <a:solidFill>
                  <a:prstClr val="black"/>
                </a:solidFill>
                <a:latin typeface="Times New Roman"/>
                <a:ea typeface="华文细黑"/>
                <a:cs typeface="Times New Roman"/>
              </a:rPr>
              <a:t>，错误</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algn="just">
              <a:lnSpc>
                <a:spcPct val="150000"/>
              </a:lnSpc>
              <a:spcAft>
                <a:spcPts val="0"/>
              </a:spcAft>
              <a:tabLst>
                <a:tab pos="2070735" algn="l"/>
              </a:tabLs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A</a:t>
            </a:r>
            <a:endParaRPr lang="zh-CN" altLang="zh-CN" sz="1050" kern="100" dirty="0">
              <a:solidFill>
                <a:schemeClr val="accent6">
                  <a:lumMod val="75000"/>
                </a:schemeClr>
              </a:solidFill>
              <a:latin typeface="宋体"/>
              <a:cs typeface="Courier New"/>
            </a:endParaRPr>
          </a:p>
        </p:txBody>
      </p:sp>
      <p:sp>
        <p:nvSpPr>
          <p:cNvPr id="12" name="Rectangle 21">
            <a:hlinkClick r:id="rId2"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3" name="Rectangle 21">
            <a:hlinkClick r:id="rId3"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4" name="Rectangle 21">
            <a:hlinkClick r:id="rId4"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5" name="Rectangle 21">
            <a:hlinkClick r:id="rId5"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7"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8"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8" name="Rectangle 21">
            <a:hlinkClick r:id="rId9"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862591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45943" y="981522"/>
            <a:ext cx="11296938" cy="4893647"/>
          </a:xfrm>
          <a:prstGeom prst="rect">
            <a:avLst/>
          </a:prstGeom>
        </p:spPr>
        <p:txBody>
          <a:bodyPr>
            <a:spAutoFit/>
          </a:bodyPr>
          <a:lstStyle/>
          <a:p>
            <a:pPr algn="just">
              <a:lnSpc>
                <a:spcPct val="150000"/>
              </a:lnSpc>
              <a:spcAft>
                <a:spcPts val="0"/>
              </a:spcAft>
              <a:tabLst>
                <a:tab pos="2070735" algn="l"/>
              </a:tabLst>
            </a:pPr>
            <a:r>
              <a:rPr lang="en-US" altLang="zh-CN" sz="2600" kern="100" dirty="0">
                <a:latin typeface="Times New Roman"/>
                <a:ea typeface="华文细黑"/>
                <a:cs typeface="Courier New"/>
              </a:rPr>
              <a:t>3.(2015·</a:t>
            </a:r>
            <a:r>
              <a:rPr lang="zh-CN" altLang="zh-CN" sz="2600" kern="100" dirty="0">
                <a:latin typeface="Times New Roman"/>
                <a:ea typeface="华文细黑"/>
                <a:cs typeface="Times New Roman"/>
              </a:rPr>
              <a:t>天津理综，</a:t>
            </a:r>
            <a:r>
              <a:rPr lang="en-US" altLang="zh-CN" sz="2600" kern="100" dirty="0">
                <a:latin typeface="Times New Roman"/>
                <a:ea typeface="华文细黑"/>
                <a:cs typeface="Courier New"/>
              </a:rPr>
              <a:t>6)</a:t>
            </a:r>
            <a:r>
              <a:rPr lang="zh-CN" altLang="zh-CN" sz="2600" kern="100" dirty="0">
                <a:latin typeface="Times New Roman"/>
                <a:ea typeface="华文细黑"/>
                <a:cs typeface="Times New Roman"/>
              </a:rPr>
              <a:t>某温度下，在</a:t>
            </a:r>
            <a:r>
              <a:rPr lang="en-US" altLang="zh-CN" sz="2600" kern="100" dirty="0">
                <a:latin typeface="Times New Roman"/>
                <a:ea typeface="华文细黑"/>
                <a:cs typeface="Courier New"/>
              </a:rPr>
              <a:t>2 L</a:t>
            </a:r>
            <a:r>
              <a:rPr lang="zh-CN" altLang="zh-CN" sz="2600" kern="100" dirty="0">
                <a:latin typeface="Times New Roman"/>
                <a:ea typeface="华文细黑"/>
                <a:cs typeface="Times New Roman"/>
              </a:rPr>
              <a:t>的密闭容器中，加入</a:t>
            </a:r>
            <a:r>
              <a:rPr lang="en-US" altLang="zh-CN" sz="2600" kern="100" dirty="0">
                <a:latin typeface="Times New Roman"/>
                <a:ea typeface="华文细黑"/>
                <a:cs typeface="Courier New"/>
              </a:rPr>
              <a:t>1 </a:t>
            </a:r>
            <a:r>
              <a:rPr lang="en-US" altLang="zh-CN" sz="2600" kern="100" dirty="0" err="1">
                <a:latin typeface="Times New Roman"/>
                <a:ea typeface="华文细黑"/>
                <a:cs typeface="Courier New"/>
              </a:rPr>
              <a:t>mol</a:t>
            </a:r>
            <a:r>
              <a:rPr lang="en-US" altLang="zh-CN" sz="2600" kern="100" dirty="0">
                <a:latin typeface="Times New Roman"/>
                <a:ea typeface="华文细黑"/>
                <a:cs typeface="Courier New"/>
              </a:rPr>
              <a:t> X(g)</a:t>
            </a:r>
            <a:r>
              <a:rPr lang="zh-CN" altLang="zh-CN" sz="2600" kern="100" dirty="0">
                <a:latin typeface="Times New Roman"/>
                <a:ea typeface="华文细黑"/>
                <a:cs typeface="Times New Roman"/>
              </a:rPr>
              <a:t>和</a:t>
            </a:r>
            <a:r>
              <a:rPr lang="en-US" altLang="zh-CN" sz="2600" kern="100" dirty="0">
                <a:latin typeface="Times New Roman"/>
                <a:ea typeface="华文细黑"/>
                <a:cs typeface="Courier New"/>
              </a:rPr>
              <a:t>2 </a:t>
            </a:r>
            <a:r>
              <a:rPr lang="en-US" altLang="zh-CN" sz="2600" kern="100" dirty="0" err="1">
                <a:latin typeface="Times New Roman"/>
                <a:ea typeface="华文细黑"/>
                <a:cs typeface="Courier New"/>
              </a:rPr>
              <a:t>mol</a:t>
            </a:r>
            <a:r>
              <a:rPr lang="en-US" altLang="zh-CN" sz="2600" kern="100" dirty="0">
                <a:latin typeface="Times New Roman"/>
                <a:ea typeface="华文细黑"/>
                <a:cs typeface="Courier New"/>
              </a:rPr>
              <a:t> Y(g)</a:t>
            </a:r>
            <a:r>
              <a:rPr lang="zh-CN" altLang="zh-CN" sz="2600" kern="100" dirty="0">
                <a:latin typeface="Times New Roman"/>
                <a:ea typeface="华文细黑"/>
                <a:cs typeface="Times New Roman"/>
              </a:rPr>
              <a:t>发生反应：</a:t>
            </a:r>
            <a:r>
              <a:rPr lang="en-US" altLang="zh-CN" sz="2600" kern="100" dirty="0">
                <a:latin typeface="Times New Roman"/>
                <a:ea typeface="华文细黑"/>
                <a:cs typeface="Courier New"/>
              </a:rPr>
              <a:t>X(g)</a:t>
            </a:r>
            <a:r>
              <a:rPr lang="zh-CN" altLang="zh-CN" sz="2600" kern="100" dirty="0">
                <a:latin typeface="Times New Roman"/>
                <a:ea typeface="华文细黑"/>
                <a:cs typeface="Times New Roman"/>
              </a:rPr>
              <a:t>＋</a:t>
            </a:r>
            <a:r>
              <a:rPr lang="en-US" altLang="zh-CN" sz="2600" i="1" kern="100" dirty="0" err="1">
                <a:latin typeface="Times New Roman"/>
                <a:ea typeface="华文细黑"/>
                <a:cs typeface="Courier New"/>
              </a:rPr>
              <a:t>m</a:t>
            </a:r>
            <a:r>
              <a:rPr lang="en-US" altLang="zh-CN" sz="2600" kern="100" dirty="0" err="1">
                <a:latin typeface="Times New Roman"/>
                <a:ea typeface="华文细黑"/>
                <a:cs typeface="Courier New"/>
              </a:rPr>
              <a:t>Y</a:t>
            </a:r>
            <a:r>
              <a:rPr lang="en-US" altLang="zh-CN" sz="2600" kern="100" dirty="0">
                <a:latin typeface="Times New Roman"/>
                <a:ea typeface="华文细黑"/>
                <a:cs typeface="Courier New"/>
              </a:rPr>
              <a:t>(g)</a:t>
            </a:r>
            <a:r>
              <a:rPr lang="en-US" altLang="zh-CN" sz="2600" kern="100" dirty="0">
                <a:latin typeface="ZBFH"/>
                <a:ea typeface="华文细黑"/>
                <a:cs typeface="Courier New"/>
              </a:rPr>
              <a:t></a:t>
            </a:r>
            <a:r>
              <a:rPr lang="en-US" altLang="zh-CN" sz="2600" kern="100" dirty="0">
                <a:latin typeface="Times New Roman"/>
                <a:ea typeface="华文细黑"/>
                <a:cs typeface="Courier New"/>
              </a:rPr>
              <a:t>3Z(g)</a:t>
            </a:r>
            <a:r>
              <a:rPr lang="zh-CN" altLang="zh-CN" sz="2600" kern="100" dirty="0">
                <a:latin typeface="Times New Roman"/>
                <a:ea typeface="华文细黑"/>
                <a:cs typeface="Times New Roman"/>
              </a:rPr>
              <a:t>，平衡时，</a:t>
            </a:r>
            <a:r>
              <a:rPr lang="en-US" altLang="zh-CN" sz="2600" kern="100" dirty="0">
                <a:latin typeface="Times New Roman"/>
                <a:ea typeface="华文细黑"/>
                <a:cs typeface="Courier New"/>
              </a:rPr>
              <a:t>X</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Y</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Z</a:t>
            </a:r>
            <a:r>
              <a:rPr lang="zh-CN" altLang="zh-CN" sz="2600" kern="100" dirty="0">
                <a:latin typeface="Times New Roman"/>
                <a:ea typeface="华文细黑"/>
                <a:cs typeface="Times New Roman"/>
              </a:rPr>
              <a:t>的体积分数分别为</a:t>
            </a:r>
            <a:r>
              <a:rPr lang="en-US" altLang="zh-CN" sz="2600" kern="100" dirty="0">
                <a:latin typeface="Times New Roman"/>
                <a:ea typeface="华文细黑"/>
                <a:cs typeface="Courier New"/>
              </a:rPr>
              <a:t>30%</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60%</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10%</a:t>
            </a:r>
            <a:r>
              <a:rPr lang="zh-CN" altLang="zh-CN" sz="2600" kern="100" dirty="0">
                <a:latin typeface="Times New Roman"/>
                <a:ea typeface="华文细黑"/>
                <a:cs typeface="Times New Roman"/>
              </a:rPr>
              <a:t>。在此平衡体系中加入</a:t>
            </a:r>
            <a:r>
              <a:rPr lang="en-US" altLang="zh-CN" sz="2600" kern="100" dirty="0">
                <a:latin typeface="Times New Roman"/>
                <a:ea typeface="华文细黑"/>
                <a:cs typeface="Courier New"/>
              </a:rPr>
              <a:t>1 </a:t>
            </a:r>
            <a:r>
              <a:rPr lang="en-US" altLang="zh-CN" sz="2600" kern="100" dirty="0" err="1">
                <a:latin typeface="Times New Roman"/>
                <a:ea typeface="华文细黑"/>
                <a:cs typeface="Courier New"/>
              </a:rPr>
              <a:t>mol</a:t>
            </a:r>
            <a:r>
              <a:rPr lang="en-US" altLang="zh-CN" sz="2600" kern="100" dirty="0">
                <a:latin typeface="Times New Roman"/>
                <a:ea typeface="华文细黑"/>
                <a:cs typeface="Courier New"/>
              </a:rPr>
              <a:t> Z(g)</a:t>
            </a:r>
            <a:r>
              <a:rPr lang="zh-CN" altLang="zh-CN" sz="2600" kern="100" dirty="0">
                <a:latin typeface="Times New Roman"/>
                <a:ea typeface="华文细黑"/>
                <a:cs typeface="Times New Roman"/>
              </a:rPr>
              <a:t>，再次达到平衡后，</a:t>
            </a:r>
            <a:r>
              <a:rPr lang="en-US" altLang="zh-CN" sz="2600" kern="100" dirty="0">
                <a:latin typeface="Times New Roman"/>
                <a:ea typeface="华文细黑"/>
                <a:cs typeface="Courier New"/>
              </a:rPr>
              <a:t>X</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Y</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Z</a:t>
            </a:r>
            <a:r>
              <a:rPr lang="zh-CN" altLang="zh-CN" sz="2600" kern="100" dirty="0">
                <a:latin typeface="Times New Roman"/>
                <a:ea typeface="华文细黑"/>
                <a:cs typeface="Times New Roman"/>
              </a:rPr>
              <a:t>的体积分数不变。下列叙述不正确的是</a:t>
            </a:r>
            <a:r>
              <a:rPr lang="en-US" altLang="zh-CN" sz="2600" kern="100" dirty="0">
                <a:latin typeface="Times New Roman"/>
                <a:ea typeface="华文细黑"/>
                <a:cs typeface="Courier New"/>
              </a:rPr>
              <a:t>(</a:t>
            </a:r>
            <a:r>
              <a:rPr lang="zh-CN" altLang="zh-CN" sz="2600" kern="100" dirty="0">
                <a:latin typeface="Times New Roman"/>
                <a:ea typeface="华文细黑"/>
                <a:cs typeface="Times New Roman"/>
              </a:rPr>
              <a:t>　　</a:t>
            </a:r>
            <a:r>
              <a:rPr lang="en-US" altLang="zh-CN" sz="2600" kern="100" dirty="0">
                <a:latin typeface="Times New Roman"/>
                <a:ea typeface="华文细黑"/>
                <a:cs typeface="Courier New"/>
              </a:rPr>
              <a:t>)</a:t>
            </a:r>
            <a:endParaRPr lang="zh-CN" altLang="zh-CN" sz="2600" kern="100" dirty="0">
              <a:latin typeface="宋体"/>
              <a:cs typeface="Courier New"/>
            </a:endParaRPr>
          </a:p>
          <a:p>
            <a:pPr algn="just">
              <a:lnSpc>
                <a:spcPct val="150000"/>
              </a:lnSpc>
              <a:spcAft>
                <a:spcPts val="0"/>
              </a:spcAft>
              <a:tabLst>
                <a:tab pos="2070735" algn="l"/>
              </a:tabLst>
            </a:pPr>
            <a:r>
              <a:rPr lang="en-US" altLang="zh-CN" sz="2600" kern="100" dirty="0" err="1">
                <a:latin typeface="Times New Roman"/>
                <a:ea typeface="华文细黑"/>
                <a:cs typeface="Courier New"/>
              </a:rPr>
              <a:t>A.</a:t>
            </a:r>
            <a:r>
              <a:rPr lang="en-US" altLang="zh-CN" sz="2600" i="1" kern="100" dirty="0" err="1">
                <a:latin typeface="Times New Roman"/>
                <a:ea typeface="华文细黑"/>
                <a:cs typeface="Courier New"/>
              </a:rPr>
              <a:t>m</a:t>
            </a:r>
            <a:r>
              <a:rPr lang="zh-CN" altLang="zh-CN" sz="2600" kern="100" dirty="0">
                <a:latin typeface="Times New Roman"/>
                <a:ea typeface="华文细黑"/>
                <a:cs typeface="Times New Roman"/>
              </a:rPr>
              <a:t>＝</a:t>
            </a:r>
            <a:r>
              <a:rPr lang="en-US" altLang="zh-CN" sz="2600" kern="100" dirty="0">
                <a:latin typeface="Times New Roman"/>
                <a:ea typeface="华文细黑"/>
                <a:cs typeface="Courier New"/>
              </a:rPr>
              <a:t>2</a:t>
            </a:r>
            <a:endParaRPr lang="zh-CN" altLang="zh-CN" sz="2600" kern="100" dirty="0">
              <a:latin typeface="宋体"/>
              <a:cs typeface="Courier New"/>
            </a:endParaRPr>
          </a:p>
          <a:p>
            <a:pPr algn="just">
              <a:lnSpc>
                <a:spcPct val="150000"/>
              </a:lnSpc>
              <a:spcAft>
                <a:spcPts val="0"/>
              </a:spcAft>
              <a:tabLst>
                <a:tab pos="2070735" algn="l"/>
              </a:tabLst>
            </a:pPr>
            <a:r>
              <a:rPr lang="en-US" altLang="zh-CN" sz="2600" kern="100" dirty="0">
                <a:latin typeface="Times New Roman"/>
                <a:ea typeface="华文细黑"/>
                <a:cs typeface="Courier New"/>
              </a:rPr>
              <a:t>B.</a:t>
            </a:r>
            <a:r>
              <a:rPr lang="zh-CN" altLang="zh-CN" sz="2600" kern="100" dirty="0">
                <a:latin typeface="Times New Roman"/>
                <a:ea typeface="华文细黑"/>
                <a:cs typeface="Times New Roman"/>
              </a:rPr>
              <a:t>两次平衡的平衡常数相同</a:t>
            </a:r>
            <a:endParaRPr lang="zh-CN" altLang="zh-CN" sz="2600" kern="100" dirty="0">
              <a:latin typeface="宋体"/>
              <a:cs typeface="Courier New"/>
            </a:endParaRPr>
          </a:p>
          <a:p>
            <a:pPr algn="just">
              <a:lnSpc>
                <a:spcPct val="150000"/>
              </a:lnSpc>
              <a:spcAft>
                <a:spcPts val="0"/>
              </a:spcAft>
              <a:tabLst>
                <a:tab pos="2070735" algn="l"/>
              </a:tabLst>
            </a:pPr>
            <a:r>
              <a:rPr lang="en-US" altLang="zh-CN" sz="2600" kern="100" dirty="0">
                <a:latin typeface="Times New Roman"/>
                <a:ea typeface="华文细黑"/>
                <a:cs typeface="Courier New"/>
              </a:rPr>
              <a:t>C.X</a:t>
            </a:r>
            <a:r>
              <a:rPr lang="zh-CN" altLang="zh-CN" sz="2600" kern="100" dirty="0">
                <a:latin typeface="Times New Roman"/>
                <a:ea typeface="华文细黑"/>
                <a:cs typeface="Times New Roman"/>
              </a:rPr>
              <a:t>与</a:t>
            </a:r>
            <a:r>
              <a:rPr lang="en-US" altLang="zh-CN" sz="2600" kern="100" dirty="0">
                <a:latin typeface="Times New Roman"/>
                <a:ea typeface="华文细黑"/>
                <a:cs typeface="Courier New"/>
              </a:rPr>
              <a:t>Y</a:t>
            </a:r>
            <a:r>
              <a:rPr lang="zh-CN" altLang="zh-CN" sz="2600" kern="100" dirty="0">
                <a:latin typeface="Times New Roman"/>
                <a:ea typeface="华文细黑"/>
                <a:cs typeface="Times New Roman"/>
              </a:rPr>
              <a:t>的平衡转化率之比为</a:t>
            </a:r>
            <a:r>
              <a:rPr lang="en-US" altLang="zh-CN" sz="2600" kern="100" dirty="0">
                <a:latin typeface="Times New Roman"/>
                <a:ea typeface="华文细黑"/>
                <a:cs typeface="Courier New"/>
              </a:rPr>
              <a:t>1</a:t>
            </a:r>
            <a:r>
              <a:rPr lang="en-US" altLang="zh-CN" sz="2600" kern="100" dirty="0">
                <a:latin typeface="宋体"/>
                <a:ea typeface="华文细黑"/>
                <a:cs typeface="Times New Roman"/>
              </a:rPr>
              <a:t>∶</a:t>
            </a:r>
            <a:r>
              <a:rPr lang="en-US" altLang="zh-CN" sz="2600" kern="100" dirty="0">
                <a:latin typeface="Times New Roman"/>
                <a:ea typeface="华文细黑"/>
                <a:cs typeface="Courier New"/>
              </a:rPr>
              <a:t>1</a:t>
            </a:r>
            <a:endParaRPr lang="zh-CN" altLang="zh-CN" sz="2600" kern="100" dirty="0">
              <a:latin typeface="宋体"/>
              <a:cs typeface="Courier New"/>
            </a:endParaRPr>
          </a:p>
          <a:p>
            <a:pPr>
              <a:lnSpc>
                <a:spcPct val="150000"/>
              </a:lnSpc>
            </a:pPr>
            <a:r>
              <a:rPr lang="en-US" altLang="zh-CN" sz="2600" kern="100" dirty="0">
                <a:latin typeface="Times New Roman"/>
                <a:ea typeface="华文细黑"/>
              </a:rPr>
              <a:t>D.</a:t>
            </a:r>
            <a:r>
              <a:rPr lang="zh-CN" altLang="zh-CN" sz="2600" kern="100" dirty="0">
                <a:latin typeface="Times New Roman"/>
                <a:ea typeface="华文细黑"/>
                <a:cs typeface="Times New Roman"/>
              </a:rPr>
              <a:t>第二次平衡时，</a:t>
            </a:r>
            <a:r>
              <a:rPr lang="en-US" altLang="zh-CN" sz="2600" kern="100" dirty="0">
                <a:latin typeface="Times New Roman"/>
                <a:ea typeface="华文细黑"/>
              </a:rPr>
              <a:t>Z</a:t>
            </a:r>
            <a:r>
              <a:rPr lang="zh-CN" altLang="zh-CN" sz="2600" kern="100" dirty="0">
                <a:latin typeface="Times New Roman"/>
                <a:ea typeface="华文细黑"/>
                <a:cs typeface="Times New Roman"/>
              </a:rPr>
              <a:t>的浓度为</a:t>
            </a:r>
            <a:r>
              <a:rPr lang="en-US" altLang="zh-CN" sz="2600" kern="100" dirty="0">
                <a:latin typeface="Times New Roman"/>
                <a:ea typeface="华文细黑"/>
              </a:rPr>
              <a:t>0.4 </a:t>
            </a:r>
            <a:r>
              <a:rPr lang="en-US" altLang="zh-CN" sz="2600" kern="100" dirty="0" err="1">
                <a:latin typeface="Times New Roman"/>
                <a:ea typeface="华文细黑"/>
              </a:rPr>
              <a:t>mol·L</a:t>
            </a:r>
            <a:r>
              <a:rPr lang="zh-CN" altLang="zh-CN" sz="2600" kern="100" baseline="30000" dirty="0">
                <a:latin typeface="Times New Roman"/>
                <a:ea typeface="华文细黑"/>
                <a:cs typeface="Times New Roman"/>
              </a:rPr>
              <a:t>－</a:t>
            </a:r>
            <a:r>
              <a:rPr lang="en-US" altLang="zh-CN" sz="2600" kern="100" baseline="30000" dirty="0">
                <a:latin typeface="Times New Roman"/>
                <a:ea typeface="华文细黑"/>
              </a:rPr>
              <a:t>1</a:t>
            </a:r>
            <a:endParaRPr lang="zh-CN" altLang="en-US" sz="2600" dirty="0"/>
          </a:p>
        </p:txBody>
      </p:sp>
      <p:graphicFrame>
        <p:nvGraphicFramePr>
          <p:cNvPr id="2" name="对象 1"/>
          <p:cNvGraphicFramePr>
            <a:graphicFrameLocks noChangeAspect="1"/>
          </p:cNvGraphicFramePr>
          <p:nvPr>
            <p:extLst>
              <p:ext uri="{D42A27DB-BD31-4B8C-83A1-F6EECF244321}">
                <p14:modId xmlns:p14="http://schemas.microsoft.com/office/powerpoint/2010/main" val="2349189278"/>
              </p:ext>
            </p:extLst>
          </p:nvPr>
        </p:nvGraphicFramePr>
        <p:xfrm>
          <a:off x="4799062" y="1626697"/>
          <a:ext cx="1400175" cy="981075"/>
        </p:xfrm>
        <a:graphic>
          <a:graphicData uri="http://schemas.openxmlformats.org/presentationml/2006/ole">
            <mc:AlternateContent xmlns:mc="http://schemas.openxmlformats.org/markup-compatibility/2006">
              <mc:Choice xmlns:v="urn:schemas-microsoft-com:vml" Requires="v">
                <p:oleObj spid="_x0000_s245798" name="文档" r:id="rId3" imgW="1406588" imgH="979898" progId="Word.Document.12">
                  <p:embed/>
                </p:oleObj>
              </mc:Choice>
              <mc:Fallback>
                <p:oleObj name="文档" r:id="rId3" imgW="1406588" imgH="979898" progId="Word.Document.12">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062" y="1626697"/>
                        <a:ext cx="14001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21">
            <a:hlinkClick r:id="rId5"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4" name="Rectangle 21">
            <a:hlinkClick r:id="rId6"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5" name="Rectangle 21">
            <a:hlinkClick r:id="rId7"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6" name="Rectangle 21">
            <a:hlinkClick r:id="rId8"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9"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10"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Rectangle 21">
            <a:hlinkClick r:id="rId11"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12"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7" name="矩形 1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圆角矩形 17">
            <a:hlinkClick r:id="rId13"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445943" y="1045394"/>
            <a:ext cx="11296938" cy="4616648"/>
          </a:xfrm>
          <a:prstGeom prst="rect">
            <a:avLst/>
          </a:prstGeom>
        </p:spPr>
        <p:txBody>
          <a:bodyPr>
            <a:spAutoFit/>
          </a:bodyPr>
          <a:lstStyle/>
          <a:p>
            <a:pPr>
              <a:lnSpc>
                <a:spcPct val="150000"/>
              </a:lnSpc>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rPr>
              <a:t>A</a:t>
            </a:r>
            <a:r>
              <a:rPr lang="zh-CN" altLang="zh-CN" sz="2800" kern="100" dirty="0">
                <a:latin typeface="Times New Roman"/>
                <a:ea typeface="华文细黑"/>
                <a:cs typeface="Times New Roman"/>
              </a:rPr>
              <a:t>项，由题意可知两种条件下</a:t>
            </a:r>
            <a:r>
              <a:rPr lang="en-US" altLang="zh-CN" sz="2800" kern="100" dirty="0">
                <a:latin typeface="Times New Roman"/>
                <a:ea typeface="华文细黑"/>
              </a:rPr>
              <a:t>X</a:t>
            </a:r>
            <a:r>
              <a:rPr lang="zh-CN" altLang="zh-CN" sz="2800" kern="100" dirty="0">
                <a:latin typeface="Times New Roman"/>
                <a:ea typeface="华文细黑"/>
                <a:cs typeface="Times New Roman"/>
              </a:rPr>
              <a:t>、</a:t>
            </a:r>
            <a:r>
              <a:rPr lang="en-US" altLang="zh-CN" sz="2800" kern="100" dirty="0">
                <a:latin typeface="Times New Roman"/>
                <a:ea typeface="华文细黑"/>
              </a:rPr>
              <a:t>Y</a:t>
            </a:r>
            <a:r>
              <a:rPr lang="zh-CN" altLang="zh-CN" sz="2800" kern="100" dirty="0">
                <a:latin typeface="Times New Roman"/>
                <a:ea typeface="华文细黑"/>
                <a:cs typeface="Times New Roman"/>
              </a:rPr>
              <a:t>、</a:t>
            </a:r>
            <a:r>
              <a:rPr lang="en-US" altLang="zh-CN" sz="2800" kern="100" dirty="0">
                <a:latin typeface="Times New Roman"/>
                <a:ea typeface="华文细黑"/>
              </a:rPr>
              <a:t>Z</a:t>
            </a:r>
            <a:r>
              <a:rPr lang="zh-CN" altLang="zh-CN" sz="2800" kern="100" dirty="0">
                <a:latin typeface="Times New Roman"/>
                <a:ea typeface="华文细黑"/>
                <a:cs typeface="Times New Roman"/>
              </a:rPr>
              <a:t>的初始物质的量不同，而最终平衡状态相同，则两种条件下建立的平衡为温度、容积不变时的等效平衡，故满足反应前后气态物质计量数之和相等，则</a:t>
            </a:r>
            <a:r>
              <a:rPr lang="en-US" altLang="zh-CN" sz="2800" kern="100" dirty="0">
                <a:latin typeface="Times New Roman"/>
                <a:ea typeface="华文细黑"/>
              </a:rPr>
              <a:t>1</a:t>
            </a:r>
            <a:r>
              <a:rPr lang="zh-CN" altLang="zh-CN" sz="2800" kern="100" dirty="0">
                <a:latin typeface="Times New Roman"/>
                <a:ea typeface="华文细黑"/>
                <a:cs typeface="Times New Roman"/>
              </a:rPr>
              <a:t>＋</a:t>
            </a:r>
            <a:r>
              <a:rPr lang="en-US" altLang="zh-CN" sz="2800" i="1" kern="100" dirty="0">
                <a:latin typeface="Times New Roman"/>
                <a:ea typeface="华文细黑"/>
              </a:rPr>
              <a:t>m</a:t>
            </a:r>
            <a:r>
              <a:rPr lang="zh-CN" altLang="zh-CN" sz="2800" kern="100" dirty="0">
                <a:latin typeface="Times New Roman"/>
                <a:ea typeface="华文细黑"/>
                <a:cs typeface="Times New Roman"/>
              </a:rPr>
              <a:t>＝</a:t>
            </a:r>
            <a:r>
              <a:rPr lang="en-US" altLang="zh-CN" sz="2800" kern="100" dirty="0">
                <a:latin typeface="Times New Roman"/>
                <a:ea typeface="华文细黑"/>
              </a:rPr>
              <a:t>3</a:t>
            </a:r>
            <a:r>
              <a:rPr lang="zh-CN" altLang="zh-CN" sz="2800" kern="100" dirty="0">
                <a:latin typeface="Times New Roman"/>
                <a:ea typeface="华文细黑"/>
                <a:cs typeface="Times New Roman"/>
              </a:rPr>
              <a:t>，</a:t>
            </a:r>
            <a:r>
              <a:rPr lang="en-US" altLang="zh-CN" sz="2800" i="1" kern="100" dirty="0">
                <a:latin typeface="Times New Roman"/>
                <a:ea typeface="华文细黑"/>
              </a:rPr>
              <a:t>m</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B</a:t>
            </a:r>
            <a:r>
              <a:rPr lang="zh-CN" altLang="zh-CN" sz="2800" kern="100" dirty="0">
                <a:latin typeface="Times New Roman"/>
                <a:ea typeface="华文细黑"/>
                <a:cs typeface="Times New Roman"/>
              </a:rPr>
              <a:t>项，温度不变，平衡常数不变，正确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en-US" altLang="zh-CN" sz="2800" kern="100" dirty="0" smtClean="0">
                <a:latin typeface="Times New Roman"/>
                <a:ea typeface="华文细黑"/>
              </a:rPr>
              <a:t>C</a:t>
            </a:r>
            <a:r>
              <a:rPr lang="zh-CN" altLang="zh-CN" sz="2800" kern="100" dirty="0">
                <a:latin typeface="Times New Roman"/>
                <a:ea typeface="华文细黑"/>
                <a:cs typeface="Times New Roman"/>
              </a:rPr>
              <a:t>项，</a:t>
            </a:r>
            <a:r>
              <a:rPr lang="en-US" altLang="zh-CN" sz="2800" kern="100" dirty="0">
                <a:latin typeface="Times New Roman"/>
                <a:ea typeface="华文细黑"/>
              </a:rPr>
              <a:t>X</a:t>
            </a:r>
            <a:r>
              <a:rPr lang="zh-CN" altLang="zh-CN" sz="2800" kern="100" dirty="0">
                <a:latin typeface="Times New Roman"/>
                <a:ea typeface="华文细黑"/>
                <a:cs typeface="Times New Roman"/>
              </a:rPr>
              <a:t>、</a:t>
            </a:r>
            <a:r>
              <a:rPr lang="en-US" altLang="zh-CN" sz="2800" kern="100" dirty="0">
                <a:latin typeface="Times New Roman"/>
                <a:ea typeface="华文细黑"/>
              </a:rPr>
              <a:t>Y </a:t>
            </a:r>
            <a:r>
              <a:rPr lang="zh-CN" altLang="zh-CN" sz="2800" kern="100" dirty="0">
                <a:latin typeface="Times New Roman"/>
                <a:ea typeface="华文细黑"/>
                <a:cs typeface="Times New Roman"/>
              </a:rPr>
              <a:t>的初始物质的量之比为</a:t>
            </a:r>
            <a:r>
              <a:rPr lang="en-US" altLang="zh-CN" sz="2800" kern="100" dirty="0">
                <a:latin typeface="Times New Roman"/>
                <a:ea typeface="华文细黑"/>
              </a:rPr>
              <a:t>1</a:t>
            </a:r>
            <a:r>
              <a:rPr lang="en-US" altLang="zh-CN" sz="2800" kern="100" dirty="0">
                <a:latin typeface="宋体"/>
                <a:ea typeface="华文细黑"/>
                <a:cs typeface="Times New Roman"/>
              </a:rPr>
              <a:t>∶</a:t>
            </a:r>
            <a:r>
              <a:rPr lang="en-US" altLang="zh-CN" sz="2800" kern="100" dirty="0">
                <a:latin typeface="Times New Roman"/>
                <a:ea typeface="华文细黑"/>
              </a:rPr>
              <a:t>2</a:t>
            </a:r>
            <a:r>
              <a:rPr lang="zh-CN" altLang="zh-CN" sz="2800" kern="100" dirty="0">
                <a:latin typeface="Times New Roman"/>
                <a:ea typeface="华文细黑"/>
                <a:cs typeface="Times New Roman"/>
              </a:rPr>
              <a:t>，根据方程式可知参加反应的</a:t>
            </a:r>
            <a:r>
              <a:rPr lang="en-US" altLang="zh-CN" sz="2800" kern="100" dirty="0">
                <a:latin typeface="Times New Roman"/>
                <a:ea typeface="华文细黑"/>
              </a:rPr>
              <a:t>X</a:t>
            </a:r>
            <a:r>
              <a:rPr lang="zh-CN" altLang="zh-CN" sz="2800" kern="100" dirty="0">
                <a:latin typeface="Times New Roman"/>
                <a:ea typeface="华文细黑"/>
                <a:cs typeface="Times New Roman"/>
              </a:rPr>
              <a:t>、</a:t>
            </a:r>
            <a:r>
              <a:rPr lang="en-US" altLang="zh-CN" sz="2800" kern="100" dirty="0">
                <a:latin typeface="Times New Roman"/>
                <a:ea typeface="华文细黑"/>
              </a:rPr>
              <a:t>Y</a:t>
            </a:r>
            <a:r>
              <a:rPr lang="zh-CN" altLang="zh-CN" sz="2800" kern="100" dirty="0">
                <a:latin typeface="Times New Roman"/>
                <a:ea typeface="华文细黑"/>
                <a:cs typeface="Times New Roman"/>
              </a:rPr>
              <a:t>的物质的量之比也为</a:t>
            </a:r>
            <a:r>
              <a:rPr lang="en-US" altLang="zh-CN" sz="2800" kern="100" dirty="0">
                <a:latin typeface="Times New Roman"/>
                <a:ea typeface="华文细黑"/>
              </a:rPr>
              <a:t>1</a:t>
            </a:r>
            <a:r>
              <a:rPr lang="en-US" altLang="zh-CN" sz="2800" kern="100" dirty="0">
                <a:latin typeface="宋体"/>
                <a:ea typeface="华文细黑"/>
                <a:cs typeface="Times New Roman"/>
              </a:rPr>
              <a:t>∶</a:t>
            </a:r>
            <a:r>
              <a:rPr lang="en-US" altLang="zh-CN" sz="2800" kern="100" dirty="0">
                <a:latin typeface="Times New Roman"/>
                <a:ea typeface="华文细黑"/>
              </a:rPr>
              <a:t>2</a:t>
            </a:r>
            <a:r>
              <a:rPr lang="zh-CN" altLang="zh-CN" sz="2800" kern="100" dirty="0">
                <a:latin typeface="Times New Roman"/>
                <a:ea typeface="华文细黑"/>
                <a:cs typeface="Times New Roman"/>
              </a:rPr>
              <a:t>，故</a:t>
            </a:r>
            <a:r>
              <a:rPr lang="en-US" altLang="zh-CN" sz="2800" kern="100" dirty="0">
                <a:latin typeface="Times New Roman"/>
                <a:ea typeface="华文细黑"/>
              </a:rPr>
              <a:t>X</a:t>
            </a:r>
            <a:r>
              <a:rPr lang="zh-CN" altLang="zh-CN" sz="2800" kern="100" dirty="0">
                <a:latin typeface="Times New Roman"/>
                <a:ea typeface="华文细黑"/>
                <a:cs typeface="Times New Roman"/>
              </a:rPr>
              <a:t>与</a:t>
            </a:r>
            <a:r>
              <a:rPr lang="en-US" altLang="zh-CN" sz="2800" kern="100" dirty="0">
                <a:latin typeface="Times New Roman"/>
                <a:ea typeface="华文细黑"/>
              </a:rPr>
              <a:t>Y</a:t>
            </a:r>
            <a:r>
              <a:rPr lang="zh-CN" altLang="zh-CN" sz="2800" kern="100" dirty="0">
                <a:latin typeface="Times New Roman"/>
                <a:ea typeface="华文细黑"/>
                <a:cs typeface="Times New Roman"/>
              </a:rPr>
              <a:t>的平衡转化率之比为</a:t>
            </a:r>
            <a:r>
              <a:rPr lang="en-US" altLang="zh-CN" sz="2800" kern="100" dirty="0">
                <a:latin typeface="Times New Roman"/>
                <a:ea typeface="华文细黑"/>
              </a:rPr>
              <a:t>1</a:t>
            </a:r>
            <a:r>
              <a:rPr lang="en-US" altLang="zh-CN" sz="2800" kern="100" dirty="0">
                <a:latin typeface="宋体"/>
                <a:ea typeface="华文细黑"/>
                <a:cs typeface="Times New Roman"/>
              </a:rPr>
              <a:t>∶</a:t>
            </a:r>
            <a:r>
              <a:rPr lang="en-US" altLang="zh-CN" sz="2800" kern="100" dirty="0">
                <a:latin typeface="Times New Roman"/>
                <a:ea typeface="华文细黑"/>
              </a:rPr>
              <a:t>1</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zh-CN" altLang="zh-CN" sz="1000" kern="100" dirty="0">
              <a:solidFill>
                <a:prstClr val="black"/>
              </a:solidFill>
              <a:latin typeface="宋体"/>
              <a:cs typeface="Courier New"/>
            </a:endParaRPr>
          </a:p>
        </p:txBody>
      </p:sp>
      <p:sp>
        <p:nvSpPr>
          <p:cNvPr id="17" name="Rectangle 21">
            <a:hlinkClick r:id="rId2"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4"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5"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6"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7"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8"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8" name="Rectangle 21">
            <a:hlinkClick r:id="rId9"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932029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622598" y="1786310"/>
            <a:ext cx="10964697" cy="2595839"/>
          </a:xfrm>
          <a:prstGeom prst="rect">
            <a:avLst/>
          </a:prstGeom>
        </p:spPr>
        <p:txBody>
          <a:bodyPr>
            <a:spAutoFit/>
          </a:bodyPr>
          <a:lstStyle/>
          <a:p>
            <a:pPr lvl="0">
              <a:lnSpc>
                <a:spcPct val="150000"/>
              </a:lnSpc>
            </a:pPr>
            <a:r>
              <a:rPr lang="en-US" altLang="zh-CN" sz="2800" kern="100" dirty="0">
                <a:solidFill>
                  <a:prstClr val="black"/>
                </a:solidFill>
                <a:latin typeface="Times New Roman"/>
                <a:ea typeface="华文细黑"/>
              </a:rPr>
              <a:t>D</a:t>
            </a:r>
            <a:r>
              <a:rPr lang="zh-CN" altLang="zh-CN" sz="2800" kern="100" dirty="0">
                <a:solidFill>
                  <a:prstClr val="black"/>
                </a:solidFill>
                <a:latin typeface="Times New Roman"/>
                <a:ea typeface="华文细黑"/>
                <a:cs typeface="Times New Roman"/>
              </a:rPr>
              <a:t>项，由方程式可知该反应中反应前后气体的物质的量不变，所以第二次平衡时气体的总物质的量为</a:t>
            </a:r>
            <a:r>
              <a:rPr lang="en-US" altLang="zh-CN" sz="2800" kern="100" dirty="0">
                <a:solidFill>
                  <a:prstClr val="black"/>
                </a:solidFill>
                <a:latin typeface="Times New Roman"/>
                <a:ea typeface="华文细黑"/>
              </a:rPr>
              <a:t>4 </a:t>
            </a:r>
            <a:r>
              <a:rPr lang="en-US" altLang="zh-CN" sz="2800" kern="100" dirty="0" err="1">
                <a:solidFill>
                  <a:prstClr val="black"/>
                </a:solidFill>
                <a:latin typeface="Times New Roman"/>
                <a:ea typeface="华文细黑"/>
              </a:rPr>
              <a:t>mol</a:t>
            </a:r>
            <a:r>
              <a:rPr lang="zh-CN" altLang="zh-CN" sz="2800" kern="100" dirty="0">
                <a:solidFill>
                  <a:prstClr val="black"/>
                </a:solidFill>
                <a:latin typeface="Times New Roman"/>
                <a:ea typeface="华文细黑"/>
                <a:cs typeface="Times New Roman"/>
              </a:rPr>
              <a:t>，则</a:t>
            </a:r>
            <a:r>
              <a:rPr lang="en-US" altLang="zh-CN" sz="2800" kern="100" dirty="0">
                <a:solidFill>
                  <a:prstClr val="black"/>
                </a:solidFill>
                <a:latin typeface="Times New Roman"/>
                <a:ea typeface="华文细黑"/>
              </a:rPr>
              <a:t>Z</a:t>
            </a:r>
            <a:r>
              <a:rPr lang="zh-CN" altLang="zh-CN" sz="2800" kern="100" dirty="0">
                <a:solidFill>
                  <a:prstClr val="black"/>
                </a:solidFill>
                <a:latin typeface="Times New Roman"/>
                <a:ea typeface="华文细黑"/>
                <a:cs typeface="Times New Roman"/>
              </a:rPr>
              <a:t>的物质的量为</a:t>
            </a:r>
            <a:r>
              <a:rPr lang="en-US" altLang="zh-CN" sz="2800" kern="100" dirty="0">
                <a:solidFill>
                  <a:prstClr val="black"/>
                </a:solidFill>
                <a:latin typeface="Times New Roman"/>
                <a:ea typeface="华文细黑"/>
              </a:rPr>
              <a:t>4 mol</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rPr>
              <a:t>10%</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0.4 </a:t>
            </a:r>
            <a:r>
              <a:rPr lang="en-US" altLang="zh-CN" sz="2800" kern="100" dirty="0" err="1">
                <a:solidFill>
                  <a:prstClr val="black"/>
                </a:solidFill>
                <a:latin typeface="Times New Roman"/>
                <a:ea typeface="华文细黑"/>
              </a:rPr>
              <a:t>mol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Z</a:t>
            </a:r>
            <a:r>
              <a:rPr lang="zh-CN" altLang="zh-CN" sz="2800" kern="100" dirty="0">
                <a:solidFill>
                  <a:prstClr val="black"/>
                </a:solidFill>
                <a:latin typeface="Times New Roman"/>
                <a:ea typeface="华文细黑"/>
                <a:cs typeface="Times New Roman"/>
              </a:rPr>
              <a:t>的浓度为</a:t>
            </a:r>
            <a:r>
              <a:rPr lang="en-US" altLang="zh-CN" sz="2800" kern="100" dirty="0">
                <a:solidFill>
                  <a:prstClr val="black"/>
                </a:solidFill>
                <a:latin typeface="Times New Roman"/>
                <a:ea typeface="华文细黑"/>
              </a:rPr>
              <a:t>0.4 mol÷2 L</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0.2 </a:t>
            </a:r>
            <a:r>
              <a:rPr lang="en-US" altLang="zh-CN" sz="2800" kern="100" dirty="0" err="1">
                <a:solidFill>
                  <a:prstClr val="black"/>
                </a:solidFill>
                <a:latin typeface="Times New Roman"/>
                <a:ea typeface="华文细黑"/>
              </a:rPr>
              <a:t>mol·L</a:t>
            </a:r>
            <a:r>
              <a:rPr lang="zh-CN" altLang="zh-CN" sz="2800" kern="100" baseline="30000" dirty="0">
                <a:solidFill>
                  <a:prstClr val="black"/>
                </a:solidFill>
                <a:latin typeface="Times New Roman"/>
                <a:ea typeface="华文细黑"/>
                <a:cs typeface="Times New Roman"/>
              </a:rPr>
              <a:t>－</a:t>
            </a:r>
            <a:r>
              <a:rPr lang="en-US" altLang="zh-CN" sz="2800" kern="100" baseline="30000" dirty="0">
                <a:solidFill>
                  <a:prstClr val="black"/>
                </a:solidFill>
                <a:latin typeface="Times New Roman"/>
                <a:ea typeface="华文细黑"/>
              </a:rPr>
              <a:t>1</a:t>
            </a:r>
            <a:r>
              <a:rPr lang="zh-CN" altLang="zh-CN" sz="2800" kern="100" dirty="0">
                <a:solidFill>
                  <a:prstClr val="black"/>
                </a:solidFill>
                <a:latin typeface="Times New Roman"/>
                <a:ea typeface="华文细黑"/>
                <a:cs typeface="Times New Roman"/>
              </a:rPr>
              <a:t>，错误。</a:t>
            </a:r>
            <a:endParaRPr lang="en-US" altLang="zh-CN" sz="2800" kern="100" dirty="0">
              <a:solidFill>
                <a:prstClr val="black"/>
              </a:solidFill>
              <a:latin typeface="Times New Roman"/>
              <a:ea typeface="华文细黑"/>
              <a:cs typeface="Times New Roman"/>
            </a:endParaRPr>
          </a:p>
          <a:p>
            <a:pPr lvl="0" algn="just">
              <a:lnSpc>
                <a:spcPct val="150000"/>
              </a:lnSpc>
              <a:tabLst>
                <a:tab pos="2070735" algn="l"/>
              </a:tabLst>
            </a:pPr>
            <a:r>
              <a:rPr lang="zh-CN" altLang="zh-CN" sz="2800" b="1" kern="100" dirty="0">
                <a:solidFill>
                  <a:srgbClr val="0000FF"/>
                </a:solidFill>
                <a:latin typeface="Times New Roman"/>
                <a:cs typeface="Times New Roman"/>
              </a:rPr>
              <a:t>答案　</a:t>
            </a:r>
            <a:r>
              <a:rPr lang="en-US" altLang="zh-CN" sz="2800" kern="100" dirty="0">
                <a:solidFill>
                  <a:schemeClr val="accent6">
                    <a:lumMod val="75000"/>
                  </a:schemeClr>
                </a:solidFill>
                <a:latin typeface="Times New Roman"/>
                <a:ea typeface="华文细黑"/>
                <a:cs typeface="Courier New"/>
              </a:rPr>
              <a:t>D</a:t>
            </a:r>
            <a:endParaRPr lang="zh-CN" altLang="zh-CN" sz="1000" kern="100" dirty="0">
              <a:solidFill>
                <a:schemeClr val="accent6">
                  <a:lumMod val="75000"/>
                </a:schemeClr>
              </a:solidFill>
              <a:latin typeface="宋体"/>
              <a:cs typeface="Courier New"/>
            </a:endParaRPr>
          </a:p>
        </p:txBody>
      </p:sp>
      <p:sp>
        <p:nvSpPr>
          <p:cNvPr id="17" name="Rectangle 21">
            <a:hlinkClick r:id="rId2"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7" name="Rectangle 21">
            <a:hlinkClick r:id="rId9"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655595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88318" y="693490"/>
            <a:ext cx="10581133" cy="3323987"/>
          </a:xfrm>
          <a:prstGeom prst="rect">
            <a:avLst/>
          </a:prstGeom>
        </p:spPr>
        <p:txBody>
          <a:bodyPr>
            <a:spAutoFit/>
          </a:bodyPr>
          <a:lstStyle/>
          <a:p>
            <a:pPr algn="just">
              <a:lnSpc>
                <a:spcPct val="150000"/>
              </a:lnSpc>
              <a:spcAft>
                <a:spcPts val="0"/>
              </a:spcAft>
              <a:tabLst>
                <a:tab pos="2430780" algn="l"/>
              </a:tabLst>
            </a:pPr>
            <a:r>
              <a:rPr lang="en-US" altLang="zh-CN" sz="2800" kern="100" dirty="0">
                <a:latin typeface="Times New Roman"/>
                <a:ea typeface="华文细黑"/>
              </a:rPr>
              <a:t>4.(2015·</a:t>
            </a:r>
            <a:r>
              <a:rPr lang="zh-CN" altLang="zh-CN" sz="2800" kern="100" dirty="0">
                <a:latin typeface="Times New Roman"/>
                <a:ea typeface="华文细黑"/>
                <a:cs typeface="Times New Roman"/>
              </a:rPr>
              <a:t>江苏，</a:t>
            </a:r>
            <a:r>
              <a:rPr lang="en-US" altLang="zh-CN" sz="2800" kern="100" dirty="0">
                <a:latin typeface="Times New Roman"/>
                <a:ea typeface="华文细黑"/>
              </a:rPr>
              <a:t>15</a:t>
            </a:r>
            <a:r>
              <a:rPr lang="zh-CN" altLang="zh-CN" sz="2800" kern="100" dirty="0">
                <a:latin typeface="Times New Roman"/>
                <a:ea typeface="华文细黑"/>
                <a:cs typeface="Times New Roman"/>
              </a:rPr>
              <a:t>改编</a:t>
            </a:r>
            <a:r>
              <a:rPr lang="en-US" altLang="zh-CN" sz="2800" kern="100" dirty="0">
                <a:latin typeface="Times New Roman"/>
                <a:ea typeface="华文细黑"/>
              </a:rPr>
              <a:t>)</a:t>
            </a:r>
            <a:r>
              <a:rPr lang="zh-CN" altLang="zh-CN" sz="2800" kern="100" dirty="0">
                <a:latin typeface="Times New Roman"/>
                <a:ea typeface="华文细黑"/>
                <a:cs typeface="Times New Roman"/>
              </a:rPr>
              <a:t>在体积均为</a:t>
            </a:r>
            <a:r>
              <a:rPr lang="en-US" altLang="zh-CN" sz="2800" kern="100" dirty="0">
                <a:latin typeface="Times New Roman"/>
                <a:ea typeface="华文细黑"/>
              </a:rPr>
              <a:t>1.0 L</a:t>
            </a:r>
            <a:r>
              <a:rPr lang="zh-CN" altLang="zh-CN" sz="2800" kern="100" dirty="0">
                <a:latin typeface="Times New Roman"/>
                <a:ea typeface="华文细黑"/>
                <a:cs typeface="Times New Roman"/>
              </a:rPr>
              <a:t>的两恒容密闭容器中加入足量的相同的碳粉，再分别加入</a:t>
            </a:r>
            <a:r>
              <a:rPr lang="en-US" altLang="zh-CN" sz="2800" kern="100" dirty="0">
                <a:latin typeface="Times New Roman"/>
                <a:ea typeface="华文细黑"/>
              </a:rPr>
              <a:t>0.1 </a:t>
            </a:r>
            <a:r>
              <a:rPr lang="en-US" altLang="zh-CN" sz="2800" kern="100" dirty="0" err="1">
                <a:latin typeface="Times New Roman"/>
                <a:ea typeface="华文细黑"/>
              </a:rPr>
              <a:t>mol</a:t>
            </a:r>
            <a:r>
              <a:rPr lang="en-US" altLang="zh-CN" sz="2800" kern="100" dirty="0">
                <a:latin typeface="Times New Roman"/>
                <a:ea typeface="华文细黑"/>
              </a:rPr>
              <a:t> 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和</a:t>
            </a:r>
            <a:r>
              <a:rPr lang="en-US" altLang="zh-CN" sz="2800" kern="100" dirty="0">
                <a:latin typeface="Times New Roman"/>
                <a:ea typeface="华文细黑"/>
              </a:rPr>
              <a:t>0.2 </a:t>
            </a:r>
            <a:r>
              <a:rPr lang="en-US" altLang="zh-CN" sz="2800" kern="100" dirty="0" err="1">
                <a:latin typeface="Times New Roman"/>
                <a:ea typeface="华文细黑"/>
              </a:rPr>
              <a:t>mol</a:t>
            </a:r>
            <a:r>
              <a:rPr lang="en-US" altLang="zh-CN" sz="2800" kern="100" dirty="0">
                <a:latin typeface="Times New Roman"/>
                <a:ea typeface="华文细黑"/>
              </a:rPr>
              <a:t> 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，在不同温度下反应</a:t>
            </a:r>
            <a:r>
              <a:rPr lang="en-US" altLang="zh-CN" sz="2800" kern="100" dirty="0">
                <a:latin typeface="Times New Roman"/>
                <a:ea typeface="华文细黑"/>
              </a:rPr>
              <a:t>CO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C(s)</a:t>
            </a:r>
            <a:r>
              <a:rPr lang="en-US" altLang="zh-CN" sz="2800" kern="100" dirty="0">
                <a:latin typeface="ZBFH"/>
                <a:ea typeface="华文细黑"/>
              </a:rPr>
              <a:t></a:t>
            </a:r>
            <a:r>
              <a:rPr lang="en-US" altLang="zh-CN" sz="2800" kern="100" dirty="0">
                <a:latin typeface="Times New Roman"/>
                <a:ea typeface="华文细黑"/>
              </a:rPr>
              <a:t>2CO(g)</a:t>
            </a:r>
            <a:r>
              <a:rPr lang="zh-CN" altLang="zh-CN" sz="2800" kern="100" dirty="0">
                <a:latin typeface="Times New Roman"/>
                <a:ea typeface="华文细黑"/>
                <a:cs typeface="Times New Roman"/>
              </a:rPr>
              <a:t>达到平衡，平衡时</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的物质的量浓度</a:t>
            </a:r>
            <a:r>
              <a:rPr lang="en-US" altLang="zh-CN" sz="2800" i="1" kern="100" dirty="0">
                <a:latin typeface="Times New Roman"/>
                <a:ea typeface="华文细黑"/>
              </a:rPr>
              <a:t>c</a:t>
            </a:r>
            <a:r>
              <a:rPr lang="en-US" altLang="zh-CN" sz="2800" kern="100" dirty="0">
                <a:latin typeface="Times New Roman"/>
                <a:ea typeface="华文细黑"/>
              </a:rPr>
              <a:t>(CO</a:t>
            </a:r>
            <a:r>
              <a:rPr lang="en-US" altLang="zh-CN" sz="2800" kern="100" baseline="-25000" dirty="0">
                <a:latin typeface="Times New Roman"/>
                <a:ea typeface="华文细黑"/>
              </a:rPr>
              <a:t>2</a:t>
            </a:r>
            <a:r>
              <a:rPr lang="en-US" altLang="zh-CN" sz="2800" kern="100" dirty="0">
                <a:latin typeface="Times New Roman"/>
                <a:ea typeface="华文细黑"/>
              </a:rPr>
              <a:t>)</a:t>
            </a:r>
            <a:r>
              <a:rPr lang="zh-CN" altLang="zh-CN" sz="2800" kern="100" dirty="0">
                <a:latin typeface="Times New Roman"/>
                <a:ea typeface="华文细黑"/>
                <a:cs typeface="Times New Roman"/>
              </a:rPr>
              <a:t>随温度的变化如图所示</a:t>
            </a:r>
            <a:r>
              <a:rPr lang="en-US" altLang="zh-CN" sz="2800" kern="100" dirty="0">
                <a:latin typeface="Times New Roman"/>
                <a:ea typeface="华文细黑"/>
              </a:rPr>
              <a:t>(</a:t>
            </a:r>
            <a:r>
              <a:rPr lang="zh-CN" altLang="zh-CN" sz="2800" kern="100" dirty="0">
                <a:latin typeface="Times New Roman"/>
                <a:ea typeface="华文细黑"/>
                <a:cs typeface="Times New Roman"/>
              </a:rPr>
              <a:t>图中</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点均处于曲线上</a:t>
            </a:r>
            <a:r>
              <a:rPr lang="en-US" altLang="zh-CN" sz="2800" kern="100" dirty="0">
                <a:latin typeface="Times New Roman"/>
                <a:ea typeface="华文细黑"/>
              </a:rPr>
              <a:t>)</a:t>
            </a:r>
            <a:r>
              <a:rPr lang="zh-CN" altLang="zh-CN" sz="2800" kern="100" dirty="0">
                <a:latin typeface="Times New Roman"/>
                <a:ea typeface="华文细黑"/>
                <a:cs typeface="Times New Roman"/>
              </a:rPr>
              <a:t>。下列说法不正确的是</a:t>
            </a:r>
            <a:r>
              <a:rPr lang="en-US" altLang="zh-CN" sz="2800" kern="100" dirty="0">
                <a:latin typeface="Times New Roman"/>
                <a:ea typeface="华文细黑"/>
              </a:rPr>
              <a:t>(</a:t>
            </a:r>
            <a:r>
              <a:rPr lang="zh-CN" altLang="zh-CN" sz="2800" kern="100" dirty="0">
                <a:latin typeface="Times New Roman"/>
                <a:ea typeface="华文细黑"/>
                <a:cs typeface="Times New Roman"/>
              </a:rPr>
              <a:t>　　</a:t>
            </a:r>
            <a:r>
              <a:rPr lang="en-US" altLang="zh-CN" sz="2800" kern="100" dirty="0">
                <a:latin typeface="Times New Roman"/>
                <a:ea typeface="华文细黑"/>
              </a:rPr>
              <a:t>)</a:t>
            </a:r>
            <a:endParaRPr lang="zh-CN" altLang="zh-CN" sz="2800" kern="100" dirty="0">
              <a:effectLst/>
              <a:latin typeface="宋体"/>
              <a:cs typeface="Courier New"/>
            </a:endParaRPr>
          </a:p>
        </p:txBody>
      </p:sp>
      <p:sp>
        <p:nvSpPr>
          <p:cNvPr id="2"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854968"/>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034897544"/>
              </p:ext>
            </p:extLst>
          </p:nvPr>
        </p:nvGraphicFramePr>
        <p:xfrm>
          <a:off x="4511030" y="2061642"/>
          <a:ext cx="1400175" cy="981075"/>
        </p:xfrm>
        <a:graphic>
          <a:graphicData uri="http://schemas.openxmlformats.org/presentationml/2006/ole">
            <mc:AlternateContent xmlns:mc="http://schemas.openxmlformats.org/markup-compatibility/2006">
              <mc:Choice xmlns:v="urn:schemas-microsoft-com:vml" Requires="v">
                <p:oleObj spid="_x0000_s246824" name="文档" r:id="rId3" imgW="1406588" imgH="979898" progId="Word.Document.12">
                  <p:embed/>
                </p:oleObj>
              </mc:Choice>
              <mc:Fallback>
                <p:oleObj name="文档" r:id="rId3" imgW="1406588" imgH="979898" progId="Word.Document.12">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030" y="2061642"/>
                        <a:ext cx="14001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46787" name="Picture 3" descr="HX37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6177" y="3880676"/>
            <a:ext cx="3327944" cy="2573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1">
            <a:hlinkClick r:id="rId6"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31" name="Rectangle 21">
            <a:hlinkClick r:id="rId7"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2" name="Rectangle 21">
            <a:hlinkClick r:id="rId8"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3" name="Rectangle 21">
            <a:hlinkClick r:id="rId9"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4" name="Rectangle 21">
            <a:hlinkClick r:id="rId10"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5" name="Rectangle 21">
            <a:hlinkClick r:id="rId11"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6" name="Rectangle 21">
            <a:hlinkClick r:id="rId12"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7" name="Rectangle 21">
            <a:hlinkClick r:id="rId13"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66063" y="1485578"/>
            <a:ext cx="10901751" cy="2677656"/>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反应</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C(s)</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=2CO(g)</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en-US" altLang="zh-CN" sz="2800" kern="100" dirty="0">
                <a:latin typeface="Times New Roman"/>
                <a:ea typeface="华文细黑"/>
                <a:cs typeface="Courier New"/>
              </a:rPr>
              <a:t>&gt;0</a:t>
            </a:r>
            <a:endParaRPr lang="zh-CN" altLang="zh-CN" sz="105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体系的总压强</a:t>
            </a:r>
            <a:r>
              <a:rPr lang="en-US" altLang="zh-CN" sz="2800" i="1" kern="100" dirty="0">
                <a:latin typeface="Times New Roman"/>
                <a:ea typeface="华文细黑"/>
                <a:cs typeface="Courier New"/>
              </a:rPr>
              <a:t>p</a:t>
            </a:r>
            <a:r>
              <a:rPr lang="zh-CN" altLang="zh-CN" sz="2800" kern="100" baseline="-25000" dirty="0">
                <a:latin typeface="Times New Roman"/>
                <a:ea typeface="华文细黑"/>
                <a:cs typeface="Times New Roman"/>
              </a:rPr>
              <a:t>总</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p</a:t>
            </a:r>
            <a:r>
              <a:rPr lang="zh-CN" altLang="zh-CN" sz="2800" kern="100" baseline="-25000" dirty="0">
                <a:latin typeface="Times New Roman"/>
                <a:ea typeface="华文细黑"/>
                <a:cs typeface="Times New Roman"/>
              </a:rPr>
              <a:t>总</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状态</a:t>
            </a: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p</a:t>
            </a:r>
            <a:r>
              <a:rPr lang="zh-CN" altLang="zh-CN" sz="2800" kern="100" baseline="-25000" dirty="0">
                <a:latin typeface="Times New Roman"/>
                <a:ea typeface="华文细黑"/>
                <a:cs typeface="Times New Roman"/>
              </a:rPr>
              <a:t>总</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状态</a:t>
            </a: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体系中</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，状态</a:t>
            </a: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(CO</a:t>
            </a:r>
            <a:r>
              <a:rPr lang="zh-CN" altLang="zh-CN" sz="2800" kern="100" dirty="0">
                <a:latin typeface="Times New Roman"/>
                <a:ea typeface="华文细黑"/>
                <a:cs typeface="Times New Roman"/>
              </a:rPr>
              <a:t>，状态</a:t>
            </a:r>
            <a:r>
              <a:rPr lang="en-US" altLang="zh-CN" sz="2800" kern="100" dirty="0">
                <a:latin typeface="宋体"/>
                <a:ea typeface="华文细黑"/>
                <a:cs typeface="Times New Roman"/>
              </a:rPr>
              <a:t>Ⅲ</a:t>
            </a:r>
            <a:r>
              <a:rPr lang="en-US" altLang="zh-CN" sz="2800" kern="100" dirty="0">
                <a:latin typeface="Times New Roman"/>
                <a:ea typeface="华文细黑"/>
                <a:cs typeface="Courier New"/>
              </a:rPr>
              <a:t>)</a:t>
            </a:r>
            <a:endParaRPr lang="zh-CN" altLang="zh-CN" sz="1050" kern="100" dirty="0">
              <a:latin typeface="宋体"/>
              <a:cs typeface="Courier New"/>
            </a:endParaRPr>
          </a:p>
          <a:p>
            <a:pPr>
              <a:lnSpc>
                <a:spcPct val="150000"/>
              </a:lnSpc>
            </a:pPr>
            <a:r>
              <a:rPr lang="en-US" altLang="zh-CN" sz="2800" kern="100" dirty="0">
                <a:latin typeface="Times New Roman"/>
                <a:ea typeface="华文细黑"/>
              </a:rPr>
              <a:t>D.</a:t>
            </a:r>
            <a:r>
              <a:rPr lang="zh-CN" altLang="zh-CN" sz="2800" kern="100" dirty="0">
                <a:latin typeface="Times New Roman"/>
                <a:ea typeface="华文细黑"/>
                <a:cs typeface="Times New Roman"/>
              </a:rPr>
              <a:t>逆反应速率</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逆</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逆</a:t>
            </a:r>
            <a:r>
              <a:rPr lang="en-US" altLang="zh-CN" sz="2800" kern="100" dirty="0">
                <a:latin typeface="Times New Roman"/>
                <a:ea typeface="华文细黑"/>
              </a:rPr>
              <a:t>(</a:t>
            </a:r>
            <a:r>
              <a:rPr lang="zh-CN" altLang="zh-CN" sz="2800" kern="100" dirty="0">
                <a:latin typeface="Times New Roman"/>
                <a:ea typeface="华文细黑"/>
                <a:cs typeface="Times New Roman"/>
              </a:rPr>
              <a:t>状态</a:t>
            </a:r>
            <a:r>
              <a:rPr lang="en-US" altLang="zh-CN" sz="2800" kern="100" dirty="0">
                <a:latin typeface="宋体"/>
                <a:ea typeface="华文细黑"/>
                <a:cs typeface="Times New Roman"/>
              </a:rPr>
              <a:t>Ⅰ</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逆</a:t>
            </a:r>
            <a:r>
              <a:rPr lang="en-US" altLang="zh-CN" sz="2800" kern="100" dirty="0">
                <a:latin typeface="Times New Roman"/>
                <a:ea typeface="华文细黑"/>
              </a:rPr>
              <a:t>(</a:t>
            </a:r>
            <a:r>
              <a:rPr lang="zh-CN" altLang="zh-CN" sz="2800" kern="100" dirty="0">
                <a:latin typeface="Times New Roman"/>
                <a:ea typeface="华文细黑"/>
                <a:cs typeface="Times New Roman"/>
              </a:rPr>
              <a:t>状态</a:t>
            </a:r>
            <a:r>
              <a:rPr lang="en-US" altLang="zh-CN" sz="2800" kern="100" dirty="0">
                <a:latin typeface="宋体"/>
                <a:ea typeface="华文细黑"/>
                <a:cs typeface="Times New Roman"/>
              </a:rPr>
              <a:t>Ⅲ</a:t>
            </a:r>
            <a:r>
              <a:rPr lang="en-US" altLang="zh-CN" sz="2800" kern="100" dirty="0">
                <a:latin typeface="Times New Roman"/>
                <a:ea typeface="华文细黑"/>
              </a:rPr>
              <a:t>)</a:t>
            </a:r>
            <a:endParaRPr lang="en-US" altLang="zh-CN" sz="2800" kern="100" dirty="0" smtClean="0">
              <a:latin typeface="Times New Roman"/>
              <a:ea typeface="华文细黑"/>
              <a:cs typeface="Times New Roman"/>
            </a:endParaRPr>
          </a:p>
        </p:txBody>
      </p:sp>
      <p:sp>
        <p:nvSpPr>
          <p:cNvPr id="14" name="Rectangle 21">
            <a:hlinkClick r:id="rId2"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5" name="Rectangle 21">
            <a:hlinkClick r:id="rId3"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4"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5"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6"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7"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8"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0" name="Rectangle 21">
            <a:hlinkClick r:id="rId9"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1" name="矩形 3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2" name="圆角矩形 31">
            <a:hlinkClick r:id="rId1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0075021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66063" y="1053530"/>
            <a:ext cx="10901751" cy="2595069"/>
          </a:xfrm>
          <a:prstGeom prst="rect">
            <a:avLst/>
          </a:prstGeom>
        </p:spPr>
        <p:txBody>
          <a:bodyPr>
            <a:spAutoFit/>
          </a:bodyPr>
          <a:lstStyle/>
          <a:p>
            <a:pPr algn="just">
              <a:lnSpc>
                <a:spcPct val="150000"/>
              </a:lnSpc>
              <a:spcAft>
                <a:spcPts val="0"/>
              </a:spcAft>
              <a:tabLst>
                <a:tab pos="2070735" algn="l"/>
              </a:tabLst>
            </a:pPr>
            <a:r>
              <a:rPr lang="zh-CN" altLang="zh-CN" sz="2800" b="1" kern="100" dirty="0" smtClean="0">
                <a:solidFill>
                  <a:srgbClr val="0000FF"/>
                </a:solidFill>
                <a:latin typeface="Times New Roman"/>
                <a:cs typeface="Times New Roman"/>
              </a:rPr>
              <a:t>解析</a:t>
            </a:r>
            <a:r>
              <a:rPr lang="zh-CN" altLang="zh-CN" sz="2800" b="1" kern="100" dirty="0">
                <a:solidFill>
                  <a:srgbClr val="0000FF"/>
                </a:solidFill>
                <a:latin typeface="Times New Roman"/>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C(s)</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=2CO(g)</a:t>
            </a:r>
            <a:r>
              <a:rPr lang="zh-CN" altLang="zh-CN" sz="2800" kern="100" dirty="0">
                <a:latin typeface="Times New Roman"/>
                <a:ea typeface="华文细黑"/>
                <a:cs typeface="Times New Roman"/>
              </a:rPr>
              <a:t>是气体的物质的量增加的反应，故</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S</a:t>
            </a:r>
            <a:r>
              <a:rPr lang="en-US" altLang="zh-CN" sz="2800" kern="100" dirty="0">
                <a:latin typeface="Times New Roman"/>
                <a:ea typeface="华文细黑"/>
                <a:cs typeface="Courier New"/>
              </a:rPr>
              <a:t>&gt;0</a:t>
            </a:r>
            <a:r>
              <a:rPr lang="zh-CN" altLang="zh-CN" sz="2800" kern="100" dirty="0">
                <a:latin typeface="Times New Roman"/>
                <a:ea typeface="华文细黑"/>
                <a:cs typeface="Times New Roman"/>
              </a:rPr>
              <a:t>，观察图像知，随着温度的升高，</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减小，平衡右移，则</a:t>
            </a:r>
            <a:r>
              <a:rPr lang="en-US" altLang="zh-CN" sz="2800" kern="100" dirty="0">
                <a:latin typeface="Times New Roman"/>
                <a:ea typeface="华文细黑"/>
                <a:cs typeface="Courier New"/>
              </a:rPr>
              <a:t>Δ</a:t>
            </a:r>
            <a:r>
              <a:rPr lang="en-US" altLang="zh-CN" sz="2800" i="1" kern="100" dirty="0">
                <a:latin typeface="Times New Roman"/>
                <a:ea typeface="华文细黑"/>
                <a:cs typeface="Courier New"/>
              </a:rPr>
              <a:t>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0</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所在曲线表示的是通入</a:t>
            </a:r>
            <a:r>
              <a:rPr lang="en-US" altLang="zh-CN" sz="2800" kern="100" dirty="0">
                <a:latin typeface="Times New Roman"/>
                <a:ea typeface="华文细黑"/>
                <a:cs typeface="Courier New"/>
              </a:rPr>
              <a:t>0.1 </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的变化过程，此时</a:t>
            </a:r>
            <a:endParaRPr lang="zh-CN" altLang="zh-CN" sz="105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488565051"/>
              </p:ext>
            </p:extLst>
          </p:nvPr>
        </p:nvGraphicFramePr>
        <p:xfrm>
          <a:off x="5055071" y="3717826"/>
          <a:ext cx="1400175" cy="981075"/>
        </p:xfrm>
        <a:graphic>
          <a:graphicData uri="http://schemas.openxmlformats.org/presentationml/2006/ole">
            <mc:AlternateContent xmlns:mc="http://schemas.openxmlformats.org/markup-compatibility/2006">
              <mc:Choice xmlns:v="urn:schemas-microsoft-com:vml" Requires="v">
                <p:oleObj spid="_x0000_s247848" name="文档" r:id="rId3" imgW="1406588" imgH="978459" progId="Word.Document.12">
                  <p:embed/>
                </p:oleObj>
              </mc:Choice>
              <mc:Fallback>
                <p:oleObj name="文档" r:id="rId3" imgW="1406588" imgH="978459" progId="Word.Document.12">
                  <p:embed/>
                  <p:pic>
                    <p:nvPicPr>
                      <p:cNvPr id="0" name="对象 3"/>
                      <p:cNvPicPr>
                        <a:picLocks noChangeAspect="1" noChangeArrowheads="1"/>
                      </p:cNvPicPr>
                      <p:nvPr/>
                    </p:nvPicPr>
                    <p:blipFill>
                      <a:blip r:embed="rId4"/>
                      <a:srcRect/>
                      <a:stretch>
                        <a:fillRect/>
                      </a:stretch>
                    </p:blipFill>
                    <p:spPr bwMode="auto">
                      <a:xfrm>
                        <a:off x="5055071" y="3717826"/>
                        <a:ext cx="14001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p:cNvSpPr/>
          <p:nvPr/>
        </p:nvSpPr>
        <p:spPr>
          <a:xfrm>
            <a:off x="1478556" y="3586865"/>
            <a:ext cx="5573962" cy="738664"/>
          </a:xfrm>
          <a:prstGeom prst="rect">
            <a:avLst/>
          </a:prstGeom>
        </p:spPr>
        <p:txBody>
          <a:bodyPr wrap="none">
            <a:spAutoFit/>
          </a:bodyPr>
          <a:lstStyle/>
          <a:p>
            <a:pPr algn="just">
              <a:lnSpc>
                <a:spcPct val="150000"/>
              </a:lnSpc>
              <a:spcAft>
                <a:spcPts val="0"/>
              </a:spcAft>
              <a:tabLst>
                <a:tab pos="2070735" algn="l"/>
              </a:tabLst>
            </a:pP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C(s)</a:t>
            </a:r>
            <a:r>
              <a:rPr lang="en-US" altLang="zh-CN" sz="2800" kern="100" dirty="0" smtClean="0">
                <a:latin typeface="ZBFH"/>
                <a:ea typeface="华文细黑"/>
                <a:cs typeface="Courier New"/>
              </a:rPr>
              <a:t></a:t>
            </a:r>
            <a:r>
              <a:rPr lang="en-US" altLang="zh-CN" sz="2800" kern="100" dirty="0">
                <a:latin typeface="Times New Roman"/>
                <a:ea typeface="华文细黑"/>
                <a:cs typeface="Courier New"/>
              </a:rPr>
              <a:t>2CO(g)</a:t>
            </a:r>
            <a:endParaRPr lang="zh-CN" altLang="zh-CN" sz="2800" kern="100" dirty="0">
              <a:effectLst/>
              <a:latin typeface="宋体"/>
              <a:cs typeface="Courier New"/>
            </a:endParaRPr>
          </a:p>
        </p:txBody>
      </p:sp>
      <p:sp>
        <p:nvSpPr>
          <p:cNvPr id="9" name="矩形 8"/>
          <p:cNvSpPr/>
          <p:nvPr/>
        </p:nvSpPr>
        <p:spPr>
          <a:xfrm>
            <a:off x="910630" y="4072574"/>
            <a:ext cx="6092825" cy="2031325"/>
          </a:xfrm>
          <a:prstGeom prst="rect">
            <a:avLst/>
          </a:prstGeom>
        </p:spPr>
        <p:txBody>
          <a:bodyPr>
            <a:spAutoFit/>
          </a:bodyPr>
          <a:lstStyle/>
          <a:p>
            <a:pPr algn="just">
              <a:lnSpc>
                <a:spcPct val="150000"/>
              </a:lnSpc>
              <a:spcAft>
                <a:spcPts val="0"/>
              </a:spcAft>
              <a:tabLst>
                <a:tab pos="2070735" algn="l"/>
              </a:tabLst>
            </a:pP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始</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0.1           0            0</a:t>
            </a:r>
            <a:endParaRPr lang="zh-CN" altLang="zh-CN" sz="2800" kern="100" dirty="0">
              <a:latin typeface="宋体"/>
              <a:cs typeface="Courier New"/>
            </a:endParaRPr>
          </a:p>
          <a:p>
            <a:pPr algn="just">
              <a:lnSpc>
                <a:spcPct val="150000"/>
              </a:lnSpc>
              <a:spcAft>
                <a:spcPts val="0"/>
              </a:spcAft>
              <a:tabLst>
                <a:tab pos="2070735" algn="l"/>
              </a:tabLst>
            </a:pP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转</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0.02  </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0.04</a:t>
            </a:r>
            <a:endParaRPr lang="zh-CN" altLang="zh-CN" sz="2800" kern="100" dirty="0">
              <a:latin typeface="宋体"/>
              <a:cs typeface="Courier New"/>
            </a:endParaRPr>
          </a:p>
          <a:p>
            <a:pPr algn="just">
              <a:lnSpc>
                <a:spcPct val="150000"/>
              </a:lnSpc>
              <a:spcAft>
                <a:spcPts val="0"/>
              </a:spcAft>
              <a:tabLst>
                <a:tab pos="2070735" algn="l"/>
              </a:tabLst>
            </a:pP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平</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mol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0.08  </a:t>
            </a:r>
            <a:r>
              <a:rPr lang="zh-CN" altLang="zh-CN" sz="2800" kern="100" dirty="0">
                <a:latin typeface="Times New Roman"/>
                <a:ea typeface="华文细黑"/>
                <a:cs typeface="Times New Roman"/>
              </a:rPr>
              <a:t>　　　</a:t>
            </a:r>
            <a:r>
              <a:rPr lang="zh-CN" altLang="zh-CN" sz="2800" kern="100" dirty="0">
                <a:latin typeface="宋体"/>
                <a:ea typeface="Times New Roman"/>
                <a:cs typeface="Courier New"/>
              </a:rPr>
              <a:t>  </a:t>
            </a:r>
            <a:r>
              <a:rPr lang="en-US" altLang="zh-CN" sz="2800" kern="100" dirty="0" smtClean="0">
                <a:latin typeface="宋体"/>
                <a:ea typeface="Times New Roman"/>
                <a:cs typeface="Courier New"/>
              </a:rPr>
              <a:t>  0.04</a:t>
            </a:r>
            <a:endParaRPr lang="zh-CN" altLang="zh-CN" sz="2800" kern="100" dirty="0">
              <a:effectLst/>
              <a:latin typeface="宋体"/>
              <a:cs typeface="Courier New"/>
            </a:endParaRPr>
          </a:p>
        </p:txBody>
      </p:sp>
      <p:sp>
        <p:nvSpPr>
          <p:cNvPr id="17" name="Rectangle 21">
            <a:hlinkClick r:id="rId5"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6"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7"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8"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9" name="Rectangle 21">
            <a:hlinkClick r:id="rId9"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0" name="Rectangle 21">
            <a:hlinkClick r:id="rId10"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1" name="Rectangle 21">
            <a:hlinkClick r:id="rId11"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2" name="Rectangle 21">
            <a:hlinkClick r:id="rId12"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511646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75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750"/>
                                        <p:tgtEl>
                                          <p:spTgt spid="4"/>
                                        </p:tgtEl>
                                      </p:cBhvr>
                                    </p:animEffect>
                                  </p:childTnLst>
                                </p:cTn>
                              </p:par>
                            </p:childTnLst>
                          </p:cTn>
                        </p:par>
                        <p:par>
                          <p:cTn id="19" fill="hold">
                            <p:stCondLst>
                              <p:cond delay="2250"/>
                            </p:stCondLst>
                            <p:childTnLst>
                              <p:par>
                                <p:cTn id="20" presetID="3" presetClass="entr" presetSubtype="1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964571" y="968822"/>
            <a:ext cx="10372643" cy="1384995"/>
          </a:xfrm>
          <a:prstGeom prst="rect">
            <a:avLst/>
          </a:prstGeom>
        </p:spPr>
        <p:txBody>
          <a:bodyPr>
            <a:spAutoFit/>
          </a:bodyPr>
          <a:lstStyle/>
          <a:p>
            <a:pPr algn="just">
              <a:lnSpc>
                <a:spcPct val="150000"/>
              </a:lnSpc>
              <a:spcAft>
                <a:spcPts val="0"/>
              </a:spcAft>
              <a:tabLst>
                <a:tab pos="2070735" algn="l"/>
              </a:tabLst>
            </a:pPr>
            <a:r>
              <a:rPr lang="zh-CN" altLang="zh-CN" sz="2800" kern="100" dirty="0">
                <a:latin typeface="Times New Roman"/>
                <a:ea typeface="华文细黑"/>
                <a:cs typeface="Times New Roman"/>
              </a:rPr>
              <a:t>此时气体总的物质的量为</a:t>
            </a:r>
            <a:r>
              <a:rPr lang="en-US" altLang="zh-CN" sz="2800" kern="100" dirty="0">
                <a:latin typeface="Times New Roman"/>
                <a:ea typeface="华文细黑"/>
                <a:cs typeface="Courier New"/>
              </a:rPr>
              <a:t>0.12 </a:t>
            </a:r>
            <a:r>
              <a:rPr lang="en-US" altLang="zh-CN" sz="2800" kern="100" dirty="0" err="1">
                <a:latin typeface="Times New Roman"/>
                <a:ea typeface="华文细黑"/>
                <a:cs typeface="Courier New"/>
              </a:rPr>
              <a:t>mol</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nSpc>
                <a:spcPct val="150000"/>
              </a:lnSpc>
            </a:pP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所在曲线表示的是通入</a:t>
            </a:r>
            <a:r>
              <a:rPr lang="en-US" altLang="zh-CN" sz="2800" kern="100" dirty="0">
                <a:latin typeface="Times New Roman"/>
                <a:ea typeface="华文细黑"/>
              </a:rPr>
              <a:t>0.2 </a:t>
            </a:r>
            <a:r>
              <a:rPr lang="en-US" altLang="zh-CN" sz="2800" kern="100" dirty="0" err="1">
                <a:latin typeface="Times New Roman"/>
                <a:ea typeface="华文细黑"/>
              </a:rPr>
              <a:t>mol</a:t>
            </a:r>
            <a:r>
              <a:rPr lang="en-US" altLang="zh-CN" sz="2800" kern="100" dirty="0">
                <a:latin typeface="Times New Roman"/>
                <a:ea typeface="华文细黑"/>
              </a:rPr>
              <a:t> 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的变化过程，此时</a:t>
            </a:r>
            <a:endParaRPr lang="zh-CN" altLang="zh-CN" sz="2800" kern="100" dirty="0">
              <a:solidFill>
                <a:srgbClr val="F79646">
                  <a:lumMod val="75000"/>
                </a:srgbClr>
              </a:solidFill>
              <a:latin typeface="Times New Roman"/>
              <a:ea typeface="华文细黑"/>
            </a:endParaRPr>
          </a:p>
        </p:txBody>
      </p:sp>
      <p:sp>
        <p:nvSpPr>
          <p:cNvPr id="4" name="矩形 3"/>
          <p:cNvSpPr/>
          <p:nvPr/>
        </p:nvSpPr>
        <p:spPr>
          <a:xfrm>
            <a:off x="1882271" y="2264966"/>
            <a:ext cx="5453737" cy="656846"/>
          </a:xfrm>
          <a:prstGeom prst="rect">
            <a:avLst/>
          </a:prstGeom>
        </p:spPr>
        <p:txBody>
          <a:bodyPr wrap="none">
            <a:spAutoFit/>
          </a:bodyPr>
          <a:lstStyle/>
          <a:p>
            <a:pPr algn="just">
              <a:lnSpc>
                <a:spcPct val="150000"/>
              </a:lnSpc>
              <a:spcAft>
                <a:spcPts val="0"/>
              </a:spcAft>
              <a:tabLst>
                <a:tab pos="2070735" algn="l"/>
              </a:tabLst>
            </a:pP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C(s)2CO(g)</a:t>
            </a:r>
            <a:endParaRPr lang="zh-CN" altLang="zh-CN" sz="280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876395540"/>
              </p:ext>
            </p:extLst>
          </p:nvPr>
        </p:nvGraphicFramePr>
        <p:xfrm>
          <a:off x="5453211" y="2375174"/>
          <a:ext cx="1400175" cy="981075"/>
        </p:xfrm>
        <a:graphic>
          <a:graphicData uri="http://schemas.openxmlformats.org/presentationml/2006/ole">
            <mc:AlternateContent xmlns:mc="http://schemas.openxmlformats.org/markup-compatibility/2006">
              <mc:Choice xmlns:v="urn:schemas-microsoft-com:vml" Requires="v">
                <p:oleObj spid="_x0000_s249895" name="文档" r:id="rId3" imgW="1406588" imgH="978459" progId="Word.Document.12">
                  <p:embed/>
                </p:oleObj>
              </mc:Choice>
              <mc:Fallback>
                <p:oleObj name="文档" r:id="rId3" imgW="1406588" imgH="978459" progId="Word.Document.12">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3211" y="2375174"/>
                        <a:ext cx="14001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p:cNvSpPr/>
          <p:nvPr/>
        </p:nvSpPr>
        <p:spPr>
          <a:xfrm>
            <a:off x="1846734" y="2999562"/>
            <a:ext cx="6092825" cy="1754326"/>
          </a:xfrm>
          <a:prstGeom prst="rect">
            <a:avLst/>
          </a:prstGeom>
        </p:spPr>
        <p:txBody>
          <a:bodyPr>
            <a:spAutoFit/>
          </a:bodyPr>
          <a:lstStyle/>
          <a:p>
            <a:pPr algn="just">
              <a:lnSpc>
                <a:spcPct val="150000"/>
              </a:lnSpc>
              <a:spcAft>
                <a:spcPts val="0"/>
              </a:spcAft>
              <a:tabLst>
                <a:tab pos="2070735" algn="l"/>
              </a:tabLst>
            </a:pPr>
            <a:r>
              <a:rPr lang="en-US" altLang="zh-CN" i="1" kern="100" dirty="0">
                <a:latin typeface="Times New Roman"/>
                <a:ea typeface="华文细黑"/>
                <a:cs typeface="Courier New"/>
              </a:rPr>
              <a:t>n</a:t>
            </a:r>
            <a:r>
              <a:rPr lang="en-US" altLang="zh-CN" kern="100" dirty="0">
                <a:latin typeface="Times New Roman"/>
                <a:ea typeface="华文细黑"/>
                <a:cs typeface="Courier New"/>
              </a:rPr>
              <a:t>(</a:t>
            </a:r>
            <a:r>
              <a:rPr lang="zh-CN" altLang="zh-CN" kern="100" dirty="0">
                <a:latin typeface="Times New Roman"/>
                <a:ea typeface="华文细黑"/>
                <a:cs typeface="Times New Roman"/>
              </a:rPr>
              <a:t>始</a:t>
            </a:r>
            <a:r>
              <a:rPr lang="en-US" altLang="zh-CN" kern="100" dirty="0">
                <a:latin typeface="Times New Roman"/>
                <a:ea typeface="华文细黑"/>
                <a:cs typeface="Courier New"/>
              </a:rPr>
              <a:t>)/</a:t>
            </a:r>
            <a:r>
              <a:rPr lang="en-US" altLang="zh-CN" kern="100" dirty="0" err="1">
                <a:latin typeface="Times New Roman"/>
                <a:ea typeface="华文细黑"/>
                <a:cs typeface="Courier New"/>
              </a:rPr>
              <a:t>mol</a:t>
            </a:r>
            <a:r>
              <a:rPr lang="en-US" altLang="zh-CN" kern="100" dirty="0">
                <a:latin typeface="Times New Roman"/>
                <a:ea typeface="华文细黑"/>
                <a:cs typeface="Courier New"/>
              </a:rPr>
              <a:t>  0.2    </a:t>
            </a:r>
            <a:r>
              <a:rPr lang="en-US" altLang="zh-CN" kern="100" dirty="0" smtClean="0">
                <a:latin typeface="Times New Roman"/>
                <a:ea typeface="华文细黑"/>
                <a:cs typeface="Courier New"/>
              </a:rPr>
              <a:t>          0               0</a:t>
            </a:r>
            <a:endParaRPr lang="zh-CN" altLang="zh-CN" sz="1000" kern="100" dirty="0">
              <a:latin typeface="宋体"/>
              <a:cs typeface="Courier New"/>
            </a:endParaRPr>
          </a:p>
          <a:p>
            <a:pPr algn="just">
              <a:lnSpc>
                <a:spcPct val="150000"/>
              </a:lnSpc>
              <a:spcAft>
                <a:spcPts val="0"/>
              </a:spcAft>
              <a:tabLst>
                <a:tab pos="2070735" algn="l"/>
              </a:tabLst>
            </a:pPr>
            <a:r>
              <a:rPr lang="en-US" altLang="zh-CN" i="1" kern="100" dirty="0">
                <a:latin typeface="Times New Roman"/>
                <a:ea typeface="华文细黑"/>
                <a:cs typeface="Courier New"/>
              </a:rPr>
              <a:t>n</a:t>
            </a:r>
            <a:r>
              <a:rPr lang="en-US" altLang="zh-CN" kern="100" dirty="0">
                <a:latin typeface="Times New Roman"/>
                <a:ea typeface="华文细黑"/>
                <a:cs typeface="Courier New"/>
              </a:rPr>
              <a:t>(</a:t>
            </a:r>
            <a:r>
              <a:rPr lang="zh-CN" altLang="zh-CN" kern="100" dirty="0">
                <a:latin typeface="Times New Roman"/>
                <a:ea typeface="华文细黑"/>
                <a:cs typeface="Times New Roman"/>
              </a:rPr>
              <a:t>转</a:t>
            </a:r>
            <a:r>
              <a:rPr lang="en-US" altLang="zh-CN" kern="100" dirty="0">
                <a:latin typeface="Times New Roman"/>
                <a:ea typeface="华文细黑"/>
                <a:cs typeface="Courier New"/>
              </a:rPr>
              <a:t>)/</a:t>
            </a:r>
            <a:r>
              <a:rPr lang="en-US" altLang="zh-CN" kern="100" dirty="0" err="1">
                <a:latin typeface="Times New Roman"/>
                <a:ea typeface="华文细黑"/>
                <a:cs typeface="Courier New"/>
              </a:rPr>
              <a:t>mol</a:t>
            </a:r>
            <a:r>
              <a:rPr lang="en-US" altLang="zh-CN" kern="100" dirty="0">
                <a:latin typeface="Times New Roman"/>
                <a:ea typeface="华文细黑"/>
                <a:cs typeface="Courier New"/>
              </a:rPr>
              <a:t>  0.12  </a:t>
            </a:r>
            <a:r>
              <a:rPr lang="zh-CN" altLang="zh-CN" kern="100" dirty="0">
                <a:latin typeface="Times New Roman"/>
                <a:ea typeface="华文细黑"/>
                <a:cs typeface="Times New Roman"/>
              </a:rPr>
              <a:t>　　　</a:t>
            </a:r>
            <a:r>
              <a:rPr lang="zh-CN" altLang="zh-CN" kern="100" dirty="0">
                <a:latin typeface="宋体"/>
                <a:ea typeface="Times New Roman"/>
                <a:cs typeface="Courier New"/>
              </a:rPr>
              <a:t> </a:t>
            </a:r>
            <a:r>
              <a:rPr lang="en-US" altLang="zh-CN" kern="100" dirty="0" smtClean="0">
                <a:latin typeface="宋体"/>
                <a:ea typeface="Times New Roman"/>
                <a:cs typeface="Courier New"/>
              </a:rPr>
              <a:t>      </a:t>
            </a:r>
            <a:r>
              <a:rPr lang="en-US" altLang="zh-CN" kern="100" dirty="0">
                <a:latin typeface="Times New Roman"/>
                <a:ea typeface="华文细黑"/>
                <a:cs typeface="Courier New"/>
              </a:rPr>
              <a:t>0.24</a:t>
            </a:r>
            <a:endParaRPr lang="zh-CN" altLang="zh-CN" kern="100" dirty="0">
              <a:latin typeface="Times New Roman"/>
              <a:ea typeface="华文细黑"/>
              <a:cs typeface="Courier New"/>
            </a:endParaRPr>
          </a:p>
          <a:p>
            <a:pPr>
              <a:lnSpc>
                <a:spcPct val="150000"/>
              </a:lnSpc>
            </a:pPr>
            <a:r>
              <a:rPr lang="en-US" altLang="zh-CN" i="1" kern="100" dirty="0">
                <a:latin typeface="Times New Roman"/>
                <a:ea typeface="华文细黑"/>
              </a:rPr>
              <a:t>n</a:t>
            </a:r>
            <a:r>
              <a:rPr lang="en-US" altLang="zh-CN" kern="100" dirty="0">
                <a:latin typeface="Times New Roman"/>
                <a:ea typeface="华文细黑"/>
              </a:rPr>
              <a:t>(</a:t>
            </a:r>
            <a:r>
              <a:rPr lang="zh-CN" altLang="zh-CN" kern="100" dirty="0">
                <a:latin typeface="Times New Roman"/>
                <a:ea typeface="华文细黑"/>
                <a:cs typeface="Times New Roman"/>
              </a:rPr>
              <a:t>平</a:t>
            </a:r>
            <a:r>
              <a:rPr lang="en-US" altLang="zh-CN" kern="100" dirty="0">
                <a:latin typeface="Times New Roman"/>
                <a:ea typeface="华文细黑"/>
              </a:rPr>
              <a:t>)/</a:t>
            </a:r>
            <a:r>
              <a:rPr lang="en-US" altLang="zh-CN" kern="100" dirty="0" err="1">
                <a:latin typeface="Times New Roman"/>
                <a:ea typeface="华文细黑"/>
              </a:rPr>
              <a:t>mol</a:t>
            </a:r>
            <a:r>
              <a:rPr lang="en-US" altLang="zh-CN" kern="100" dirty="0">
                <a:latin typeface="Times New Roman"/>
                <a:ea typeface="华文细黑"/>
              </a:rPr>
              <a:t>  0.08  </a:t>
            </a:r>
            <a:r>
              <a:rPr lang="zh-CN" altLang="zh-CN" kern="100" dirty="0">
                <a:latin typeface="Times New Roman"/>
                <a:ea typeface="华文细黑"/>
                <a:cs typeface="Times New Roman"/>
              </a:rPr>
              <a:t>　　　</a:t>
            </a:r>
            <a:r>
              <a:rPr lang="zh-CN" altLang="zh-CN" kern="100" dirty="0">
                <a:ea typeface="Times New Roman"/>
              </a:rPr>
              <a:t> </a:t>
            </a:r>
            <a:r>
              <a:rPr lang="en-US" altLang="zh-CN" kern="100" dirty="0" smtClean="0">
                <a:ea typeface="Times New Roman"/>
              </a:rPr>
              <a:t>            </a:t>
            </a:r>
            <a:r>
              <a:rPr lang="en-US" altLang="zh-CN" kern="100" dirty="0" smtClean="0">
                <a:latin typeface="Times New Roman"/>
                <a:ea typeface="华文细黑"/>
                <a:cs typeface="Courier New"/>
              </a:rPr>
              <a:t>0.24</a:t>
            </a:r>
            <a:endParaRPr lang="zh-CN" altLang="en-US" kern="100" dirty="0">
              <a:latin typeface="Times New Roman"/>
              <a:ea typeface="华文细黑"/>
              <a:cs typeface="Courier New"/>
            </a:endParaRPr>
          </a:p>
        </p:txBody>
      </p:sp>
      <p:sp>
        <p:nvSpPr>
          <p:cNvPr id="9" name="矩形 8"/>
          <p:cNvSpPr/>
          <p:nvPr/>
        </p:nvSpPr>
        <p:spPr>
          <a:xfrm>
            <a:off x="852771" y="4669087"/>
            <a:ext cx="10210987" cy="1652760"/>
          </a:xfrm>
          <a:prstGeom prst="rect">
            <a:avLst/>
          </a:prstGeom>
        </p:spPr>
        <p:txBody>
          <a:bodyPr>
            <a:spAutoFit/>
          </a:bodyPr>
          <a:lstStyle/>
          <a:p>
            <a:pPr lvl="0" algn="just">
              <a:lnSpc>
                <a:spcPct val="130000"/>
              </a:lnSpc>
              <a:tabLst>
                <a:tab pos="2070735" algn="l"/>
              </a:tabLst>
            </a:pPr>
            <a:r>
              <a:rPr lang="zh-CN" altLang="zh-CN" sz="2600" kern="100" dirty="0">
                <a:solidFill>
                  <a:prstClr val="black"/>
                </a:solidFill>
                <a:latin typeface="Times New Roman"/>
                <a:ea typeface="华文细黑"/>
                <a:cs typeface="Times New Roman"/>
              </a:rPr>
              <a:t>此时气体总的物质的量为</a:t>
            </a:r>
            <a:r>
              <a:rPr lang="en-US" altLang="zh-CN" sz="2600" kern="100" dirty="0">
                <a:solidFill>
                  <a:prstClr val="black"/>
                </a:solidFill>
                <a:latin typeface="Times New Roman"/>
                <a:ea typeface="华文细黑"/>
              </a:rPr>
              <a:t>0.32 </a:t>
            </a:r>
            <a:r>
              <a:rPr lang="en-US" altLang="zh-CN" sz="2600" kern="100" dirty="0" err="1">
                <a:solidFill>
                  <a:prstClr val="black"/>
                </a:solidFill>
                <a:latin typeface="Times New Roman"/>
                <a:ea typeface="华文细黑"/>
              </a:rPr>
              <a:t>mol</a:t>
            </a:r>
            <a:r>
              <a:rPr lang="zh-CN" altLang="zh-CN" sz="2600" kern="100" dirty="0">
                <a:solidFill>
                  <a:prstClr val="black"/>
                </a:solidFill>
                <a:latin typeface="Times New Roman"/>
                <a:ea typeface="华文细黑"/>
                <a:cs typeface="Times New Roman"/>
              </a:rPr>
              <a:t>，此时</a:t>
            </a:r>
            <a:r>
              <a:rPr lang="en-US" altLang="zh-CN" sz="2600" kern="100" dirty="0">
                <a:solidFill>
                  <a:prstClr val="black"/>
                </a:solidFill>
                <a:latin typeface="宋体"/>
                <a:ea typeface="华文细黑"/>
                <a:cs typeface="Times New Roman"/>
              </a:rPr>
              <a:t>Ⅱ</a:t>
            </a:r>
            <a:r>
              <a:rPr lang="zh-CN" altLang="zh-CN" sz="2600" kern="100" dirty="0">
                <a:solidFill>
                  <a:prstClr val="black"/>
                </a:solidFill>
                <a:latin typeface="Times New Roman"/>
                <a:ea typeface="华文细黑"/>
                <a:cs typeface="Times New Roman"/>
              </a:rPr>
              <a:t>中气体总物质的量大于</a:t>
            </a:r>
            <a:r>
              <a:rPr lang="en-US" altLang="zh-CN" sz="2600" kern="100" dirty="0">
                <a:solidFill>
                  <a:prstClr val="black"/>
                </a:solidFill>
                <a:latin typeface="宋体"/>
                <a:ea typeface="华文细黑"/>
                <a:cs typeface="Times New Roman"/>
              </a:rPr>
              <a:t>Ⅰ</a:t>
            </a:r>
            <a:r>
              <a:rPr lang="zh-CN" altLang="zh-CN" sz="2600" kern="100" dirty="0">
                <a:solidFill>
                  <a:prstClr val="black"/>
                </a:solidFill>
                <a:latin typeface="Times New Roman"/>
                <a:ea typeface="华文细黑"/>
                <a:cs typeface="Times New Roman"/>
              </a:rPr>
              <a:t>中气体总物质的量的</a:t>
            </a:r>
            <a:r>
              <a:rPr lang="en-US" altLang="zh-CN" sz="2600" kern="100" dirty="0">
                <a:solidFill>
                  <a:prstClr val="black"/>
                </a:solidFill>
                <a:latin typeface="Times New Roman"/>
                <a:ea typeface="华文细黑"/>
              </a:rPr>
              <a:t>2</a:t>
            </a:r>
            <a:r>
              <a:rPr lang="zh-CN" altLang="zh-CN" sz="2600" kern="100" dirty="0">
                <a:solidFill>
                  <a:prstClr val="black"/>
                </a:solidFill>
                <a:latin typeface="Times New Roman"/>
                <a:ea typeface="华文细黑"/>
                <a:cs typeface="Times New Roman"/>
              </a:rPr>
              <a:t>倍，且</a:t>
            </a:r>
            <a:r>
              <a:rPr lang="en-US" altLang="zh-CN" sz="2600" kern="100" dirty="0">
                <a:solidFill>
                  <a:prstClr val="black"/>
                </a:solidFill>
                <a:latin typeface="宋体"/>
                <a:ea typeface="华文细黑"/>
                <a:cs typeface="Times New Roman"/>
              </a:rPr>
              <a:t>Ⅱ</a:t>
            </a:r>
            <a:r>
              <a:rPr lang="zh-CN" altLang="zh-CN" sz="2600" kern="100" dirty="0">
                <a:solidFill>
                  <a:prstClr val="black"/>
                </a:solidFill>
                <a:latin typeface="Times New Roman"/>
                <a:ea typeface="华文细黑"/>
                <a:cs typeface="Times New Roman"/>
              </a:rPr>
              <a:t>的温度高，气体体积膨胀，压强又要增大，则</a:t>
            </a:r>
            <a:r>
              <a:rPr lang="en-US" altLang="zh-CN" sz="2600" i="1" kern="100" dirty="0">
                <a:solidFill>
                  <a:prstClr val="black"/>
                </a:solidFill>
                <a:latin typeface="Times New Roman"/>
                <a:ea typeface="华文细黑"/>
              </a:rPr>
              <a:t>p</a:t>
            </a:r>
            <a:r>
              <a:rPr lang="zh-CN" altLang="zh-CN" sz="2600" kern="100" baseline="-25000" dirty="0">
                <a:solidFill>
                  <a:prstClr val="black"/>
                </a:solidFill>
                <a:latin typeface="Times New Roman"/>
                <a:ea typeface="华文细黑"/>
                <a:cs typeface="Times New Roman"/>
              </a:rPr>
              <a:t>总</a:t>
            </a:r>
            <a:r>
              <a:rPr lang="en-US" altLang="zh-CN" sz="2600" kern="100" dirty="0">
                <a:solidFill>
                  <a:prstClr val="black"/>
                </a:solidFill>
                <a:latin typeface="Times New Roman"/>
                <a:ea typeface="华文细黑"/>
              </a:rPr>
              <a:t>(</a:t>
            </a:r>
            <a:r>
              <a:rPr lang="zh-CN" altLang="zh-CN" sz="2600" kern="100" dirty="0">
                <a:solidFill>
                  <a:prstClr val="black"/>
                </a:solidFill>
                <a:latin typeface="Times New Roman"/>
                <a:ea typeface="华文细黑"/>
                <a:cs typeface="Times New Roman"/>
              </a:rPr>
              <a:t>状态</a:t>
            </a:r>
            <a:r>
              <a:rPr lang="en-US" altLang="zh-CN" sz="2600" kern="100" dirty="0">
                <a:solidFill>
                  <a:prstClr val="black"/>
                </a:solidFill>
                <a:latin typeface="宋体"/>
                <a:ea typeface="华文细黑"/>
                <a:cs typeface="Times New Roman"/>
              </a:rPr>
              <a:t>Ⅱ</a:t>
            </a:r>
            <a:r>
              <a:rPr lang="en-US" altLang="zh-CN" sz="2600" kern="100" dirty="0">
                <a:solidFill>
                  <a:prstClr val="black"/>
                </a:solidFill>
                <a:latin typeface="Times New Roman"/>
                <a:ea typeface="华文细黑"/>
              </a:rPr>
              <a:t>)&gt;2</a:t>
            </a:r>
            <a:r>
              <a:rPr lang="en-US" altLang="zh-CN" sz="2600" i="1" kern="100" dirty="0">
                <a:solidFill>
                  <a:prstClr val="black"/>
                </a:solidFill>
                <a:latin typeface="Times New Roman"/>
                <a:ea typeface="华文细黑"/>
              </a:rPr>
              <a:t>p</a:t>
            </a:r>
            <a:r>
              <a:rPr lang="zh-CN" altLang="zh-CN" sz="2600" kern="100" baseline="-25000" dirty="0">
                <a:solidFill>
                  <a:prstClr val="black"/>
                </a:solidFill>
                <a:latin typeface="Times New Roman"/>
                <a:ea typeface="华文细黑"/>
                <a:cs typeface="Times New Roman"/>
              </a:rPr>
              <a:t>总</a:t>
            </a:r>
            <a:r>
              <a:rPr lang="en-US" altLang="zh-CN" sz="2600" kern="100" dirty="0">
                <a:solidFill>
                  <a:prstClr val="black"/>
                </a:solidFill>
                <a:latin typeface="Times New Roman"/>
                <a:ea typeface="华文细黑"/>
              </a:rPr>
              <a:t>(</a:t>
            </a:r>
            <a:r>
              <a:rPr lang="zh-CN" altLang="zh-CN" sz="2600" kern="100" dirty="0">
                <a:solidFill>
                  <a:prstClr val="black"/>
                </a:solidFill>
                <a:latin typeface="Times New Roman"/>
                <a:ea typeface="华文细黑"/>
                <a:cs typeface="Times New Roman"/>
              </a:rPr>
              <a:t>状态</a:t>
            </a:r>
            <a:r>
              <a:rPr lang="en-US" altLang="zh-CN" sz="2600" kern="100" dirty="0">
                <a:solidFill>
                  <a:prstClr val="black"/>
                </a:solidFill>
                <a:latin typeface="宋体"/>
                <a:ea typeface="华文细黑"/>
                <a:cs typeface="Times New Roman"/>
              </a:rPr>
              <a:t>Ⅰ</a:t>
            </a:r>
            <a:r>
              <a:rPr lang="en-US" altLang="zh-CN" sz="2600" kern="100" dirty="0">
                <a:solidFill>
                  <a:prstClr val="black"/>
                </a:solidFill>
                <a:latin typeface="Times New Roman"/>
                <a:ea typeface="华文细黑"/>
              </a:rPr>
              <a:t>)</a:t>
            </a:r>
            <a:r>
              <a:rPr lang="zh-CN" altLang="zh-CN" sz="2600" kern="100" dirty="0">
                <a:solidFill>
                  <a:prstClr val="black"/>
                </a:solidFill>
                <a:latin typeface="Times New Roman"/>
                <a:ea typeface="华文细黑"/>
                <a:cs typeface="Times New Roman"/>
              </a:rPr>
              <a:t>，正确；</a:t>
            </a:r>
            <a:endParaRPr lang="en-US" altLang="zh-CN" sz="2600" kern="100" dirty="0">
              <a:solidFill>
                <a:prstClr val="black"/>
              </a:solidFill>
              <a:latin typeface="Times New Roman"/>
              <a:ea typeface="华文细黑"/>
              <a:cs typeface="Times New Roman"/>
            </a:endParaRPr>
          </a:p>
        </p:txBody>
      </p:sp>
      <p:sp>
        <p:nvSpPr>
          <p:cNvPr id="16" name="Rectangle 21">
            <a:hlinkClick r:id="rId5"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6"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7"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8"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9"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0"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11"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1" name="Rectangle 21">
            <a:hlinkClick r:id="rId12"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246566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750"/>
                                        <p:tgtEl>
                                          <p:spTgt spid="4"/>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750"/>
                                        <p:tgtEl>
                                          <p:spTgt spid="5"/>
                                        </p:tgtEl>
                                      </p:cBhvr>
                                    </p:animEffect>
                                  </p:childTnLst>
                                </p:cTn>
                              </p:par>
                            </p:childTnLst>
                          </p:cTn>
                        </p:par>
                        <p:par>
                          <p:cTn id="19" fill="hold">
                            <p:stCondLst>
                              <p:cond delay="2250"/>
                            </p:stCondLst>
                            <p:childTnLst>
                              <p:par>
                                <p:cTn id="20" presetID="3" presetClass="entr" presetSubtype="1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750"/>
                                        <p:tgtEl>
                                          <p:spTgt spid="7"/>
                                        </p:tgtEl>
                                      </p:cBhvr>
                                    </p:animEffect>
                                  </p:childTnLst>
                                </p:cTn>
                              </p:par>
                            </p:childTnLst>
                          </p:cTn>
                        </p:par>
                        <p:par>
                          <p:cTn id="23" fill="hold">
                            <p:stCondLst>
                              <p:cond delay="3000"/>
                            </p:stCondLst>
                            <p:childTnLst>
                              <p:par>
                                <p:cTn id="24" presetID="3" presetClass="entr" presetSubtype="1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7506" y="1125538"/>
            <a:ext cx="10793813" cy="2677656"/>
          </a:xfrm>
          <a:prstGeom prst="rect">
            <a:avLst/>
          </a:prstGeom>
        </p:spPr>
        <p:txBody>
          <a:bodyPr>
            <a:spAutoFit/>
          </a:bodyPr>
          <a:lstStyle/>
          <a:p>
            <a:pPr>
              <a:lnSpc>
                <a:spcPct val="150000"/>
              </a:lnSpc>
            </a:pPr>
            <a:r>
              <a:rPr lang="en-US" altLang="zh-CN" sz="2800" kern="100" dirty="0">
                <a:latin typeface="Times New Roman"/>
                <a:ea typeface="华文细黑"/>
              </a:rPr>
              <a:t>2</a:t>
            </a:r>
            <a:r>
              <a:rPr lang="zh-CN" altLang="zh-CN" sz="2800" kern="100" dirty="0">
                <a:latin typeface="Times New Roman"/>
                <a:ea typeface="华文细黑"/>
                <a:cs typeface="Times New Roman"/>
              </a:rPr>
              <a:t>．向含有</a:t>
            </a:r>
            <a:r>
              <a:rPr lang="en-US" altLang="zh-CN" sz="2800" kern="100" dirty="0">
                <a:latin typeface="Times New Roman"/>
                <a:ea typeface="华文细黑"/>
              </a:rPr>
              <a:t>2 </a:t>
            </a:r>
            <a:r>
              <a:rPr lang="en-US" altLang="zh-CN" sz="2800" kern="100" dirty="0" err="1">
                <a:latin typeface="Times New Roman"/>
                <a:ea typeface="华文细黑"/>
              </a:rPr>
              <a:t>mol</a:t>
            </a:r>
            <a:r>
              <a:rPr lang="zh-CN" altLang="zh-CN" sz="2800" kern="100" dirty="0">
                <a:latin typeface="Times New Roman"/>
                <a:ea typeface="华文细黑"/>
                <a:cs typeface="Times New Roman"/>
              </a:rPr>
              <a:t>的</a:t>
            </a:r>
            <a:r>
              <a:rPr lang="en-US" altLang="zh-CN" sz="2800" kern="100" dirty="0">
                <a:latin typeface="Times New Roman"/>
                <a:ea typeface="华文细黑"/>
              </a:rPr>
              <a:t>SO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的容器中通入过量氧气发生</a:t>
            </a:r>
            <a:r>
              <a:rPr lang="en-US" altLang="zh-CN" sz="2800" kern="100" dirty="0">
                <a:latin typeface="Times New Roman"/>
                <a:ea typeface="华文细黑"/>
              </a:rPr>
              <a:t>2SO</a:t>
            </a:r>
            <a:r>
              <a:rPr lang="en-US" altLang="zh-CN" sz="2800" kern="100" baseline="-25000" dirty="0">
                <a:latin typeface="Times New Roman"/>
                <a:ea typeface="华文细黑"/>
              </a:rPr>
              <a:t>2</a:t>
            </a:r>
            <a:r>
              <a:rPr lang="en-US" altLang="zh-CN" sz="2800" kern="100" dirty="0">
                <a:latin typeface="Times New Roman"/>
                <a:ea typeface="华文细黑"/>
              </a:rPr>
              <a:t>(g)</a:t>
            </a:r>
            <a:r>
              <a:rPr lang="zh-CN" altLang="zh-CN" sz="2800" kern="100" dirty="0">
                <a:latin typeface="Times New Roman"/>
                <a:ea typeface="华文细黑"/>
                <a:cs typeface="Times New Roman"/>
              </a:rPr>
              <a:t>＋</a:t>
            </a:r>
            <a:r>
              <a:rPr lang="en-US" altLang="zh-CN" sz="2800" kern="100" dirty="0">
                <a:latin typeface="Times New Roman"/>
                <a:ea typeface="华文细黑"/>
              </a:rPr>
              <a:t>O</a:t>
            </a:r>
            <a:r>
              <a:rPr lang="en-US" altLang="zh-CN" sz="2800" kern="100" baseline="-25000" dirty="0">
                <a:latin typeface="Times New Roman"/>
                <a:ea typeface="华文细黑"/>
              </a:rPr>
              <a:t>2</a:t>
            </a:r>
            <a:r>
              <a:rPr lang="en-US" altLang="zh-CN" sz="2800" kern="100" dirty="0">
                <a:latin typeface="Times New Roman"/>
                <a:ea typeface="华文细黑"/>
              </a:rPr>
              <a:t>(g</a:t>
            </a:r>
            <a:r>
              <a:rPr lang="en-US" altLang="zh-CN" sz="2800" kern="100" dirty="0" smtClean="0">
                <a:latin typeface="Times New Roman"/>
                <a:ea typeface="华文细黑"/>
              </a:rPr>
              <a:t>)</a:t>
            </a:r>
            <a:r>
              <a:rPr lang="en-US" altLang="zh-CN" sz="2800" kern="100" dirty="0" smtClean="0">
                <a:latin typeface="华文细黑"/>
                <a:ea typeface="华文细黑"/>
              </a:rPr>
              <a:t>        </a:t>
            </a:r>
          </a:p>
          <a:p>
            <a:pPr>
              <a:lnSpc>
                <a:spcPct val="150000"/>
              </a:lnSpc>
            </a:pPr>
            <a:r>
              <a:rPr lang="en-US" altLang="zh-CN" sz="2800" kern="100" dirty="0">
                <a:latin typeface="华文细黑"/>
                <a:ea typeface="华文细黑"/>
              </a:rPr>
              <a:t> </a:t>
            </a:r>
            <a:r>
              <a:rPr lang="en-US" altLang="zh-CN" sz="2800" kern="100" dirty="0" smtClean="0">
                <a:latin typeface="华文细黑"/>
                <a:ea typeface="华文细黑"/>
              </a:rPr>
              <a:t>           </a:t>
            </a:r>
            <a:r>
              <a:rPr lang="en-US" altLang="zh-CN" sz="2800" kern="100" dirty="0" smtClean="0">
                <a:latin typeface="Times New Roman"/>
                <a:ea typeface="华文细黑"/>
              </a:rPr>
              <a:t>2SO</a:t>
            </a:r>
            <a:r>
              <a:rPr lang="en-US" altLang="zh-CN" sz="2800" kern="100" baseline="-25000" dirty="0" smtClean="0">
                <a:latin typeface="Times New Roman"/>
                <a:ea typeface="华文细黑"/>
              </a:rPr>
              <a:t>3</a:t>
            </a:r>
            <a:r>
              <a:rPr lang="en-US" altLang="zh-CN" sz="2800" kern="100" dirty="0" smtClean="0">
                <a:latin typeface="Times New Roman"/>
                <a:ea typeface="华文细黑"/>
              </a:rPr>
              <a:t>(g)</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rPr>
              <a:t>Δ</a:t>
            </a:r>
            <a:r>
              <a:rPr lang="en-US" altLang="zh-CN" sz="2800" i="1" kern="100" dirty="0" smtClean="0">
                <a:latin typeface="Times New Roman"/>
                <a:ea typeface="华文细黑"/>
              </a:rPr>
              <a:t>H</a:t>
            </a:r>
            <a:r>
              <a:rPr lang="zh-CN" altLang="zh-CN" sz="2800" kern="100" dirty="0">
                <a:latin typeface="Times New Roman"/>
                <a:ea typeface="华文细黑"/>
                <a:cs typeface="Times New Roman"/>
              </a:rPr>
              <a:t>＝－</a:t>
            </a:r>
            <a:r>
              <a:rPr lang="en-US" altLang="zh-CN" sz="2800" i="1" kern="100" dirty="0">
                <a:latin typeface="Times New Roman"/>
                <a:ea typeface="华文细黑"/>
              </a:rPr>
              <a:t>Q</a:t>
            </a:r>
            <a:r>
              <a:rPr lang="en-US" altLang="zh-CN" sz="2800" kern="100" dirty="0">
                <a:latin typeface="Times New Roman"/>
                <a:ea typeface="华文细黑"/>
              </a:rPr>
              <a:t> </a:t>
            </a:r>
            <a:r>
              <a:rPr lang="en-US" altLang="zh-CN" sz="2800" kern="100" dirty="0" err="1">
                <a:latin typeface="Times New Roman"/>
                <a:ea typeface="华文细黑"/>
              </a:rPr>
              <a:t>kJ·mol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rPr>
              <a:t>1</a:t>
            </a:r>
            <a:r>
              <a:rPr lang="en-US" altLang="zh-CN" sz="2800" kern="100" dirty="0">
                <a:latin typeface="Times New Roman"/>
                <a:ea typeface="华文细黑"/>
              </a:rPr>
              <a:t>(</a:t>
            </a:r>
            <a:r>
              <a:rPr lang="en-US" altLang="zh-CN" sz="2800" i="1" kern="100" dirty="0">
                <a:latin typeface="Times New Roman"/>
                <a:ea typeface="华文细黑"/>
              </a:rPr>
              <a:t>Q</a:t>
            </a:r>
            <a:r>
              <a:rPr lang="zh-CN" altLang="zh-CN" sz="2800" kern="100" dirty="0">
                <a:latin typeface="Times New Roman"/>
                <a:ea typeface="华文细黑"/>
                <a:cs typeface="Times New Roman"/>
              </a:rPr>
              <a:t>＞</a:t>
            </a:r>
            <a:r>
              <a:rPr lang="en-US" altLang="zh-CN" sz="2800" kern="100" dirty="0">
                <a:latin typeface="Times New Roman"/>
                <a:ea typeface="华文细黑"/>
              </a:rPr>
              <a:t>0)</a:t>
            </a:r>
            <a:r>
              <a:rPr lang="zh-CN" altLang="zh-CN" sz="2800" kern="100" dirty="0">
                <a:latin typeface="Times New Roman"/>
                <a:ea typeface="华文细黑"/>
                <a:cs typeface="Times New Roman"/>
              </a:rPr>
              <a:t>，充分反应后生成</a:t>
            </a:r>
            <a:r>
              <a:rPr lang="en-US" altLang="zh-CN" sz="2800" kern="100" dirty="0">
                <a:latin typeface="Times New Roman"/>
                <a:ea typeface="华文细黑"/>
              </a:rPr>
              <a:t>SO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的物质的量</a:t>
            </a:r>
            <a:r>
              <a:rPr lang="en-US" altLang="zh-CN" sz="2800" kern="100" dirty="0">
                <a:latin typeface="Times New Roman"/>
                <a:ea typeface="华文细黑"/>
              </a:rPr>
              <a:t>______2 </a:t>
            </a:r>
            <a:r>
              <a:rPr lang="en-US" altLang="zh-CN" sz="2800" kern="100" dirty="0" err="1">
                <a:latin typeface="Times New Roman"/>
                <a:ea typeface="华文细黑"/>
              </a:rPr>
              <a:t>mol</a:t>
            </a:r>
            <a:r>
              <a:rPr lang="en-US" altLang="zh-CN" sz="2800" kern="100" dirty="0">
                <a:latin typeface="Times New Roman"/>
                <a:ea typeface="华文细黑"/>
              </a:rPr>
              <a:t>(</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en-US" altLang="zh-CN" sz="2800" kern="100" dirty="0">
                <a:latin typeface="Times New Roman"/>
                <a:ea typeface="华文细黑"/>
              </a:rPr>
              <a:t>&lt;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en-US" altLang="zh-CN" sz="2800" kern="100" dirty="0">
                <a:latin typeface="Times New Roman"/>
                <a:ea typeface="华文细黑"/>
              </a:rPr>
              <a:t>&gt;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，下同</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SO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的物质的量</a:t>
            </a:r>
            <a:r>
              <a:rPr lang="en-US" altLang="zh-CN" sz="2800" kern="100" dirty="0">
                <a:latin typeface="Times New Roman"/>
                <a:ea typeface="华文细黑"/>
              </a:rPr>
              <a:t>______0 </a:t>
            </a:r>
            <a:r>
              <a:rPr lang="en-US" altLang="zh-CN" sz="2800" kern="100" dirty="0" err="1">
                <a:latin typeface="Times New Roman"/>
                <a:ea typeface="华文细黑"/>
              </a:rPr>
              <a:t>mol</a:t>
            </a:r>
            <a:r>
              <a:rPr lang="zh-CN" altLang="zh-CN" sz="2800" kern="100" dirty="0">
                <a:latin typeface="Times New Roman"/>
                <a:ea typeface="华文细黑"/>
                <a:cs typeface="Times New Roman"/>
              </a:rPr>
              <a:t>，转化率</a:t>
            </a:r>
            <a:r>
              <a:rPr lang="en-US" altLang="zh-CN" sz="2800" kern="100" dirty="0">
                <a:latin typeface="Times New Roman"/>
                <a:ea typeface="华文细黑"/>
              </a:rPr>
              <a:t>______100%</a:t>
            </a:r>
            <a:r>
              <a:rPr lang="zh-CN" altLang="zh-CN" sz="2800" kern="100" dirty="0">
                <a:latin typeface="Times New Roman"/>
                <a:ea typeface="华文细黑"/>
                <a:cs typeface="Times New Roman"/>
              </a:rPr>
              <a:t>，反应放出的热量</a:t>
            </a:r>
            <a:r>
              <a:rPr lang="en-US" altLang="zh-CN" sz="2800" kern="100" dirty="0">
                <a:latin typeface="Times New Roman"/>
                <a:ea typeface="华文细黑"/>
              </a:rPr>
              <a:t>________ </a:t>
            </a:r>
            <a:r>
              <a:rPr lang="en-US" altLang="zh-CN" sz="2800" i="1" kern="100" dirty="0">
                <a:latin typeface="Times New Roman"/>
                <a:ea typeface="华文细黑"/>
              </a:rPr>
              <a:t>Q</a:t>
            </a:r>
            <a:r>
              <a:rPr lang="en-US" altLang="zh-CN" sz="2800" kern="100" dirty="0">
                <a:latin typeface="Times New Roman"/>
                <a:ea typeface="华文细黑"/>
              </a:rPr>
              <a:t> kJ</a:t>
            </a:r>
            <a:r>
              <a:rPr lang="zh-CN" altLang="zh-CN" sz="2800" kern="100" dirty="0">
                <a:latin typeface="Times New Roman"/>
                <a:ea typeface="华文细黑"/>
                <a:cs typeface="Times New Roman"/>
              </a:rPr>
              <a:t>。</a:t>
            </a:r>
            <a:endParaRPr lang="zh-CN" altLang="en-US" sz="2800" dirty="0"/>
          </a:p>
        </p:txBody>
      </p:sp>
      <p:graphicFrame>
        <p:nvGraphicFramePr>
          <p:cNvPr id="4" name="对象 3"/>
          <p:cNvGraphicFramePr>
            <a:graphicFrameLocks noChangeAspect="1"/>
          </p:cNvGraphicFramePr>
          <p:nvPr>
            <p:extLst>
              <p:ext uri="{D42A27DB-BD31-4B8C-83A1-F6EECF244321}">
                <p14:modId xmlns:p14="http://schemas.microsoft.com/office/powerpoint/2010/main" val="1755973986"/>
              </p:ext>
            </p:extLst>
          </p:nvPr>
        </p:nvGraphicFramePr>
        <p:xfrm>
          <a:off x="607219" y="1701602"/>
          <a:ext cx="1758950" cy="1179513"/>
        </p:xfrm>
        <a:graphic>
          <a:graphicData uri="http://schemas.openxmlformats.org/presentationml/2006/ole">
            <mc:AlternateContent xmlns:mc="http://schemas.openxmlformats.org/markup-compatibility/2006">
              <mc:Choice xmlns:v="urn:schemas-microsoft-com:vml" Requires="v">
                <p:oleObj spid="_x0000_s210984" name="Document" r:id="rId3" imgW="1758865" imgH="1179473" progId="Word.Document.8">
                  <p:embed/>
                </p:oleObj>
              </mc:Choice>
              <mc:Fallback>
                <p:oleObj name="Document" r:id="rId3" imgW="1758865" imgH="1179473" progId="Word.Document.8">
                  <p:embed/>
                  <p:pic>
                    <p:nvPicPr>
                      <p:cNvPr id="0" name=""/>
                      <p:cNvPicPr/>
                      <p:nvPr/>
                    </p:nvPicPr>
                    <p:blipFill>
                      <a:blip r:embed="rId4"/>
                      <a:stretch>
                        <a:fillRect/>
                      </a:stretch>
                    </p:blipFill>
                    <p:spPr>
                      <a:xfrm>
                        <a:off x="607219" y="1701602"/>
                        <a:ext cx="1758950" cy="1179513"/>
                      </a:xfrm>
                      <a:prstGeom prst="rect">
                        <a:avLst/>
                      </a:prstGeom>
                    </p:spPr>
                  </p:pic>
                </p:oleObj>
              </mc:Fallback>
            </mc:AlternateContent>
          </a:graphicData>
        </a:graphic>
      </p:graphicFrame>
      <p:sp>
        <p:nvSpPr>
          <p:cNvPr id="6" name="矩形 5"/>
          <p:cNvSpPr/>
          <p:nvPr/>
        </p:nvSpPr>
        <p:spPr>
          <a:xfrm>
            <a:off x="2277179" y="2421682"/>
            <a:ext cx="748923" cy="656846"/>
          </a:xfrm>
          <a:prstGeom prst="rect">
            <a:avLst/>
          </a:prstGeom>
        </p:spPr>
        <p:txBody>
          <a:bodyPr wrap="none">
            <a:spAutoFit/>
          </a:bodyPr>
          <a:lstStyle/>
          <a:p>
            <a:pPr algn="just">
              <a:lnSpc>
                <a:spcPct val="150000"/>
              </a:lnSpc>
              <a:spcAft>
                <a:spcPts val="0"/>
              </a:spcAft>
              <a:tabLst>
                <a:tab pos="2070735" algn="l"/>
              </a:tabLst>
            </a:pPr>
            <a:r>
              <a:rPr lang="en-US" altLang="zh-CN" sz="2800" b="1" kern="100" dirty="0">
                <a:solidFill>
                  <a:srgbClr val="E36C0A"/>
                </a:solidFill>
                <a:latin typeface="Times New Roman"/>
                <a:ea typeface="华文细黑"/>
                <a:cs typeface="Courier New"/>
              </a:rPr>
              <a:t>&lt;</a:t>
            </a:r>
            <a:r>
              <a:rPr lang="zh-CN" altLang="zh-CN" sz="2800" b="1" kern="100" dirty="0">
                <a:solidFill>
                  <a:srgbClr val="E36C0A"/>
                </a:solidFill>
                <a:latin typeface="Times New Roman"/>
                <a:ea typeface="华文细黑"/>
                <a:cs typeface="Times New Roman"/>
              </a:rPr>
              <a:t>　</a:t>
            </a:r>
            <a:endParaRPr lang="zh-CN" altLang="zh-CN" sz="2800" b="1" kern="100" dirty="0">
              <a:effectLst/>
              <a:latin typeface="宋体"/>
              <a:cs typeface="Courier New"/>
            </a:endParaRPr>
          </a:p>
        </p:txBody>
      </p:sp>
      <p:sp>
        <p:nvSpPr>
          <p:cNvPr id="8" name="矩形 7"/>
          <p:cNvSpPr/>
          <p:nvPr/>
        </p:nvSpPr>
        <p:spPr>
          <a:xfrm>
            <a:off x="1485091" y="2997746"/>
            <a:ext cx="748923" cy="656846"/>
          </a:xfrm>
          <a:prstGeom prst="rect">
            <a:avLst/>
          </a:prstGeom>
        </p:spPr>
        <p:txBody>
          <a:bodyPr wrap="none">
            <a:spAutoFit/>
          </a:bodyPr>
          <a:lstStyle/>
          <a:p>
            <a:pPr lvl="0" algn="just">
              <a:lnSpc>
                <a:spcPct val="150000"/>
              </a:lnSpc>
              <a:tabLst>
                <a:tab pos="2070735" algn="l"/>
              </a:tabLst>
            </a:pPr>
            <a:r>
              <a:rPr lang="en-US" altLang="zh-CN" sz="2800" b="1" kern="100" dirty="0">
                <a:solidFill>
                  <a:srgbClr val="E36C0A"/>
                </a:solidFill>
                <a:latin typeface="Times New Roman"/>
                <a:ea typeface="华文细黑"/>
                <a:cs typeface="Courier New"/>
              </a:rPr>
              <a:t>&gt;</a:t>
            </a:r>
            <a:r>
              <a:rPr lang="zh-CN" altLang="zh-CN" sz="2800" b="1" kern="100" dirty="0">
                <a:solidFill>
                  <a:srgbClr val="E36C0A"/>
                </a:solidFill>
                <a:latin typeface="Times New Roman"/>
                <a:ea typeface="华文细黑"/>
                <a:cs typeface="Times New Roman"/>
              </a:rPr>
              <a:t>　</a:t>
            </a:r>
            <a:endParaRPr lang="zh-CN" altLang="zh-CN" sz="2800" b="1" kern="100" dirty="0">
              <a:solidFill>
                <a:prstClr val="black"/>
              </a:solidFill>
              <a:latin typeface="宋体"/>
              <a:cs typeface="Courier New"/>
            </a:endParaRPr>
          </a:p>
        </p:txBody>
      </p:sp>
      <p:sp>
        <p:nvSpPr>
          <p:cNvPr id="10" name="矩形 9"/>
          <p:cNvSpPr/>
          <p:nvPr/>
        </p:nvSpPr>
        <p:spPr>
          <a:xfrm>
            <a:off x="9452342" y="3051170"/>
            <a:ext cx="748923" cy="656846"/>
          </a:xfrm>
          <a:prstGeom prst="rect">
            <a:avLst/>
          </a:prstGeom>
        </p:spPr>
        <p:txBody>
          <a:bodyPr wrap="none">
            <a:spAutoFit/>
          </a:bodyPr>
          <a:lstStyle/>
          <a:p>
            <a:pPr lvl="0" algn="just">
              <a:lnSpc>
                <a:spcPct val="150000"/>
              </a:lnSpc>
              <a:tabLst>
                <a:tab pos="2070735" algn="l"/>
              </a:tabLst>
            </a:pPr>
            <a:r>
              <a:rPr lang="en-US" altLang="zh-CN" sz="2800" b="1" kern="100" dirty="0">
                <a:solidFill>
                  <a:srgbClr val="E36C0A"/>
                </a:solidFill>
                <a:latin typeface="Times New Roman"/>
                <a:ea typeface="华文细黑"/>
                <a:cs typeface="Courier New"/>
              </a:rPr>
              <a:t>&lt;</a:t>
            </a:r>
            <a:r>
              <a:rPr lang="zh-CN" altLang="zh-CN" sz="2800" b="1" kern="100" dirty="0">
                <a:solidFill>
                  <a:srgbClr val="E36C0A"/>
                </a:solidFill>
                <a:latin typeface="Times New Roman"/>
                <a:ea typeface="华文细黑"/>
                <a:cs typeface="Times New Roman"/>
              </a:rPr>
              <a:t>　</a:t>
            </a:r>
            <a:endParaRPr lang="zh-CN" altLang="zh-CN" sz="2800" b="1" kern="100" dirty="0">
              <a:solidFill>
                <a:prstClr val="black"/>
              </a:solidFill>
              <a:latin typeface="宋体"/>
              <a:cs typeface="Courier New"/>
            </a:endParaRPr>
          </a:p>
        </p:txBody>
      </p:sp>
      <p:sp>
        <p:nvSpPr>
          <p:cNvPr id="12" name="矩形 11"/>
          <p:cNvSpPr/>
          <p:nvPr/>
        </p:nvSpPr>
        <p:spPr>
          <a:xfrm>
            <a:off x="4700450" y="2988972"/>
            <a:ext cx="386644" cy="656846"/>
          </a:xfrm>
          <a:prstGeom prst="rect">
            <a:avLst/>
          </a:prstGeom>
        </p:spPr>
        <p:txBody>
          <a:bodyPr wrap="none">
            <a:spAutoFit/>
          </a:bodyPr>
          <a:lstStyle/>
          <a:p>
            <a:pPr lvl="0" algn="just">
              <a:lnSpc>
                <a:spcPct val="150000"/>
              </a:lnSpc>
              <a:tabLst>
                <a:tab pos="2070735" algn="l"/>
              </a:tabLst>
            </a:pPr>
            <a:r>
              <a:rPr lang="en-US" altLang="zh-CN" sz="2800" b="1" kern="100" dirty="0" smtClean="0">
                <a:solidFill>
                  <a:srgbClr val="E36C0A"/>
                </a:solidFill>
                <a:latin typeface="Times New Roman"/>
                <a:ea typeface="华文细黑"/>
                <a:cs typeface="Courier New"/>
              </a:rPr>
              <a:t>&lt;</a:t>
            </a:r>
            <a:endParaRPr lang="zh-CN" altLang="zh-CN" sz="2800" b="1" kern="100" dirty="0">
              <a:solidFill>
                <a:prstClr val="black"/>
              </a:solidFill>
              <a:latin typeface="宋体"/>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圆角矩形 10"/>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604631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6" grpId="0"/>
      <p:bldP spid="6" grpId="1"/>
      <p:bldP spid="8" grpId="0"/>
      <p:bldP spid="8" grpId="1"/>
      <p:bldP spid="10" grpId="0"/>
      <p:bldP spid="10" grpId="1"/>
      <p:bldP spid="12" grpId="0"/>
      <p:bldP spid="12" grpId="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00017" y="1341562"/>
            <a:ext cx="10901751" cy="4534831"/>
          </a:xfrm>
          <a:prstGeom prst="rect">
            <a:avLst/>
          </a:prstGeom>
        </p:spPr>
        <p:txBody>
          <a:bodyPr>
            <a:spAutoFit/>
          </a:bodyPr>
          <a:lstStyle/>
          <a:p>
            <a:pPr algn="just">
              <a:lnSpc>
                <a:spcPct val="150000"/>
              </a:lnSpc>
              <a:spcAft>
                <a:spcPts val="0"/>
              </a:spcAft>
              <a:tabLst>
                <a:tab pos="2070735" algn="l"/>
              </a:tabLst>
            </a:pPr>
            <a:r>
              <a:rPr lang="en-US" altLang="zh-CN" sz="2800" kern="100" dirty="0" smtClean="0">
                <a:latin typeface="Times New Roman"/>
                <a:ea typeface="华文细黑"/>
              </a:rPr>
              <a:t>C</a:t>
            </a:r>
            <a:r>
              <a:rPr lang="zh-CN" altLang="zh-CN" sz="2800" kern="100" dirty="0">
                <a:latin typeface="Times New Roman"/>
                <a:ea typeface="华文细黑"/>
                <a:cs typeface="Times New Roman"/>
              </a:rPr>
              <a:t>项，状态</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和</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，温度相同，</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的投料量是</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中</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投料量的</a:t>
            </a:r>
            <a:r>
              <a:rPr lang="en-US" altLang="zh-CN" sz="2800" kern="100" dirty="0">
                <a:latin typeface="Times New Roman"/>
                <a:ea typeface="华文细黑"/>
              </a:rPr>
              <a:t>2</a:t>
            </a:r>
            <a:r>
              <a:rPr lang="zh-CN" altLang="zh-CN" sz="2800" kern="100" dirty="0">
                <a:latin typeface="Times New Roman"/>
                <a:ea typeface="华文细黑"/>
                <a:cs typeface="Times New Roman"/>
              </a:rPr>
              <a:t>倍，若恒容时两平衡等效，则有</a:t>
            </a:r>
            <a:r>
              <a:rPr lang="en-US" altLang="zh-CN" sz="2800" i="1" kern="100" dirty="0">
                <a:latin typeface="Times New Roman"/>
                <a:ea typeface="华文细黑"/>
              </a:rPr>
              <a:t>c</a:t>
            </a:r>
            <a:r>
              <a:rPr lang="en-US" altLang="zh-CN" sz="2800" kern="100" dirty="0">
                <a:latin typeface="Times New Roman"/>
                <a:ea typeface="华文细黑"/>
              </a:rPr>
              <a:t>(CO</a:t>
            </a:r>
            <a:r>
              <a:rPr lang="zh-CN" altLang="zh-CN" sz="2800" kern="100" dirty="0">
                <a:latin typeface="Times New Roman"/>
                <a:ea typeface="华文细黑"/>
                <a:cs typeface="Times New Roman"/>
              </a:rPr>
              <a:t>，状态</a:t>
            </a:r>
            <a:r>
              <a:rPr lang="en-US" altLang="zh-CN" sz="2800" kern="100" dirty="0">
                <a:latin typeface="宋体"/>
                <a:ea typeface="华文细黑"/>
                <a:cs typeface="Times New Roman"/>
              </a:rPr>
              <a:t>Ⅱ</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2</a:t>
            </a:r>
            <a:r>
              <a:rPr lang="en-US" altLang="zh-CN" sz="2800" i="1" kern="100" dirty="0">
                <a:latin typeface="Times New Roman"/>
                <a:ea typeface="华文细黑"/>
              </a:rPr>
              <a:t>c</a:t>
            </a:r>
            <a:r>
              <a:rPr lang="en-US" altLang="zh-CN" sz="2800" kern="100" dirty="0">
                <a:latin typeface="Times New Roman"/>
                <a:ea typeface="华文细黑"/>
              </a:rPr>
              <a:t>(CO</a:t>
            </a:r>
            <a:r>
              <a:rPr lang="zh-CN" altLang="zh-CN" sz="2800" kern="100" dirty="0">
                <a:latin typeface="Times New Roman"/>
                <a:ea typeface="华文细黑"/>
                <a:cs typeface="Times New Roman"/>
              </a:rPr>
              <a:t>，状态</a:t>
            </a:r>
            <a:r>
              <a:rPr lang="en-US" altLang="zh-CN" sz="2800" kern="100" dirty="0">
                <a:latin typeface="宋体"/>
                <a:ea typeface="华文细黑"/>
                <a:cs typeface="Times New Roman"/>
              </a:rPr>
              <a:t>Ⅲ</a:t>
            </a:r>
            <a:r>
              <a:rPr lang="en-US" altLang="zh-CN" sz="2800" kern="100" dirty="0">
                <a:latin typeface="Times New Roman"/>
                <a:ea typeface="华文细黑"/>
              </a:rPr>
              <a:t>)</a:t>
            </a:r>
            <a:r>
              <a:rPr lang="zh-CN" altLang="zh-CN" sz="2800" kern="100" dirty="0">
                <a:latin typeface="Times New Roman"/>
                <a:ea typeface="华文细黑"/>
                <a:cs typeface="Times New Roman"/>
              </a:rPr>
              <a:t>，但成比例增加投料量，相当于加压，平衡向逆反应方向移动，所以</a:t>
            </a:r>
            <a:r>
              <a:rPr lang="en-US" altLang="zh-CN" sz="2800" i="1" kern="100" dirty="0">
                <a:latin typeface="Times New Roman"/>
                <a:ea typeface="华文细黑"/>
              </a:rPr>
              <a:t>c</a:t>
            </a:r>
            <a:r>
              <a:rPr lang="en-US" altLang="zh-CN" sz="2800" kern="100" dirty="0">
                <a:latin typeface="Times New Roman"/>
                <a:ea typeface="华文细黑"/>
              </a:rPr>
              <a:t>(CO</a:t>
            </a:r>
            <a:r>
              <a:rPr lang="zh-CN" altLang="zh-CN" sz="2800" kern="100" dirty="0">
                <a:latin typeface="Times New Roman"/>
                <a:ea typeface="华文细黑"/>
                <a:cs typeface="Times New Roman"/>
              </a:rPr>
              <a:t>，状态</a:t>
            </a:r>
            <a:r>
              <a:rPr lang="en-US" altLang="zh-CN" sz="2800" kern="100" dirty="0">
                <a:latin typeface="宋体"/>
                <a:ea typeface="华文细黑"/>
                <a:cs typeface="Times New Roman"/>
              </a:rPr>
              <a:t>Ⅱ</a:t>
            </a:r>
            <a:r>
              <a:rPr lang="en-US" altLang="zh-CN" sz="2800" kern="100" dirty="0">
                <a:latin typeface="Times New Roman"/>
                <a:ea typeface="华文细黑"/>
              </a:rPr>
              <a:t>)&lt;2</a:t>
            </a:r>
            <a:r>
              <a:rPr lang="en-US" altLang="zh-CN" sz="2800" i="1" kern="100" dirty="0">
                <a:latin typeface="Times New Roman"/>
                <a:ea typeface="华文细黑"/>
              </a:rPr>
              <a:t>c</a:t>
            </a:r>
            <a:r>
              <a:rPr lang="en-US" altLang="zh-CN" sz="2800" kern="100" dirty="0">
                <a:latin typeface="Times New Roman"/>
                <a:ea typeface="华文细黑"/>
              </a:rPr>
              <a:t>(CO</a:t>
            </a:r>
            <a:r>
              <a:rPr lang="zh-CN" altLang="zh-CN" sz="2800" kern="100" dirty="0">
                <a:latin typeface="Times New Roman"/>
                <a:ea typeface="华文细黑"/>
                <a:cs typeface="Times New Roman"/>
              </a:rPr>
              <a:t>，状态</a:t>
            </a:r>
            <a:r>
              <a:rPr lang="en-US" altLang="zh-CN" sz="2800" kern="100" dirty="0">
                <a:latin typeface="宋体"/>
                <a:ea typeface="华文细黑"/>
                <a:cs typeface="Times New Roman"/>
              </a:rPr>
              <a:t>Ⅲ</a:t>
            </a:r>
            <a:r>
              <a:rPr lang="en-US" altLang="zh-CN" sz="2800" kern="100" dirty="0">
                <a:latin typeface="Times New Roman"/>
                <a:ea typeface="华文细黑"/>
              </a:rPr>
              <a:t>)</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en-US" altLang="zh-CN" sz="2800" kern="100" dirty="0" smtClean="0">
                <a:latin typeface="Times New Roman"/>
                <a:ea typeface="华文细黑"/>
              </a:rPr>
              <a:t>D</a:t>
            </a:r>
            <a:r>
              <a:rPr lang="zh-CN" altLang="zh-CN" sz="2800" kern="100" dirty="0">
                <a:latin typeface="Times New Roman"/>
                <a:ea typeface="华文细黑"/>
                <a:cs typeface="Times New Roman"/>
              </a:rPr>
              <a:t>项，状态</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和</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相比，</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的温度高，反应速率快，所以</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逆</a:t>
            </a:r>
            <a:r>
              <a:rPr lang="en-US" altLang="zh-CN" sz="2800" kern="100" dirty="0">
                <a:latin typeface="Times New Roman"/>
                <a:ea typeface="华文细黑"/>
              </a:rPr>
              <a:t>(</a:t>
            </a:r>
            <a:r>
              <a:rPr lang="zh-CN" altLang="zh-CN" sz="2800" kern="100" dirty="0">
                <a:latin typeface="Times New Roman"/>
                <a:ea typeface="华文细黑"/>
                <a:cs typeface="Times New Roman"/>
              </a:rPr>
              <a:t>状态</a:t>
            </a:r>
            <a:r>
              <a:rPr lang="en-US" altLang="zh-CN" sz="2800" kern="100" dirty="0">
                <a:latin typeface="宋体"/>
                <a:ea typeface="华文细黑"/>
                <a:cs typeface="Times New Roman"/>
              </a:rPr>
              <a:t>Ⅲ</a:t>
            </a:r>
            <a:r>
              <a:rPr lang="en-US" altLang="zh-CN" sz="2800" kern="100" dirty="0">
                <a:latin typeface="Times New Roman"/>
                <a:ea typeface="华文细黑"/>
              </a:rPr>
              <a:t>)&gt;</a:t>
            </a:r>
            <a:r>
              <a:rPr lang="en-US" altLang="zh-CN" sz="2800" i="1" kern="100" dirty="0">
                <a:latin typeface="Book Antiqua"/>
                <a:ea typeface="华文细黑"/>
                <a:cs typeface="Times New Roman"/>
              </a:rPr>
              <a:t>v</a:t>
            </a:r>
            <a:r>
              <a:rPr lang="zh-CN" altLang="zh-CN" sz="2800" kern="100" baseline="-25000" dirty="0">
                <a:latin typeface="Times New Roman"/>
                <a:ea typeface="华文细黑"/>
                <a:cs typeface="Times New Roman"/>
              </a:rPr>
              <a:t>逆</a:t>
            </a:r>
            <a:r>
              <a:rPr lang="en-US" altLang="zh-CN" sz="2800" kern="100" dirty="0">
                <a:latin typeface="Times New Roman"/>
                <a:ea typeface="华文细黑"/>
              </a:rPr>
              <a:t>(</a:t>
            </a:r>
            <a:r>
              <a:rPr lang="zh-CN" altLang="zh-CN" sz="2800" kern="100" dirty="0">
                <a:latin typeface="Times New Roman"/>
                <a:ea typeface="华文细黑"/>
                <a:cs typeface="Times New Roman"/>
              </a:rPr>
              <a:t>状态</a:t>
            </a:r>
            <a:r>
              <a:rPr lang="en-US" altLang="zh-CN" sz="2800" kern="100" dirty="0">
                <a:latin typeface="宋体"/>
                <a:ea typeface="华文细黑"/>
                <a:cs typeface="Times New Roman"/>
              </a:rPr>
              <a:t>Ⅰ</a:t>
            </a:r>
            <a:r>
              <a:rPr lang="en-US" altLang="zh-CN" sz="2800" kern="100" dirty="0">
                <a:latin typeface="Times New Roman"/>
                <a:ea typeface="华文细黑"/>
              </a:rPr>
              <a:t>)</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zh-CN" altLang="zh-CN" sz="2800" b="1" kern="100" dirty="0">
                <a:solidFill>
                  <a:srgbClr val="0000FF"/>
                </a:solidFill>
                <a:latin typeface="Times New Roman"/>
                <a:cs typeface="Times New Roman"/>
              </a:rPr>
              <a:t>答案　</a:t>
            </a:r>
            <a:r>
              <a:rPr lang="en-US" altLang="zh-CN" sz="2800" kern="100" dirty="0" smtClean="0">
                <a:solidFill>
                  <a:schemeClr val="accent6">
                    <a:lumMod val="75000"/>
                  </a:schemeClr>
                </a:solidFill>
                <a:latin typeface="Times New Roman"/>
                <a:ea typeface="华文细黑"/>
                <a:cs typeface="Courier New"/>
              </a:rPr>
              <a:t>D</a:t>
            </a:r>
            <a:endParaRPr lang="zh-CN" altLang="zh-CN" sz="2800" kern="100" dirty="0">
              <a:solidFill>
                <a:schemeClr val="accent6">
                  <a:lumMod val="75000"/>
                </a:schemeClr>
              </a:solidFill>
              <a:latin typeface="宋体"/>
              <a:cs typeface="Courier New"/>
            </a:endParaRPr>
          </a:p>
        </p:txBody>
      </p:sp>
      <p:sp>
        <p:nvSpPr>
          <p:cNvPr id="12" name="Rectangle 21">
            <a:hlinkClick r:id="rId2"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7"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8"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8" name="Rectangle 21">
            <a:hlinkClick r:id="rId9"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883782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8299" y="621482"/>
            <a:ext cx="11232086" cy="4196953"/>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5.</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广东理综，</a:t>
            </a:r>
            <a:r>
              <a:rPr lang="en-US" altLang="zh-CN" sz="2800" kern="100" dirty="0">
                <a:latin typeface="IPAPANNEW"/>
                <a:ea typeface="华文细黑"/>
                <a:cs typeface="Times New Roman"/>
              </a:rPr>
              <a:t>31(2)]</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将</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，可提高效益，减少污染。</a:t>
            </a:r>
            <a:endParaRPr lang="zh-CN" altLang="zh-CN" sz="1050" kern="100" dirty="0">
              <a:latin typeface="宋体"/>
              <a:cs typeface="Courier New"/>
            </a:endParaRPr>
          </a:p>
          <a:p>
            <a:pPr algn="just">
              <a:lnSpc>
                <a:spcPct val="150000"/>
              </a:lnSpc>
              <a:spcAft>
                <a:spcPts val="0"/>
              </a:spcAft>
              <a:tabLst>
                <a:tab pos="2070735" algn="l"/>
              </a:tabLst>
            </a:pPr>
            <a:r>
              <a:rPr lang="zh-CN" altLang="zh-CN" sz="2800" kern="100" dirty="0">
                <a:latin typeface="Times New Roman"/>
                <a:ea typeface="华文细黑"/>
                <a:cs typeface="Times New Roman"/>
              </a:rPr>
              <a:t>新型</a:t>
            </a:r>
            <a:r>
              <a:rPr lang="en-US" altLang="zh-CN" sz="2800" kern="100" dirty="0">
                <a:latin typeface="Times New Roman"/>
                <a:ea typeface="华文细黑"/>
                <a:cs typeface="Courier New"/>
              </a:rPr>
              <a:t>RuO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催化剂对上述</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转化为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的总反应具有更好的催化活性。</a:t>
            </a:r>
            <a:endParaRPr lang="zh-CN" altLang="zh-CN" sz="1050" kern="100" dirty="0">
              <a:latin typeface="宋体"/>
              <a:cs typeface="Courier New"/>
            </a:endParaRPr>
          </a:p>
          <a:p>
            <a:pPr>
              <a:lnSpc>
                <a:spcPct val="150000"/>
              </a:lnSpc>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实验测得在一定压强下，总反应的</a:t>
            </a:r>
            <a:r>
              <a:rPr lang="en-US" altLang="zh-CN" sz="2800" kern="100" dirty="0" err="1">
                <a:latin typeface="Times New Roman"/>
                <a:ea typeface="华文细黑"/>
              </a:rPr>
              <a:t>HCl</a:t>
            </a:r>
            <a:r>
              <a:rPr lang="zh-CN" altLang="zh-CN" sz="2800" kern="100" dirty="0">
                <a:latin typeface="Times New Roman"/>
                <a:ea typeface="华文细黑"/>
                <a:cs typeface="Times New Roman"/>
              </a:rPr>
              <a:t>平衡转化率随温度变化的</a:t>
            </a:r>
            <a:r>
              <a:rPr lang="en-US" altLang="zh-CN" sz="2800" i="1" kern="100" dirty="0">
                <a:latin typeface="Times New Roman"/>
                <a:ea typeface="华文细黑"/>
              </a:rPr>
              <a:t>α</a:t>
            </a:r>
            <a:r>
              <a:rPr lang="en-US" altLang="zh-CN" sz="2800" kern="100" baseline="-25000" dirty="0" err="1">
                <a:latin typeface="Times New Roman"/>
                <a:ea typeface="华文细黑"/>
              </a:rPr>
              <a:t>HCl</a:t>
            </a:r>
            <a:r>
              <a:rPr lang="zh-CN" altLang="zh-CN" sz="2800" kern="100" dirty="0">
                <a:latin typeface="Times New Roman"/>
                <a:ea typeface="华文细黑"/>
                <a:cs typeface="Times New Roman"/>
              </a:rPr>
              <a:t>～</a:t>
            </a:r>
            <a:r>
              <a:rPr lang="en-US" altLang="zh-CN" sz="2800" i="1" kern="100" dirty="0">
                <a:latin typeface="Times New Roman"/>
                <a:ea typeface="华文细黑"/>
              </a:rPr>
              <a:t>T</a:t>
            </a:r>
            <a:r>
              <a:rPr lang="zh-CN" altLang="zh-CN" sz="2800" kern="100" dirty="0">
                <a:latin typeface="Times New Roman"/>
                <a:ea typeface="华文细黑"/>
                <a:cs typeface="Times New Roman"/>
              </a:rPr>
              <a:t>曲线如下图</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pPr>
            <a:r>
              <a:rPr lang="zh-CN" altLang="zh-CN" sz="2800" kern="100" dirty="0">
                <a:latin typeface="Times New Roman"/>
                <a:ea typeface="华文细黑"/>
                <a:cs typeface="Times New Roman"/>
              </a:rPr>
              <a:t>则总反应的</a:t>
            </a:r>
            <a:r>
              <a:rPr lang="en-US" altLang="zh-CN" sz="2800" kern="100" dirty="0">
                <a:latin typeface="Times New Roman"/>
                <a:ea typeface="华文细黑"/>
              </a:rPr>
              <a:t>Δ</a:t>
            </a:r>
            <a:r>
              <a:rPr lang="en-US" altLang="zh-CN" sz="2800" i="1" kern="100" dirty="0">
                <a:latin typeface="Times New Roman"/>
                <a:ea typeface="华文细黑"/>
              </a:rPr>
              <a:t>H</a:t>
            </a:r>
            <a:r>
              <a:rPr lang="en-US" altLang="zh-CN" sz="2800" kern="100" dirty="0">
                <a:latin typeface="Times New Roman"/>
                <a:ea typeface="华文细黑"/>
              </a:rPr>
              <a:t>________0(</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B</a:t>
            </a:r>
            <a:r>
              <a:rPr lang="zh-CN" altLang="zh-CN" sz="2800" kern="100" dirty="0">
                <a:latin typeface="Times New Roman"/>
                <a:ea typeface="华文细黑"/>
                <a:cs typeface="Times New Roman"/>
              </a:rPr>
              <a:t>两点的平衡常数</a:t>
            </a:r>
            <a:r>
              <a:rPr lang="en-US" altLang="zh-CN" sz="2800" i="1" kern="100" dirty="0">
                <a:latin typeface="Times New Roman"/>
                <a:ea typeface="华文细黑"/>
              </a:rPr>
              <a:t>K</a:t>
            </a:r>
            <a:r>
              <a:rPr lang="en-US" altLang="zh-CN" sz="2800" kern="100" dirty="0">
                <a:latin typeface="Times New Roman"/>
                <a:ea typeface="华文细黑"/>
              </a:rPr>
              <a:t>(A)</a:t>
            </a:r>
            <a:r>
              <a:rPr lang="zh-CN" altLang="zh-CN" sz="2800" kern="100" dirty="0">
                <a:latin typeface="Times New Roman"/>
                <a:ea typeface="华文细黑"/>
                <a:cs typeface="Times New Roman"/>
              </a:rPr>
              <a:t>与</a:t>
            </a:r>
            <a:r>
              <a:rPr lang="en-US" altLang="zh-CN" sz="2800" i="1" kern="100" dirty="0">
                <a:latin typeface="Times New Roman"/>
                <a:ea typeface="华文细黑"/>
              </a:rPr>
              <a:t>K</a:t>
            </a:r>
            <a:r>
              <a:rPr lang="en-US" altLang="zh-CN" sz="2800" kern="100" dirty="0">
                <a:latin typeface="Times New Roman"/>
                <a:ea typeface="华文细黑"/>
              </a:rPr>
              <a:t>(B)</a:t>
            </a:r>
            <a:r>
              <a:rPr lang="zh-CN" altLang="zh-CN" sz="2800" kern="100" dirty="0">
                <a:latin typeface="Times New Roman"/>
                <a:ea typeface="华文细黑"/>
                <a:cs typeface="Times New Roman"/>
              </a:rPr>
              <a:t>中较大的是</a:t>
            </a:r>
            <a:r>
              <a:rPr lang="en-US" altLang="zh-CN" sz="2800" kern="100" dirty="0">
                <a:latin typeface="Times New Roman"/>
                <a:ea typeface="华文细黑"/>
              </a:rPr>
              <a:t>________</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pic>
        <p:nvPicPr>
          <p:cNvPr id="250882" name="Picture 2" descr="HX37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89644" y="3866163"/>
            <a:ext cx="2746843" cy="2439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1">
            <a:hlinkClick r:id="rId3"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4"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5"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6"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7"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8"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9"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9" name="Rectangle 21">
            <a:hlinkClick r:id="rId10"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1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73103104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694606" y="1845618"/>
            <a:ext cx="10793813" cy="2677656"/>
          </a:xfrm>
          <a:prstGeom prst="rect">
            <a:avLst/>
          </a:prstGeom>
        </p:spPr>
        <p:txBody>
          <a:bodyPr>
            <a:spAutoFit/>
          </a:bodyPr>
          <a:lstStyle/>
          <a:p>
            <a:pPr>
              <a:lnSpc>
                <a:spcPct val="150000"/>
              </a:lnSpc>
            </a:pPr>
            <a:r>
              <a:rPr lang="zh-CN" altLang="zh-CN" sz="2800" b="1" kern="100" dirty="0" smtClean="0">
                <a:solidFill>
                  <a:srgbClr val="0000FF"/>
                </a:solidFill>
                <a:latin typeface="Times New Roman"/>
                <a:cs typeface="Times New Roman"/>
              </a:rPr>
              <a:t>解析　</a:t>
            </a:r>
            <a:r>
              <a:rPr lang="en-US" altLang="zh-CN" sz="2800" kern="100" dirty="0" smtClean="0">
                <a:latin typeface="宋体"/>
                <a:ea typeface="华文细黑"/>
                <a:cs typeface="Times New Roman"/>
              </a:rPr>
              <a:t>①</a:t>
            </a:r>
            <a:r>
              <a:rPr lang="zh-CN" altLang="zh-CN" sz="2800" kern="100" dirty="0" smtClean="0">
                <a:latin typeface="Times New Roman"/>
                <a:ea typeface="华文细黑"/>
                <a:cs typeface="Times New Roman"/>
              </a:rPr>
              <a:t>结合题中</a:t>
            </a:r>
            <a:r>
              <a:rPr lang="en-US" altLang="zh-CN" sz="2800" i="1" kern="100" dirty="0" smtClean="0">
                <a:latin typeface="Times New Roman"/>
                <a:ea typeface="华文细黑"/>
              </a:rPr>
              <a:t>α</a:t>
            </a:r>
            <a:r>
              <a:rPr lang="en-US" altLang="zh-CN" sz="2800" kern="100" baseline="-25000" dirty="0" err="1" smtClean="0">
                <a:latin typeface="Times New Roman"/>
                <a:ea typeface="华文细黑"/>
              </a:rPr>
              <a:t>HCl</a:t>
            </a:r>
            <a:r>
              <a:rPr lang="zh-CN" altLang="zh-CN" sz="2800" kern="100" dirty="0" smtClean="0">
                <a:latin typeface="Times New Roman"/>
                <a:ea typeface="华文细黑"/>
                <a:cs typeface="Times New Roman"/>
              </a:rPr>
              <a:t>～</a:t>
            </a:r>
            <a:r>
              <a:rPr lang="en-US" altLang="zh-CN" sz="2800" i="1" kern="100" dirty="0" smtClean="0">
                <a:latin typeface="Times New Roman"/>
                <a:ea typeface="华文细黑"/>
              </a:rPr>
              <a:t>T</a:t>
            </a:r>
            <a:r>
              <a:rPr lang="zh-CN" altLang="zh-CN" sz="2800" kern="100" dirty="0" smtClean="0">
                <a:latin typeface="Times New Roman"/>
                <a:ea typeface="华文细黑"/>
                <a:cs typeface="Times New Roman"/>
              </a:rPr>
              <a:t>图像可知，随着温度升高，</a:t>
            </a:r>
            <a:r>
              <a:rPr lang="en-US" altLang="zh-CN" sz="2800" i="1" kern="100" dirty="0" smtClean="0">
                <a:latin typeface="Times New Roman"/>
                <a:ea typeface="华文细黑"/>
              </a:rPr>
              <a:t>α</a:t>
            </a:r>
            <a:r>
              <a:rPr lang="en-US" altLang="zh-CN" sz="2800" kern="100" baseline="-25000" dirty="0" err="1" smtClean="0">
                <a:latin typeface="Times New Roman"/>
                <a:ea typeface="华文细黑"/>
              </a:rPr>
              <a:t>HCl</a:t>
            </a:r>
            <a:r>
              <a:rPr lang="zh-CN" altLang="zh-CN" sz="2800" kern="100" dirty="0" smtClean="0">
                <a:latin typeface="Times New Roman"/>
                <a:ea typeface="华文细黑"/>
                <a:cs typeface="Times New Roman"/>
              </a:rPr>
              <a:t>降低，说明升高温度平衡逆向移动，得出正反应方向为放热反应，即</a:t>
            </a:r>
            <a:r>
              <a:rPr lang="en-US" altLang="zh-CN" sz="2800" kern="100" dirty="0" smtClean="0">
                <a:latin typeface="Times New Roman"/>
                <a:ea typeface="华文细黑"/>
              </a:rPr>
              <a:t>Δ</a:t>
            </a:r>
            <a:r>
              <a:rPr lang="en-US" altLang="zh-CN" sz="2800" i="1" kern="100" dirty="0" smtClean="0">
                <a:latin typeface="Times New Roman"/>
                <a:ea typeface="华文细黑"/>
              </a:rPr>
              <a:t>H</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0</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A</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rPr>
              <a:t>B</a:t>
            </a:r>
            <a:r>
              <a:rPr lang="zh-CN" altLang="zh-CN" sz="2800" kern="100" dirty="0" smtClean="0">
                <a:latin typeface="Times New Roman"/>
                <a:ea typeface="华文细黑"/>
                <a:cs typeface="Times New Roman"/>
              </a:rPr>
              <a:t>两点</a:t>
            </a:r>
            <a:r>
              <a:rPr lang="en-US" altLang="zh-CN" sz="2800" kern="100" dirty="0" smtClean="0">
                <a:latin typeface="Times New Roman"/>
                <a:ea typeface="华文细黑"/>
              </a:rPr>
              <a:t>A</a:t>
            </a:r>
            <a:r>
              <a:rPr lang="zh-CN" altLang="zh-CN" sz="2800" kern="100" dirty="0" smtClean="0">
                <a:latin typeface="Times New Roman"/>
                <a:ea typeface="华文细黑"/>
                <a:cs typeface="Times New Roman"/>
              </a:rPr>
              <a:t>点温度低，平衡常数</a:t>
            </a:r>
            <a:r>
              <a:rPr lang="en-US" altLang="zh-CN" sz="2800" i="1" kern="100" dirty="0" smtClean="0">
                <a:latin typeface="Times New Roman"/>
                <a:ea typeface="华文细黑"/>
              </a:rPr>
              <a:t>K</a:t>
            </a:r>
            <a:r>
              <a:rPr lang="en-US" altLang="zh-CN" sz="2800" kern="100" dirty="0" smtClean="0">
                <a:latin typeface="Times New Roman"/>
                <a:ea typeface="华文细黑"/>
              </a:rPr>
              <a:t>(A)</a:t>
            </a:r>
            <a:r>
              <a:rPr lang="zh-CN" altLang="zh-CN" sz="2800" kern="100" dirty="0" smtClean="0">
                <a:latin typeface="Times New Roman"/>
                <a:ea typeface="华文细黑"/>
                <a:cs typeface="Times New Roman"/>
              </a:rPr>
              <a:t>大。</a:t>
            </a:r>
            <a:endParaRPr lang="en-US" altLang="zh-CN" sz="2800" kern="100" dirty="0" smtClean="0">
              <a:latin typeface="Times New Roman"/>
              <a:ea typeface="华文细黑"/>
              <a:cs typeface="Times New Roman"/>
            </a:endParaRPr>
          </a:p>
          <a:p>
            <a:pPr>
              <a:lnSpc>
                <a:spcPct val="150000"/>
              </a:lnSpc>
            </a:pPr>
            <a:r>
              <a:rPr lang="zh-CN" altLang="zh-CN" sz="2800" b="1" kern="100" dirty="0">
                <a:solidFill>
                  <a:srgbClr val="0000FF"/>
                </a:solidFill>
                <a:latin typeface="Times New Roman"/>
                <a:cs typeface="Times New Roman"/>
              </a:rPr>
              <a:t>答案　</a:t>
            </a:r>
            <a:r>
              <a:rPr lang="zh-CN" altLang="zh-CN" sz="2800" kern="100" dirty="0" smtClean="0">
                <a:solidFill>
                  <a:schemeClr val="accent6">
                    <a:lumMod val="75000"/>
                  </a:schemeClr>
                </a:solidFill>
                <a:latin typeface="Times New Roman"/>
                <a:ea typeface="华文细黑"/>
                <a:cs typeface="Times New Roman"/>
              </a:rPr>
              <a:t>＜</a:t>
            </a:r>
            <a:r>
              <a:rPr lang="zh-CN" altLang="zh-CN" sz="2800" kern="100" dirty="0">
                <a:solidFill>
                  <a:schemeClr val="accent6">
                    <a:lumMod val="75000"/>
                  </a:schemeClr>
                </a:solidFill>
                <a:latin typeface="Times New Roman"/>
                <a:ea typeface="华文细黑"/>
                <a:cs typeface="Times New Roman"/>
              </a:rPr>
              <a:t>　</a:t>
            </a:r>
            <a:r>
              <a:rPr lang="en-US" altLang="zh-CN" sz="2800" i="1" kern="100" dirty="0">
                <a:solidFill>
                  <a:schemeClr val="accent6">
                    <a:lumMod val="75000"/>
                  </a:schemeClr>
                </a:solidFill>
                <a:latin typeface="Times New Roman"/>
                <a:ea typeface="华文细黑"/>
              </a:rPr>
              <a:t>K</a:t>
            </a:r>
            <a:r>
              <a:rPr lang="en-US" altLang="zh-CN" sz="2800" kern="100" dirty="0">
                <a:solidFill>
                  <a:schemeClr val="accent6">
                    <a:lumMod val="75000"/>
                  </a:schemeClr>
                </a:solidFill>
                <a:latin typeface="Times New Roman"/>
                <a:ea typeface="华文细黑"/>
              </a:rPr>
              <a:t>(A)</a:t>
            </a:r>
            <a:r>
              <a:rPr lang="zh-CN" altLang="zh-CN" sz="2800" kern="100" dirty="0">
                <a:solidFill>
                  <a:schemeClr val="accent6">
                    <a:lumMod val="75000"/>
                  </a:schemeClr>
                </a:solidFill>
                <a:latin typeface="Times New Roman"/>
                <a:ea typeface="华文细黑"/>
                <a:cs typeface="Times New Roman"/>
              </a:rPr>
              <a:t>　</a:t>
            </a:r>
            <a:endParaRPr lang="zh-CN" altLang="en-US" sz="2800" dirty="0">
              <a:solidFill>
                <a:schemeClr val="accent6">
                  <a:lumMod val="75000"/>
                </a:schemeClr>
              </a:solidFill>
            </a:endParaRPr>
          </a:p>
        </p:txBody>
      </p:sp>
      <p:sp>
        <p:nvSpPr>
          <p:cNvPr id="12" name="Rectangle 21">
            <a:hlinkClick r:id="rId2"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9" name="Rectangle 21">
            <a:hlinkClick r:id="rId5"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0" name="Rectangle 21">
            <a:hlinkClick r:id="rId6"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1" name="Rectangle 21">
            <a:hlinkClick r:id="rId7"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2" name="Rectangle 21">
            <a:hlinkClick r:id="rId8"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Rectangle 21">
            <a:hlinkClick r:id="rId9"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117403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50940" y="621482"/>
            <a:ext cx="10686944" cy="2031325"/>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在上述实验中若压缩体积使压强增大，画出相应</a:t>
            </a:r>
            <a:r>
              <a:rPr lang="en-US" altLang="zh-CN" sz="2800" kern="100" dirty="0">
                <a:latin typeface="Times New Roman"/>
                <a:ea typeface="华文细黑"/>
                <a:cs typeface="Courier New"/>
              </a:rPr>
              <a:t>α</a:t>
            </a:r>
            <a:r>
              <a:rPr lang="en-US" altLang="zh-CN" sz="2800" kern="100" baseline="-25000" dirty="0" err="1">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i="1" kern="100" dirty="0">
                <a:latin typeface="Times New Roman"/>
                <a:ea typeface="华文细黑"/>
                <a:cs typeface="Courier New"/>
              </a:rPr>
              <a:t>T</a:t>
            </a:r>
            <a:r>
              <a:rPr lang="zh-CN" altLang="zh-CN" sz="2800" kern="100" dirty="0">
                <a:latin typeface="Times New Roman"/>
                <a:ea typeface="华文细黑"/>
                <a:cs typeface="Times New Roman"/>
              </a:rPr>
              <a:t>曲线的示意图，并简要说明理由：</a:t>
            </a:r>
            <a:r>
              <a:rPr lang="en-US" altLang="zh-CN" sz="2800" kern="100" dirty="0" smtClean="0">
                <a:latin typeface="Times New Roman"/>
                <a:ea typeface="华文细黑"/>
                <a:cs typeface="Courier New"/>
              </a:rPr>
              <a:t>____________________________________</a:t>
            </a:r>
          </a:p>
          <a:p>
            <a:pPr algn="just">
              <a:lnSpc>
                <a:spcPct val="150000"/>
              </a:lnSpc>
              <a:spcAft>
                <a:spcPts val="0"/>
              </a:spcAft>
              <a:tabLst>
                <a:tab pos="2070735" algn="l"/>
              </a:tabLst>
            </a:pP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247462983"/>
              </p:ext>
            </p:extLst>
          </p:nvPr>
        </p:nvGraphicFramePr>
        <p:xfrm>
          <a:off x="5702128" y="3861842"/>
          <a:ext cx="1066800" cy="1085850"/>
        </p:xfrm>
        <a:graphic>
          <a:graphicData uri="http://schemas.openxmlformats.org/presentationml/2006/ole">
            <mc:AlternateContent xmlns:mc="http://schemas.openxmlformats.org/markup-compatibility/2006">
              <mc:Choice xmlns:v="urn:schemas-microsoft-com:vml" Requires="v">
                <p:oleObj spid="_x0000_s251988" name="Document" r:id="rId3" imgW="1073383" imgH="1084540" progId="Word.Document.8">
                  <p:embed/>
                </p:oleObj>
              </mc:Choice>
              <mc:Fallback>
                <p:oleObj name="Document" r:id="rId3" imgW="1073383" imgH="1084540" progId="Word.Document.8">
                  <p:embed/>
                  <p:pic>
                    <p:nvPicPr>
                      <p:cNvPr id="0" name=""/>
                      <p:cNvPicPr/>
                      <p:nvPr/>
                    </p:nvPicPr>
                    <p:blipFill>
                      <a:blip r:embed="rId4"/>
                      <a:stretch>
                        <a:fillRect/>
                      </a:stretch>
                    </p:blipFill>
                    <p:spPr>
                      <a:xfrm>
                        <a:off x="5702128" y="3861842"/>
                        <a:ext cx="1066800" cy="10858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435244120"/>
              </p:ext>
            </p:extLst>
          </p:nvPr>
        </p:nvGraphicFramePr>
        <p:xfrm>
          <a:off x="6743278" y="4112630"/>
          <a:ext cx="1066800" cy="1085850"/>
        </p:xfrm>
        <a:graphic>
          <a:graphicData uri="http://schemas.openxmlformats.org/presentationml/2006/ole">
            <mc:AlternateContent xmlns:mc="http://schemas.openxmlformats.org/markup-compatibility/2006">
              <mc:Choice xmlns:v="urn:schemas-microsoft-com:vml" Requires="v">
                <p:oleObj spid="_x0000_s251989" name="Document" r:id="rId5" imgW="1073383" imgH="1083102" progId="Word.Document.8">
                  <p:embed/>
                </p:oleObj>
              </mc:Choice>
              <mc:Fallback>
                <p:oleObj name="Document" r:id="rId5" imgW="1073383" imgH="1083102" progId="Word.Document.8">
                  <p:embed/>
                  <p:pic>
                    <p:nvPicPr>
                      <p:cNvPr id="0" name="对象 3"/>
                      <p:cNvPicPr>
                        <a:picLocks noChangeAspect="1" noChangeArrowheads="1"/>
                      </p:cNvPicPr>
                      <p:nvPr/>
                    </p:nvPicPr>
                    <p:blipFill>
                      <a:blip r:embed="rId6"/>
                      <a:srcRect/>
                      <a:stretch>
                        <a:fillRect/>
                      </a:stretch>
                    </p:blipFill>
                    <p:spPr bwMode="auto">
                      <a:xfrm>
                        <a:off x="6743278" y="4112630"/>
                        <a:ext cx="10668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p:cNvSpPr/>
          <p:nvPr/>
        </p:nvSpPr>
        <p:spPr>
          <a:xfrm>
            <a:off x="4583038" y="1324719"/>
            <a:ext cx="6702108" cy="523220"/>
          </a:xfrm>
          <a:prstGeom prst="rect">
            <a:avLst/>
          </a:prstGeom>
        </p:spPr>
        <p:txBody>
          <a:bodyPr>
            <a:spAutoFit/>
          </a:bodyPr>
          <a:lstStyle/>
          <a:p>
            <a:pPr lvl="0" defTabSz="914400" fontAlgn="base">
              <a:spcBef>
                <a:spcPct val="0"/>
              </a:spcBef>
              <a:spcAft>
                <a:spcPct val="0"/>
              </a:spcAft>
            </a:pPr>
            <a:r>
              <a:rPr lang="zh-CN" altLang="en-US" sz="2800" dirty="0">
                <a:solidFill>
                  <a:schemeClr val="accent6">
                    <a:lumMod val="75000"/>
                  </a:schemeClr>
                </a:solidFill>
                <a:latin typeface="华文细黑" pitchFamily="2" charset="-122"/>
                <a:ea typeface="华文细黑" pitchFamily="2" charset="-122"/>
                <a:cs typeface="Times New Roman" pitchFamily="18" charset="0"/>
              </a:rPr>
              <a:t>温度相同的条件下，增大压强，平衡右移</a:t>
            </a:r>
            <a:r>
              <a:rPr lang="zh-CN" altLang="en-US" sz="2800" dirty="0" smtClean="0">
                <a:solidFill>
                  <a:schemeClr val="accent6">
                    <a:lumMod val="75000"/>
                  </a:schemeClr>
                </a:solidFill>
                <a:latin typeface="华文细黑" pitchFamily="2" charset="-122"/>
                <a:ea typeface="华文细黑" pitchFamily="2" charset="-122"/>
                <a:cs typeface="Times New Roman" pitchFamily="18" charset="0"/>
              </a:rPr>
              <a:t>，</a:t>
            </a:r>
            <a:endParaRPr lang="zh-CN" altLang="en-US" sz="1800" dirty="0">
              <a:solidFill>
                <a:schemeClr val="accent6">
                  <a:lumMod val="75000"/>
                </a:schemeClr>
              </a:solidFill>
              <a:latin typeface="Arial" pitchFamily="34" charset="0"/>
              <a:ea typeface="宋体" pitchFamily="2" charset="-122"/>
              <a:cs typeface="宋体" pitchFamily="2" charset="-122"/>
            </a:endParaRPr>
          </a:p>
        </p:txBody>
      </p:sp>
      <p:sp>
        <p:nvSpPr>
          <p:cNvPr id="12" name="矩形 11"/>
          <p:cNvSpPr/>
          <p:nvPr/>
        </p:nvSpPr>
        <p:spPr>
          <a:xfrm>
            <a:off x="838622" y="4039787"/>
            <a:ext cx="10793813" cy="2270327"/>
          </a:xfrm>
          <a:prstGeom prst="rect">
            <a:avLst/>
          </a:prstGeom>
        </p:spPr>
        <p:txBody>
          <a:bodyPr>
            <a:spAutoFit/>
          </a:bodyPr>
          <a:lstStyle/>
          <a:p>
            <a:pPr lvl="0" algn="just">
              <a:lnSpc>
                <a:spcPct val="150000"/>
              </a:lnSpc>
              <a:tabLst>
                <a:tab pos="2070735" algn="l"/>
              </a:tabLst>
            </a:pPr>
            <a:r>
              <a:rPr lang="zh-CN" altLang="zh-CN" sz="2800" b="1" kern="100" dirty="0">
                <a:solidFill>
                  <a:srgbClr val="0000FF"/>
                </a:solidFill>
                <a:latin typeface="Times New Roman"/>
                <a:cs typeface="Times New Roman"/>
              </a:rPr>
              <a:t>解析　</a:t>
            </a:r>
            <a:r>
              <a:rPr lang="zh-CN" altLang="zh-CN" sz="2800" kern="100" dirty="0">
                <a:solidFill>
                  <a:prstClr val="black"/>
                </a:solidFill>
                <a:latin typeface="Times New Roman"/>
                <a:ea typeface="华文细黑"/>
                <a:cs typeface="Times New Roman"/>
              </a:rPr>
              <a:t>结合可逆反应</a:t>
            </a:r>
            <a:r>
              <a:rPr lang="en-US" altLang="zh-CN" sz="2800" kern="100" dirty="0">
                <a:solidFill>
                  <a:prstClr val="black"/>
                </a:solidFill>
                <a:latin typeface="Times New Roman"/>
                <a:ea typeface="华文细黑"/>
              </a:rPr>
              <a:t>2HCl(g)</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cs typeface="Times New Roman"/>
              </a:rPr>
              <a:t>  </a:t>
            </a:r>
            <a:r>
              <a:rPr lang="en-US" altLang="zh-CN" sz="2800" kern="100" dirty="0">
                <a:solidFill>
                  <a:prstClr val="black"/>
                </a:solidFill>
                <a:latin typeface="Times New Roman"/>
                <a:ea typeface="华文细黑"/>
              </a:rPr>
              <a:t>O</a:t>
            </a:r>
            <a:r>
              <a:rPr lang="en-US" altLang="zh-CN" sz="2800" kern="100" baseline="-25000" dirty="0">
                <a:solidFill>
                  <a:prstClr val="black"/>
                </a:solidFill>
                <a:latin typeface="Times New Roman"/>
                <a:ea typeface="华文细黑"/>
              </a:rPr>
              <a:t>2</a:t>
            </a:r>
            <a:r>
              <a:rPr lang="en-US" altLang="zh-CN" sz="2800" kern="100" dirty="0">
                <a:solidFill>
                  <a:prstClr val="black"/>
                </a:solidFill>
                <a:latin typeface="Times New Roman"/>
                <a:ea typeface="华文细黑"/>
              </a:rPr>
              <a:t>(g)</a:t>
            </a:r>
            <a:r>
              <a:rPr lang="en-US" altLang="zh-CN" sz="2800" kern="100" dirty="0">
                <a:solidFill>
                  <a:prstClr val="black"/>
                </a:solidFill>
                <a:latin typeface="ZBFH"/>
                <a:ea typeface="华文细黑"/>
              </a:rPr>
              <a:t> </a:t>
            </a:r>
            <a:r>
              <a:rPr lang="en-US" altLang="zh-CN" sz="2800" kern="100" dirty="0">
                <a:solidFill>
                  <a:prstClr val="black"/>
                </a:solidFill>
                <a:latin typeface="Times New Roman"/>
                <a:ea typeface="华文细黑"/>
              </a:rPr>
              <a:t>H</a:t>
            </a:r>
            <a:r>
              <a:rPr lang="en-US" altLang="zh-CN" sz="2800" kern="100" baseline="-25000" dirty="0">
                <a:solidFill>
                  <a:prstClr val="black"/>
                </a:solidFill>
                <a:latin typeface="Times New Roman"/>
                <a:ea typeface="华文细黑"/>
              </a:rPr>
              <a:t>2</a:t>
            </a:r>
            <a:r>
              <a:rPr lang="en-US" altLang="zh-CN" sz="2800" kern="100" dirty="0">
                <a:solidFill>
                  <a:prstClr val="black"/>
                </a:solidFill>
                <a:latin typeface="Times New Roman"/>
                <a:ea typeface="华文细黑"/>
              </a:rPr>
              <a:t>O(g)</a:t>
            </a:r>
            <a:r>
              <a:rPr lang="zh-CN" altLang="zh-CN" sz="2800" kern="100" dirty="0">
                <a:solidFill>
                  <a:prstClr val="black"/>
                </a:solidFill>
                <a:latin typeface="Times New Roman"/>
                <a:ea typeface="华文细黑"/>
                <a:cs typeface="Times New Roman"/>
              </a:rPr>
              <a:t>＋</a:t>
            </a:r>
            <a:r>
              <a:rPr lang="en-US" altLang="zh-CN" sz="2800" kern="100" dirty="0">
                <a:solidFill>
                  <a:prstClr val="black"/>
                </a:solidFill>
                <a:latin typeface="Times New Roman"/>
                <a:ea typeface="华文细黑"/>
              </a:rPr>
              <a:t>Cl</a:t>
            </a:r>
            <a:r>
              <a:rPr lang="en-US" altLang="zh-CN" sz="2800" kern="100" baseline="-25000" dirty="0">
                <a:solidFill>
                  <a:prstClr val="black"/>
                </a:solidFill>
                <a:latin typeface="Times New Roman"/>
                <a:ea typeface="华文细黑"/>
              </a:rPr>
              <a:t>2</a:t>
            </a:r>
            <a:r>
              <a:rPr lang="en-US" altLang="zh-CN" sz="2800" kern="100" dirty="0">
                <a:solidFill>
                  <a:prstClr val="black"/>
                </a:solidFill>
                <a:latin typeface="Times New Roman"/>
                <a:ea typeface="华文细黑"/>
              </a:rPr>
              <a:t>(g)</a:t>
            </a:r>
            <a:r>
              <a:rPr lang="zh-CN" altLang="zh-CN" sz="2800" kern="100" dirty="0">
                <a:solidFill>
                  <a:prstClr val="black"/>
                </a:solidFill>
                <a:latin typeface="Times New Roman"/>
                <a:ea typeface="华文细黑"/>
                <a:cs typeface="Times New Roman"/>
              </a:rPr>
              <a:t>的特点，增大压强平衡向右移动，</a:t>
            </a:r>
            <a:r>
              <a:rPr lang="en-US" altLang="zh-CN" sz="2800" i="1" kern="100" dirty="0">
                <a:solidFill>
                  <a:prstClr val="black"/>
                </a:solidFill>
                <a:latin typeface="Times New Roman"/>
                <a:ea typeface="华文细黑"/>
              </a:rPr>
              <a:t>α</a:t>
            </a:r>
            <a:r>
              <a:rPr lang="en-US" altLang="zh-CN" sz="2800" kern="100" baseline="-25000" dirty="0" err="1">
                <a:solidFill>
                  <a:prstClr val="black"/>
                </a:solidFill>
                <a:latin typeface="Times New Roman"/>
                <a:ea typeface="华文细黑"/>
              </a:rPr>
              <a:t>HCl</a:t>
            </a:r>
            <a:r>
              <a:rPr lang="zh-CN" altLang="zh-CN" sz="2800" kern="100" dirty="0">
                <a:solidFill>
                  <a:prstClr val="black"/>
                </a:solidFill>
                <a:latin typeface="Times New Roman"/>
                <a:ea typeface="华文细黑"/>
                <a:cs typeface="Times New Roman"/>
              </a:rPr>
              <a:t>增大，则相同温度下，</a:t>
            </a:r>
            <a:r>
              <a:rPr lang="en-US" altLang="zh-CN" sz="2800" kern="100" dirty="0" err="1">
                <a:solidFill>
                  <a:prstClr val="black"/>
                </a:solidFill>
                <a:latin typeface="Times New Roman"/>
                <a:ea typeface="华文细黑"/>
              </a:rPr>
              <a:t>HCl</a:t>
            </a:r>
            <a:r>
              <a:rPr lang="zh-CN" altLang="zh-CN" sz="2800" kern="100" dirty="0">
                <a:solidFill>
                  <a:prstClr val="black"/>
                </a:solidFill>
                <a:latin typeface="Times New Roman"/>
                <a:ea typeface="华文细黑"/>
                <a:cs typeface="Times New Roman"/>
              </a:rPr>
              <a:t>的平衡转化率比增压前的大。</a:t>
            </a:r>
            <a:endParaRPr lang="zh-CN" altLang="zh-CN" sz="2800" kern="100" dirty="0">
              <a:solidFill>
                <a:prstClr val="black"/>
              </a:solidFill>
              <a:latin typeface="宋体"/>
              <a:cs typeface="Courier New"/>
            </a:endParaRPr>
          </a:p>
        </p:txBody>
      </p:sp>
      <p:sp>
        <p:nvSpPr>
          <p:cNvPr id="14" name="矩形 13"/>
          <p:cNvSpPr/>
          <p:nvPr/>
        </p:nvSpPr>
        <p:spPr>
          <a:xfrm>
            <a:off x="883127" y="1971631"/>
            <a:ext cx="7372319" cy="954107"/>
          </a:xfrm>
          <a:prstGeom prst="rect">
            <a:avLst/>
          </a:prstGeom>
        </p:spPr>
        <p:txBody>
          <a:bodyPr>
            <a:spAutoFit/>
          </a:bodyPr>
          <a:lstStyle/>
          <a:p>
            <a:pPr lvl="0" defTabSz="914400" fontAlgn="base">
              <a:spcBef>
                <a:spcPct val="0"/>
              </a:spcBef>
              <a:spcAft>
                <a:spcPct val="0"/>
              </a:spcAft>
            </a:pPr>
            <a:r>
              <a:rPr lang="en-US" altLang="zh-CN" sz="2800" i="1" dirty="0">
                <a:solidFill>
                  <a:srgbClr val="F79646">
                    <a:lumMod val="75000"/>
                  </a:srgbClr>
                </a:solidFill>
                <a:latin typeface="Times New Roman" pitchFamily="18" charset="0"/>
                <a:ea typeface="华文细黑" pitchFamily="2" charset="-122"/>
                <a:cs typeface="Times New Roman" pitchFamily="18" charset="0"/>
              </a:rPr>
              <a:t>α</a:t>
            </a:r>
            <a:r>
              <a:rPr lang="en-US" altLang="zh-CN" sz="2800" dirty="0">
                <a:solidFill>
                  <a:srgbClr val="F79646">
                    <a:lumMod val="75000"/>
                  </a:srgbClr>
                </a:solidFill>
                <a:latin typeface="Times New Roman" pitchFamily="18" charset="0"/>
                <a:ea typeface="华文细黑" pitchFamily="2" charset="-122"/>
                <a:cs typeface="Times New Roman" pitchFamily="18" charset="0"/>
              </a:rPr>
              <a:t>(</a:t>
            </a:r>
            <a:r>
              <a:rPr lang="en-US" altLang="zh-CN" sz="2800" dirty="0" err="1">
                <a:solidFill>
                  <a:srgbClr val="F79646">
                    <a:lumMod val="75000"/>
                  </a:srgbClr>
                </a:solidFill>
                <a:latin typeface="Times New Roman" pitchFamily="18" charset="0"/>
                <a:ea typeface="华文细黑" pitchFamily="2" charset="-122"/>
                <a:cs typeface="Times New Roman" pitchFamily="18" charset="0"/>
              </a:rPr>
              <a:t>HCl</a:t>
            </a:r>
            <a:r>
              <a:rPr lang="en-US" altLang="zh-CN" sz="2800" dirty="0">
                <a:solidFill>
                  <a:srgbClr val="F79646">
                    <a:lumMod val="75000"/>
                  </a:srgbClr>
                </a:solidFill>
                <a:latin typeface="Times New Roman" pitchFamily="18" charset="0"/>
                <a:ea typeface="华文细黑" pitchFamily="2" charset="-122"/>
                <a:cs typeface="Times New Roman" pitchFamily="18" charset="0"/>
              </a:rPr>
              <a:t>)</a:t>
            </a:r>
            <a:r>
              <a:rPr lang="zh-CN" altLang="en-US" sz="2800" dirty="0">
                <a:solidFill>
                  <a:srgbClr val="F79646">
                    <a:lumMod val="75000"/>
                  </a:srgbClr>
                </a:solidFill>
                <a:latin typeface="华文细黑" pitchFamily="2" charset="-122"/>
                <a:ea typeface="华文细黑" pitchFamily="2" charset="-122"/>
                <a:cs typeface="Times New Roman" pitchFamily="18" charset="0"/>
              </a:rPr>
              <a:t>增大，因此曲线应在原曲线上方　</a:t>
            </a:r>
            <a:r>
              <a:rPr lang="zh-CN" altLang="en-US" sz="700" dirty="0">
                <a:solidFill>
                  <a:srgbClr val="F79646">
                    <a:lumMod val="75000"/>
                  </a:srgbClr>
                </a:solidFill>
                <a:latin typeface="Arial" pitchFamily="34" charset="0"/>
                <a:ea typeface="宋体" pitchFamily="2" charset="-122"/>
                <a:cs typeface="宋体" pitchFamily="2" charset="-122"/>
              </a:rPr>
              <a:t> </a:t>
            </a:r>
            <a:endParaRPr lang="zh-CN" altLang="en-US" sz="1800" dirty="0">
              <a:solidFill>
                <a:srgbClr val="F79646">
                  <a:lumMod val="75000"/>
                </a:srgbClr>
              </a:solidFill>
              <a:latin typeface="Arial" pitchFamily="34" charset="0"/>
              <a:ea typeface="宋体" pitchFamily="2" charset="-122"/>
              <a:cs typeface="宋体" pitchFamily="2" charset="-122"/>
            </a:endParaRPr>
          </a:p>
        </p:txBody>
      </p:sp>
      <p:pic>
        <p:nvPicPr>
          <p:cNvPr id="251913" name="Picture 9" descr="HX376"/>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57622" y="2101574"/>
            <a:ext cx="3206113" cy="1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hlinkClick r:id="rId8"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9"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10"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11"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12"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3"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4"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5" name="Rectangle 21">
            <a:hlinkClick r:id="rId15"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4" name="矩形 3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5" name="圆角矩形 34"/>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647688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par>
                                <p:cTn id="22" presetID="3" presetClass="entr" presetSubtype="10" fill="hold" nodeType="withEffect">
                                  <p:stCondLst>
                                    <p:cond delay="0"/>
                                  </p:stCondLst>
                                  <p:childTnLst>
                                    <p:set>
                                      <p:cBhvr>
                                        <p:cTn id="23" dur="1" fill="hold">
                                          <p:stCondLst>
                                            <p:cond delay="0"/>
                                          </p:stCondLst>
                                        </p:cTn>
                                        <p:tgtEl>
                                          <p:spTgt spid="251913"/>
                                        </p:tgtEl>
                                        <p:attrNameLst>
                                          <p:attrName>style.visibility</p:attrName>
                                        </p:attrNameLst>
                                      </p:cBhvr>
                                      <p:to>
                                        <p:strVal val="visible"/>
                                      </p:to>
                                    </p:set>
                                    <p:animEffect transition="in" filter="blinds(horizontal)">
                                      <p:cBhvr>
                                        <p:cTn id="24" dur="500"/>
                                        <p:tgtEl>
                                          <p:spTgt spid="2519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4"/>
                                        </p:tgtEl>
                                      </p:cBhvr>
                                    </p:animEffect>
                                    <p:set>
                                      <p:cBhvr>
                                        <p:cTn id="41" dur="1" fill="hold">
                                          <p:stCondLst>
                                            <p:cond delay="499"/>
                                          </p:stCondLst>
                                        </p:cTn>
                                        <p:tgtEl>
                                          <p:spTgt spid="14"/>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51913"/>
                                        </p:tgtEl>
                                      </p:cBhvr>
                                    </p:animEffect>
                                    <p:set>
                                      <p:cBhvr>
                                        <p:cTn id="44" dur="1" fill="hold">
                                          <p:stCondLst>
                                            <p:cond delay="499"/>
                                          </p:stCondLst>
                                        </p:cTn>
                                        <p:tgtEl>
                                          <p:spTgt spid="251913"/>
                                        </p:tgtEl>
                                        <p:attrNameLst>
                                          <p:attrName>style.visibility</p:attrName>
                                        </p:attrNameLst>
                                      </p:cBhvr>
                                      <p:to>
                                        <p:strVal val="hidden"/>
                                      </p:to>
                                    </p:set>
                                  </p:childTnLst>
                                </p:cTn>
                              </p:par>
                            </p:childTnLst>
                          </p:cTn>
                        </p:par>
                      </p:childTnLst>
                    </p:cTn>
                  </p:par>
                </p:childTnLst>
              </p:cTn>
              <p:nextCondLst>
                <p:cond evt="onClick" delay="0">
                  <p:tgtEl>
                    <p:spTgt spid="35"/>
                  </p:tgtEl>
                </p:cond>
              </p:nextCondLst>
            </p:seq>
          </p:childTnLst>
        </p:cTn>
      </p:par>
    </p:tnLst>
    <p:bldLst>
      <p:bldP spid="9" grpId="0"/>
      <p:bldP spid="9" grpId="1"/>
      <p:bldP spid="12" grpId="0"/>
      <p:bldP spid="12" grpId="1"/>
      <p:bldP spid="14" grpId="0"/>
      <p:bldP spid="14"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4606" y="1326461"/>
            <a:ext cx="10686944" cy="2031325"/>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下列措施中，有利于提高</a:t>
            </a:r>
            <a:r>
              <a:rPr lang="en-US" altLang="zh-CN" sz="2800" i="1" kern="100" dirty="0">
                <a:latin typeface="Times New Roman"/>
                <a:ea typeface="华文细黑"/>
                <a:cs typeface="Courier New"/>
              </a:rPr>
              <a:t>α</a:t>
            </a:r>
            <a:r>
              <a:rPr lang="en-US" altLang="zh-CN" sz="2800" kern="100" baseline="-25000" dirty="0" err="1">
                <a:latin typeface="Times New Roman"/>
                <a:ea typeface="华文细黑"/>
                <a:cs typeface="Courier New"/>
              </a:rPr>
              <a:t>HCl</a:t>
            </a:r>
            <a:r>
              <a:rPr lang="zh-CN" altLang="zh-CN" sz="2800" kern="100" dirty="0">
                <a:latin typeface="Times New Roman"/>
                <a:ea typeface="华文细黑"/>
                <a:cs typeface="Times New Roman"/>
              </a:rPr>
              <a:t>的有</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tabLst>
                <a:tab pos="207073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增大</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HCl</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增大</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endParaRPr lang="zh-CN" altLang="zh-CN" sz="2800" kern="100" dirty="0">
              <a:latin typeface="宋体"/>
              <a:cs typeface="Courier New"/>
            </a:endParaRPr>
          </a:p>
          <a:p>
            <a:pPr>
              <a:lnSpc>
                <a:spcPct val="150000"/>
              </a:lnSpc>
            </a:pPr>
            <a:r>
              <a:rPr lang="en-US" altLang="zh-CN" sz="2800" kern="100" dirty="0">
                <a:latin typeface="Times New Roman"/>
                <a:ea typeface="华文细黑"/>
              </a:rPr>
              <a:t>C.</a:t>
            </a:r>
            <a:r>
              <a:rPr lang="zh-CN" altLang="zh-CN" sz="2800" kern="100" dirty="0">
                <a:latin typeface="Times New Roman"/>
                <a:ea typeface="华文细黑"/>
                <a:cs typeface="Times New Roman"/>
              </a:rPr>
              <a:t>使用更好的催化剂</a:t>
            </a:r>
            <a:r>
              <a:rPr lang="en-US" altLang="zh-CN" sz="2800" kern="100" dirty="0">
                <a:latin typeface="Times New Roman"/>
                <a:ea typeface="华文细黑"/>
              </a:rPr>
              <a:t>  	</a:t>
            </a:r>
            <a:r>
              <a:rPr lang="en-US" altLang="zh-CN" sz="2800" kern="100" dirty="0" smtClean="0">
                <a:latin typeface="Times New Roman"/>
                <a:ea typeface="华文细黑"/>
              </a:rPr>
              <a:t>	D</a:t>
            </a:r>
            <a:r>
              <a:rPr lang="en-US" altLang="zh-CN" sz="2800" kern="100" dirty="0">
                <a:latin typeface="Times New Roman"/>
                <a:ea typeface="华文细黑"/>
              </a:rPr>
              <a:t>.</a:t>
            </a:r>
            <a:r>
              <a:rPr lang="zh-CN" altLang="zh-CN" sz="2800" kern="100" dirty="0">
                <a:latin typeface="Times New Roman"/>
                <a:ea typeface="华文细黑"/>
                <a:cs typeface="Times New Roman"/>
              </a:rPr>
              <a:t>移去</a:t>
            </a:r>
            <a:r>
              <a:rPr lang="en-US" altLang="zh-CN" sz="2800" kern="100" dirty="0" smtClean="0">
                <a:latin typeface="Times New Roman"/>
                <a:ea typeface="华文细黑"/>
              </a:rPr>
              <a:t>H</a:t>
            </a:r>
            <a:r>
              <a:rPr lang="en-US" altLang="zh-CN" sz="2800" kern="100" baseline="-25000" dirty="0" smtClean="0">
                <a:latin typeface="Times New Roman"/>
                <a:ea typeface="华文细黑"/>
              </a:rPr>
              <a:t>2</a:t>
            </a:r>
            <a:r>
              <a:rPr lang="en-US" altLang="zh-CN" sz="2800" kern="100" dirty="0" smtClean="0">
                <a:latin typeface="Times New Roman"/>
                <a:ea typeface="华文细黑"/>
              </a:rPr>
              <a:t>O</a:t>
            </a:r>
          </a:p>
        </p:txBody>
      </p:sp>
      <p:sp>
        <p:nvSpPr>
          <p:cNvPr id="17" name="Rectangle 21">
            <a:hlinkClick r:id="rId2"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6"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7"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3" name="Rectangle 21">
            <a:hlinkClick r:id="rId8"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8" name="Rectangle 21">
            <a:hlinkClick r:id="rId9"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9" name="矩形 2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0" name="圆角矩形 29">
            <a:hlinkClick r:id="rId1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75202587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85295" y="3154905"/>
            <a:ext cx="11457851" cy="2677656"/>
          </a:xfrm>
          <a:prstGeom prst="rect">
            <a:avLst/>
          </a:prstGeom>
        </p:spPr>
        <p:txBody>
          <a:bodyPr>
            <a:spAutoFit/>
          </a:bodyPr>
          <a:lstStyle/>
          <a:p>
            <a:pPr algn="just">
              <a:lnSpc>
                <a:spcPct val="150000"/>
              </a:lnSpc>
              <a:spcAft>
                <a:spcPts val="0"/>
              </a:spcAft>
              <a:tabLst>
                <a:tab pos="2070735" algn="l"/>
              </a:tabLs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项，增大</a:t>
            </a:r>
            <a:r>
              <a:rPr lang="en-US" altLang="zh-CN" sz="2800" i="1" kern="100" dirty="0">
                <a:latin typeface="Times New Roman"/>
                <a:ea typeface="华文细黑"/>
                <a:cs typeface="Courier New"/>
              </a:rPr>
              <a:t>n</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即增大反应物的</a:t>
            </a:r>
            <a:r>
              <a:rPr lang="zh-CN" altLang="zh-CN" sz="2800" kern="100" dirty="0" smtClean="0">
                <a:latin typeface="Times New Roman"/>
                <a:ea typeface="华文细黑"/>
                <a:cs typeface="Times New Roman"/>
              </a:rPr>
              <a:t>浓度</a:t>
            </a:r>
            <a:r>
              <a:rPr lang="zh-CN" altLang="en-US"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项，移去</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即减小生成物的浓度，均能使平衡正向移动，两项都正确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项，使用更好的催化剂，只能加快反应速率，不能使平衡移动，错误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zh-CN" altLang="en-US" sz="2800" b="1" kern="100" dirty="0">
                <a:solidFill>
                  <a:srgbClr val="0000FF"/>
                </a:solidFill>
                <a:latin typeface="Times New Roman"/>
                <a:cs typeface="Times New Roman"/>
              </a:rPr>
              <a:t>答案</a:t>
            </a:r>
            <a:r>
              <a:rPr lang="zh-CN" altLang="zh-CN" sz="2800" b="1" kern="100" dirty="0">
                <a:solidFill>
                  <a:srgbClr val="0000FF"/>
                </a:solidFill>
                <a:latin typeface="Times New Roman"/>
                <a:cs typeface="Times New Roman"/>
              </a:rPr>
              <a:t>　</a:t>
            </a:r>
            <a:r>
              <a:rPr lang="en-US" altLang="zh-CN" sz="2800" kern="100" dirty="0" smtClean="0">
                <a:solidFill>
                  <a:schemeClr val="accent6">
                    <a:lumMod val="75000"/>
                  </a:schemeClr>
                </a:solidFill>
                <a:latin typeface="Times New Roman"/>
                <a:ea typeface="华文细黑"/>
              </a:rPr>
              <a:t>BD</a:t>
            </a:r>
            <a:endParaRPr lang="zh-CN" altLang="zh-CN" sz="2800" kern="100" dirty="0">
              <a:solidFill>
                <a:schemeClr val="accent6">
                  <a:lumMod val="75000"/>
                </a:schemeClr>
              </a:solidFill>
              <a:effectLst/>
              <a:latin typeface="宋体"/>
              <a:cs typeface="Courier New"/>
            </a:endParaRPr>
          </a:p>
        </p:txBody>
      </p:sp>
      <p:sp>
        <p:nvSpPr>
          <p:cNvPr id="17" name="Rectangle 21">
            <a:hlinkClick r:id="rId3"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4"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5"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6"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7"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8"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3" name="Rectangle 21">
            <a:hlinkClick r:id="rId9"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7" name="Rectangle 21">
            <a:hlinkClick r:id="rId10"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800940488"/>
              </p:ext>
            </p:extLst>
          </p:nvPr>
        </p:nvGraphicFramePr>
        <p:xfrm>
          <a:off x="482529" y="981522"/>
          <a:ext cx="11214100" cy="2603500"/>
        </p:xfrm>
        <a:graphic>
          <a:graphicData uri="http://schemas.openxmlformats.org/presentationml/2006/ole">
            <mc:AlternateContent xmlns:mc="http://schemas.openxmlformats.org/markup-compatibility/2006">
              <mc:Choice xmlns:v="urn:schemas-microsoft-com:vml" Requires="v">
                <p:oleObj spid="_x0000_s311310" name="文档" r:id="rId11" imgW="11216005" imgH="2610497" progId="Word.Document.12">
                  <p:embed/>
                </p:oleObj>
              </mc:Choice>
              <mc:Fallback>
                <p:oleObj name="文档" r:id="rId11" imgW="11216005" imgH="2610497" progId="Word.Document.12">
                  <p:embed/>
                  <p:pic>
                    <p:nvPicPr>
                      <p:cNvPr id="0" name="对象 3"/>
                      <p:cNvPicPr>
                        <a:picLocks noChangeAspect="1" noChangeArrowheads="1"/>
                      </p:cNvPicPr>
                      <p:nvPr/>
                    </p:nvPicPr>
                    <p:blipFill>
                      <a:blip r:embed="rId12"/>
                      <a:srcRect/>
                      <a:stretch>
                        <a:fillRect/>
                      </a:stretch>
                    </p:blipFill>
                    <p:spPr bwMode="auto">
                      <a:xfrm>
                        <a:off x="482529" y="981522"/>
                        <a:ext cx="11214100"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9596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750"/>
                                        <p:tgtEl>
                                          <p:spTgt spid="3">
                                            <p:txEl>
                                              <p:pRg st="0" end="0"/>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750"/>
                                        <p:tgtEl>
                                          <p:spTgt spid="3">
                                            <p:txEl>
                                              <p:pRg st="1" end="1"/>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linds(horizontal)">
                                      <p:cBhvr>
                                        <p:cTn id="19" dur="750"/>
                                        <p:tgtEl>
                                          <p:spTgt spid="3">
                                            <p:txEl>
                                              <p:pRg st="2" end="2"/>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4746" y="576247"/>
            <a:ext cx="11663108" cy="1384995"/>
          </a:xfrm>
          <a:prstGeom prst="rect">
            <a:avLst/>
          </a:prstGeom>
        </p:spPr>
        <p:txBody>
          <a:bodyPr wrap="square">
            <a:spAutoFit/>
          </a:bodyPr>
          <a:lstStyle/>
          <a:p>
            <a:pPr algn="just">
              <a:lnSpc>
                <a:spcPct val="150000"/>
              </a:lnSpc>
              <a:spcAft>
                <a:spcPts val="0"/>
              </a:spcAft>
              <a:tabLst>
                <a:tab pos="2430780" algn="l"/>
              </a:tabLst>
            </a:pPr>
            <a:r>
              <a:rPr lang="en-US" altLang="zh-CN" sz="2800" kern="100" dirty="0">
                <a:latin typeface="Times New Roman"/>
                <a:ea typeface="华文细黑"/>
              </a:rPr>
              <a:t>6.</a:t>
            </a:r>
            <a:r>
              <a:rPr lang="en-US" altLang="zh-CN" sz="2800" kern="100" dirty="0">
                <a:latin typeface="IPAPANNEW"/>
                <a:ea typeface="华文细黑"/>
                <a:cs typeface="Times New Roman"/>
              </a:rPr>
              <a:t>[2015·</a:t>
            </a:r>
            <a:r>
              <a:rPr lang="zh-CN" altLang="zh-CN" sz="2800" kern="100" dirty="0">
                <a:latin typeface="IPAPANNEW"/>
                <a:ea typeface="华文细黑"/>
                <a:cs typeface="Times New Roman"/>
              </a:rPr>
              <a:t>江苏，</a:t>
            </a:r>
            <a:r>
              <a:rPr lang="en-US" altLang="zh-CN" sz="2800" kern="100" dirty="0">
                <a:latin typeface="IPAPANNEW"/>
                <a:ea typeface="华文细黑"/>
                <a:cs typeface="Times New Roman"/>
              </a:rPr>
              <a:t>16(1)]</a:t>
            </a:r>
            <a:r>
              <a:rPr lang="zh-CN" altLang="zh-CN" sz="2800" kern="100" dirty="0">
                <a:latin typeface="Times New Roman"/>
                <a:ea typeface="华文细黑"/>
                <a:cs typeface="Times New Roman"/>
              </a:rPr>
              <a:t>以磷石膏</a:t>
            </a:r>
            <a:r>
              <a:rPr lang="en-US" altLang="zh-CN" sz="2800" kern="100" dirty="0">
                <a:latin typeface="Times New Roman"/>
                <a:ea typeface="华文细黑"/>
              </a:rPr>
              <a:t>(</a:t>
            </a:r>
            <a:r>
              <a:rPr lang="zh-CN" altLang="zh-CN" sz="2800" kern="100" dirty="0">
                <a:latin typeface="Times New Roman"/>
                <a:ea typeface="华文细黑"/>
                <a:cs typeface="Times New Roman"/>
              </a:rPr>
              <a:t>主要成分</a:t>
            </a:r>
            <a:r>
              <a:rPr lang="en-US" altLang="zh-CN" sz="2800" kern="100" dirty="0">
                <a:latin typeface="Times New Roman"/>
                <a:ea typeface="华文细黑"/>
              </a:rPr>
              <a:t>CaSO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，杂质</a:t>
            </a:r>
            <a:r>
              <a:rPr lang="en-US" altLang="zh-CN" sz="2800" kern="100" dirty="0">
                <a:latin typeface="Times New Roman"/>
                <a:ea typeface="华文细黑"/>
              </a:rPr>
              <a:t>SiO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a:t>
            </a:r>
            <a:r>
              <a:rPr lang="en-US" altLang="zh-CN" sz="2800" kern="100" dirty="0">
                <a:latin typeface="Times New Roman"/>
                <a:ea typeface="华文细黑"/>
              </a:rPr>
              <a:t>Al</a:t>
            </a:r>
            <a:r>
              <a:rPr lang="en-US" altLang="zh-CN" sz="2800" kern="100" baseline="-25000" dirty="0">
                <a:latin typeface="Times New Roman"/>
                <a:ea typeface="华文细黑"/>
              </a:rPr>
              <a:t>2</a:t>
            </a:r>
            <a:r>
              <a:rPr lang="en-US" altLang="zh-CN" sz="2800" kern="100" dirty="0">
                <a:latin typeface="Times New Roman"/>
                <a:ea typeface="华文细黑"/>
              </a:rPr>
              <a:t>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等</a:t>
            </a:r>
            <a:r>
              <a:rPr lang="en-US" altLang="zh-CN" sz="2800" kern="100" dirty="0">
                <a:latin typeface="Times New Roman"/>
                <a:ea typeface="华文细黑"/>
              </a:rPr>
              <a:t>)</a:t>
            </a:r>
            <a:r>
              <a:rPr lang="zh-CN" altLang="zh-CN" sz="2800" kern="100" dirty="0">
                <a:latin typeface="Times New Roman"/>
                <a:ea typeface="华文细黑"/>
                <a:cs typeface="Times New Roman"/>
              </a:rPr>
              <a:t>为原料可制备轻质</a:t>
            </a:r>
            <a:r>
              <a:rPr lang="en-US" altLang="zh-CN" sz="2800" kern="100" dirty="0">
                <a:latin typeface="Times New Roman"/>
                <a:ea typeface="华文细黑"/>
              </a:rPr>
              <a:t>CaCO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pic>
        <p:nvPicPr>
          <p:cNvPr id="18638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742" y="1917626"/>
            <a:ext cx="5647021" cy="159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311992" y="3547206"/>
            <a:ext cx="11471846" cy="1772793"/>
          </a:xfrm>
          <a:prstGeom prst="rect">
            <a:avLst/>
          </a:prstGeom>
        </p:spPr>
        <p:txBody>
          <a:bodyPr wrap="square">
            <a:spAutoFit/>
          </a:bodyPr>
          <a:lstStyle/>
          <a:p>
            <a:pPr algn="just">
              <a:lnSpc>
                <a:spcPct val="130000"/>
              </a:lnSpc>
              <a:spcAft>
                <a:spcPts val="0"/>
              </a:spcAft>
              <a:tabLst>
                <a:tab pos="2070735" algn="l"/>
              </a:tabLst>
            </a:pPr>
            <a:r>
              <a:rPr lang="zh-CN" altLang="zh-CN" sz="2800" kern="100" dirty="0">
                <a:latin typeface="Times New Roman"/>
                <a:ea typeface="华文细黑"/>
                <a:cs typeface="Times New Roman"/>
              </a:rPr>
              <a:t>匀速向浆料中通入</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，浆料清液的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和</a:t>
            </a:r>
            <a:r>
              <a:rPr lang="en-US" altLang="zh-CN" sz="2800" i="1" kern="100" dirty="0" smtClean="0">
                <a:latin typeface="Times New Roman"/>
                <a:ea typeface="华文细黑"/>
                <a:cs typeface="Courier New"/>
              </a:rPr>
              <a:t>c</a:t>
            </a:r>
            <a:r>
              <a:rPr lang="en-US" altLang="zh-CN" sz="2800" kern="100" dirty="0" smtClean="0">
                <a:latin typeface="Times New Roman"/>
                <a:ea typeface="华文细黑"/>
                <a:cs typeface="Courier New"/>
              </a:rPr>
              <a:t>(SO   )</a:t>
            </a:r>
            <a:r>
              <a:rPr lang="zh-CN" altLang="zh-CN" sz="2800" kern="100" dirty="0">
                <a:latin typeface="Times New Roman"/>
                <a:ea typeface="华文细黑"/>
                <a:cs typeface="Times New Roman"/>
              </a:rPr>
              <a:t>随时</a:t>
            </a:r>
            <a:r>
              <a:rPr lang="zh-CN" altLang="zh-CN" sz="2800" kern="100" dirty="0" smtClean="0">
                <a:latin typeface="Times New Roman"/>
                <a:ea typeface="华文细黑"/>
                <a:cs typeface="Times New Roman"/>
              </a:rPr>
              <a:t>间变化</a:t>
            </a:r>
            <a:r>
              <a:rPr lang="zh-CN" altLang="zh-CN" sz="2800" kern="100" dirty="0">
                <a:latin typeface="Times New Roman"/>
                <a:ea typeface="华文细黑"/>
                <a:cs typeface="Times New Roman"/>
              </a:rPr>
              <a:t>如图。清液</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时</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转化的</a:t>
            </a:r>
            <a:r>
              <a:rPr lang="zh-CN" altLang="zh-CN" sz="2800" kern="100" dirty="0" smtClean="0">
                <a:latin typeface="Times New Roman"/>
                <a:ea typeface="华文细黑"/>
                <a:cs typeface="Times New Roman"/>
              </a:rPr>
              <a:t>离子</a:t>
            </a:r>
            <a:r>
              <a:rPr lang="zh-CN" altLang="zh-CN" sz="2800" kern="100" dirty="0">
                <a:latin typeface="Times New Roman"/>
                <a:ea typeface="华文细黑"/>
                <a:cs typeface="Times New Roman"/>
              </a:rPr>
              <a:t>方程式为</a:t>
            </a:r>
            <a:r>
              <a:rPr lang="en-US" altLang="zh-CN" sz="2800" kern="100" dirty="0" smtClean="0">
                <a:latin typeface="Times New Roman"/>
                <a:ea typeface="华文细黑"/>
                <a:cs typeface="Courier New"/>
              </a:rPr>
              <a:t>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nSpc>
                <a:spcPct val="130000"/>
              </a:lnSpc>
            </a:pPr>
            <a:r>
              <a:rPr lang="zh-CN" altLang="zh-CN" sz="2800" kern="100" dirty="0">
                <a:latin typeface="Times New Roman"/>
                <a:ea typeface="华文细黑"/>
                <a:cs typeface="Times New Roman"/>
              </a:rPr>
              <a:t>能提高其转化速率的措施有</a:t>
            </a:r>
            <a:r>
              <a:rPr lang="en-US" altLang="zh-CN" sz="2800" kern="100" dirty="0">
                <a:latin typeface="Times New Roman"/>
                <a:ea typeface="华文细黑"/>
              </a:rPr>
              <a:t>________(</a:t>
            </a:r>
            <a:r>
              <a:rPr lang="zh-CN" altLang="zh-CN" sz="2800" kern="100" dirty="0">
                <a:latin typeface="Times New Roman"/>
                <a:ea typeface="华文细黑"/>
                <a:cs typeface="Times New Roman"/>
              </a:rPr>
              <a:t>填序号</a:t>
            </a:r>
            <a:r>
              <a:rPr lang="en-US" altLang="zh-CN" sz="2800" kern="100" dirty="0">
                <a:latin typeface="Times New Roman"/>
                <a:ea typeface="华文细黑"/>
              </a:rPr>
              <a:t>)</a:t>
            </a:r>
            <a:r>
              <a:rPr lang="zh-CN" altLang="zh-CN" sz="2800" kern="100" dirty="0" smtClean="0">
                <a:latin typeface="Times New Roman"/>
                <a:ea typeface="华文细黑"/>
                <a:cs typeface="Times New Roman"/>
              </a:rPr>
              <a:t>。</a:t>
            </a:r>
            <a:endParaRPr lang="zh-CN" altLang="en-US" sz="2800" dirty="0"/>
          </a:p>
        </p:txBody>
      </p:sp>
      <p:pic>
        <p:nvPicPr>
          <p:cNvPr id="16" name="Picture 13" descr="HX37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41523" y="1400870"/>
            <a:ext cx="2742315" cy="220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1">
            <a:hlinkClick r:id="rId5"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6"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7"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8"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7" name="Rectangle 21">
            <a:hlinkClick r:id="rId9"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8" name="Rectangle 21">
            <a:hlinkClick r:id="rId10"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9" name="Rectangle 21">
            <a:hlinkClick r:id="rId11"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0" name="Rectangle 21">
            <a:hlinkClick r:id="rId12"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880840176"/>
              </p:ext>
            </p:extLst>
          </p:nvPr>
        </p:nvGraphicFramePr>
        <p:xfrm>
          <a:off x="7432899" y="3631914"/>
          <a:ext cx="581049" cy="553492"/>
        </p:xfrm>
        <a:graphic>
          <a:graphicData uri="http://schemas.openxmlformats.org/presentationml/2006/ole">
            <mc:AlternateContent xmlns:mc="http://schemas.openxmlformats.org/markup-compatibility/2006">
              <mc:Choice xmlns:v="urn:schemas-microsoft-com:vml" Requires="v">
                <p:oleObj spid="_x0000_s310293" name="Equation" r:id="rId13" imgW="152280" imgH="241200" progId="Equation.DSMT4">
                  <p:embed/>
                </p:oleObj>
              </mc:Choice>
              <mc:Fallback>
                <p:oleObj name="Equation" r:id="rId13" imgW="152280" imgH="241200" progId="Equation.DSMT4">
                  <p:embed/>
                  <p:pic>
                    <p:nvPicPr>
                      <p:cNvPr id="0" name=""/>
                      <p:cNvPicPr/>
                      <p:nvPr/>
                    </p:nvPicPr>
                    <p:blipFill>
                      <a:blip r:embed="rId14"/>
                      <a:stretch>
                        <a:fillRect/>
                      </a:stretch>
                    </p:blipFill>
                    <p:spPr>
                      <a:xfrm>
                        <a:off x="7432899" y="3631914"/>
                        <a:ext cx="581049" cy="553492"/>
                      </a:xfrm>
                      <a:prstGeom prst="rect">
                        <a:avLst/>
                      </a:prstGeom>
                    </p:spPr>
                  </p:pic>
                </p:oleObj>
              </mc:Fallback>
            </mc:AlternateContent>
          </a:graphicData>
        </a:graphic>
      </p:graphicFrame>
      <p:sp>
        <p:nvSpPr>
          <p:cNvPr id="21" name="矩形 20"/>
          <p:cNvSpPr/>
          <p:nvPr/>
        </p:nvSpPr>
        <p:spPr>
          <a:xfrm>
            <a:off x="309092" y="5228790"/>
            <a:ext cx="11288987" cy="1212640"/>
          </a:xfrm>
          <a:prstGeom prst="rect">
            <a:avLst/>
          </a:prstGeom>
        </p:spPr>
        <p:txBody>
          <a:bodyPr wrap="square">
            <a:spAutoFit/>
          </a:bodyPr>
          <a:lstStyle/>
          <a:p>
            <a:pPr algn="just">
              <a:lnSpc>
                <a:spcPct val="130000"/>
              </a:lnSpc>
              <a:spcAft>
                <a:spcPts val="0"/>
              </a:spcAft>
              <a:tabLst>
                <a:tab pos="2070735" algn="l"/>
              </a:tabLs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搅拌浆料</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加热浆料至</a:t>
            </a:r>
            <a:r>
              <a:rPr lang="en-US" altLang="zh-CN" sz="2800" kern="100" dirty="0">
                <a:latin typeface="Times New Roman"/>
                <a:ea typeface="华文细黑"/>
                <a:cs typeface="Courier New"/>
              </a:rPr>
              <a:t>100 </a:t>
            </a:r>
            <a:r>
              <a:rPr lang="en-US" altLang="zh-CN" sz="2800" kern="100" dirty="0">
                <a:latin typeface="宋体"/>
                <a:ea typeface="华文细黑"/>
                <a:cs typeface="Times New Roman"/>
              </a:rPr>
              <a:t>℃</a:t>
            </a:r>
            <a:endParaRPr lang="zh-CN" altLang="zh-CN" sz="2800" kern="100" dirty="0">
              <a:latin typeface="宋体"/>
              <a:cs typeface="Courier New"/>
            </a:endParaRPr>
          </a:p>
          <a:p>
            <a:pPr>
              <a:lnSpc>
                <a:spcPct val="130000"/>
              </a:lnSpc>
            </a:pPr>
            <a:r>
              <a:rPr lang="en-US" altLang="zh-CN" sz="2800" kern="100" dirty="0">
                <a:latin typeface="Times New Roman"/>
                <a:ea typeface="华文细黑"/>
              </a:rPr>
              <a:t>C.</a:t>
            </a:r>
            <a:r>
              <a:rPr lang="zh-CN" altLang="zh-CN" sz="2800" kern="100" dirty="0">
                <a:latin typeface="Times New Roman"/>
                <a:ea typeface="华文细黑"/>
                <a:cs typeface="Times New Roman"/>
              </a:rPr>
              <a:t>增大氨水浓度</a:t>
            </a:r>
            <a:r>
              <a:rPr lang="en-US" altLang="zh-CN" sz="2800" kern="100" dirty="0">
                <a:latin typeface="Times New Roman"/>
                <a:ea typeface="华文细黑"/>
              </a:rPr>
              <a:t>  	 </a:t>
            </a:r>
            <a:r>
              <a:rPr lang="en-US" altLang="zh-CN" sz="2800" kern="100" dirty="0" smtClean="0">
                <a:latin typeface="Times New Roman"/>
                <a:ea typeface="华文细黑"/>
              </a:rPr>
              <a:t>    D</a:t>
            </a:r>
            <a:r>
              <a:rPr lang="en-US" altLang="zh-CN" sz="2800" kern="100" dirty="0">
                <a:latin typeface="Times New Roman"/>
                <a:ea typeface="华文细黑"/>
              </a:rPr>
              <a:t>.</a:t>
            </a:r>
            <a:r>
              <a:rPr lang="zh-CN" altLang="zh-CN" sz="2800" kern="100" dirty="0">
                <a:latin typeface="Times New Roman"/>
                <a:ea typeface="华文细黑"/>
                <a:cs typeface="Times New Roman"/>
              </a:rPr>
              <a:t>减小</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通入</a:t>
            </a:r>
            <a:r>
              <a:rPr lang="zh-CN" altLang="zh-CN" sz="2800" kern="100" dirty="0" smtClean="0">
                <a:latin typeface="Times New Roman"/>
                <a:ea typeface="华文细黑"/>
                <a:cs typeface="Times New Roman"/>
              </a:rPr>
              <a:t>速率</a:t>
            </a:r>
            <a:endParaRPr lang="en-US" altLang="zh-CN" sz="2800" kern="100" dirty="0" smtClean="0">
              <a:latin typeface="Times New Roman"/>
              <a:ea typeface="华文细黑"/>
              <a:cs typeface="Times New Roman"/>
            </a:endParaRPr>
          </a:p>
        </p:txBody>
      </p:sp>
      <p:sp>
        <p:nvSpPr>
          <p:cNvPr id="22" name="矩形 2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3" name="圆角矩形 22">
            <a:hlinkClick r:id="rId15"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93190191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对象 7"/>
          <p:cNvGraphicFramePr>
            <a:graphicFrameLocks noChangeAspect="1"/>
          </p:cNvGraphicFramePr>
          <p:nvPr>
            <p:extLst>
              <p:ext uri="{D42A27DB-BD31-4B8C-83A1-F6EECF244321}">
                <p14:modId xmlns:p14="http://schemas.microsoft.com/office/powerpoint/2010/main" val="1451632327"/>
              </p:ext>
            </p:extLst>
          </p:nvPr>
        </p:nvGraphicFramePr>
        <p:xfrm>
          <a:off x="495300" y="549474"/>
          <a:ext cx="11214100" cy="2349500"/>
        </p:xfrm>
        <a:graphic>
          <a:graphicData uri="http://schemas.openxmlformats.org/presentationml/2006/ole">
            <mc:AlternateContent xmlns:mc="http://schemas.openxmlformats.org/markup-compatibility/2006">
              <mc:Choice xmlns:v="urn:schemas-microsoft-com:vml" Requires="v">
                <p:oleObj spid="_x0000_s187455" name="文档" r:id="rId3" imgW="11373972" imgH="2387698" progId="Word.Document.12">
                  <p:embed/>
                </p:oleObj>
              </mc:Choice>
              <mc:Fallback>
                <p:oleObj name="文档" r:id="rId3" imgW="11373972" imgH="2387698" progId="Word.Document.12">
                  <p:embed/>
                  <p:pic>
                    <p:nvPicPr>
                      <p:cNvPr id="0" name=""/>
                      <p:cNvPicPr/>
                      <p:nvPr/>
                    </p:nvPicPr>
                    <p:blipFill>
                      <a:blip r:embed="rId4"/>
                      <a:stretch>
                        <a:fillRect/>
                      </a:stretch>
                    </p:blipFill>
                    <p:spPr>
                      <a:xfrm>
                        <a:off x="495300" y="549474"/>
                        <a:ext cx="11214100" cy="2349500"/>
                      </a:xfrm>
                      <a:prstGeom prst="rect">
                        <a:avLst/>
                      </a:prstGeom>
                    </p:spPr>
                  </p:pic>
                </p:oleObj>
              </mc:Fallback>
            </mc:AlternateContent>
          </a:graphicData>
        </a:graphic>
      </p:graphicFrame>
      <p:sp>
        <p:nvSpPr>
          <p:cNvPr id="11" name="矩形 10"/>
          <p:cNvSpPr/>
          <p:nvPr/>
        </p:nvSpPr>
        <p:spPr>
          <a:xfrm>
            <a:off x="431974" y="2848720"/>
            <a:ext cx="11771139" cy="523220"/>
          </a:xfrm>
          <a:prstGeom prst="rect">
            <a:avLst/>
          </a:prstGeom>
        </p:spPr>
        <p:txBody>
          <a:bodyPr wrap="square">
            <a:spAutoFit/>
          </a:bodyPr>
          <a:lstStyle/>
          <a:p>
            <a:r>
              <a:rPr lang="en-US" altLang="zh-CN" sz="2800" kern="100" dirty="0">
                <a:latin typeface="Times New Roman"/>
                <a:ea typeface="华文细黑"/>
              </a:rPr>
              <a:t>A</a:t>
            </a:r>
            <a:r>
              <a:rPr lang="zh-CN" altLang="zh-CN" sz="2800" kern="100" dirty="0">
                <a:latin typeface="Times New Roman"/>
                <a:ea typeface="华文细黑"/>
                <a:cs typeface="Times New Roman"/>
              </a:rPr>
              <a:t>项，搅拌浆料，增大反应物的接触面积，加快反应速率，正确；</a:t>
            </a:r>
            <a:endParaRPr lang="zh-CN" altLang="en-US" sz="2800" dirty="0"/>
          </a:p>
        </p:txBody>
      </p:sp>
      <p:sp>
        <p:nvSpPr>
          <p:cNvPr id="15" name="Rectangle 21">
            <a:hlinkClick r:id="rId5"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6" name="Rectangle 21">
            <a:hlinkClick r:id="rId6"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7" name="Rectangle 21">
            <a:hlinkClick r:id="rId7"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8" name="Rectangle 21">
            <a:hlinkClick r:id="rId8"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9" name="Rectangle 21">
            <a:hlinkClick r:id="rId9"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0" name="Rectangle 21">
            <a:hlinkClick r:id="rId10"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1" name="Rectangle 21">
            <a:hlinkClick r:id="rId11"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2" name="Rectangle 21">
            <a:hlinkClick r:id="rId12"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23" name="矩形 22"/>
          <p:cNvSpPr/>
          <p:nvPr/>
        </p:nvSpPr>
        <p:spPr>
          <a:xfrm>
            <a:off x="413961" y="3320882"/>
            <a:ext cx="11358399" cy="2276842"/>
          </a:xfrm>
          <a:prstGeom prst="rect">
            <a:avLst/>
          </a:prstGeom>
        </p:spPr>
        <p:txBody>
          <a:bodyPr wrap="square">
            <a:spAutoFit/>
          </a:bodyPr>
          <a:lstStyle/>
          <a:p>
            <a:pPr>
              <a:lnSpc>
                <a:spcPct val="130000"/>
              </a:lnSpc>
            </a:pPr>
            <a:r>
              <a:rPr lang="en-US" altLang="zh-CN" sz="2800" kern="100" dirty="0">
                <a:latin typeface="Times New Roman"/>
                <a:ea typeface="华文细黑"/>
              </a:rPr>
              <a:t>B</a:t>
            </a:r>
            <a:r>
              <a:rPr lang="zh-CN" altLang="zh-CN" sz="2800" kern="100" dirty="0">
                <a:latin typeface="Times New Roman"/>
                <a:ea typeface="华文细黑"/>
                <a:cs typeface="Times New Roman"/>
              </a:rPr>
              <a:t>项，加热到</a:t>
            </a:r>
            <a:r>
              <a:rPr lang="en-US" altLang="zh-CN" sz="2800" kern="100" dirty="0">
                <a:latin typeface="Times New Roman"/>
                <a:ea typeface="华文细黑"/>
              </a:rPr>
              <a:t>100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，氨水挥发、</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溶解度减小，则生成的</a:t>
            </a:r>
            <a:r>
              <a:rPr lang="en-US" altLang="zh-CN" sz="2800" kern="100" dirty="0">
                <a:latin typeface="Times New Roman"/>
                <a:ea typeface="华文细黑"/>
              </a:rPr>
              <a:t>(NH</a:t>
            </a:r>
            <a:r>
              <a:rPr lang="en-US" altLang="zh-CN" sz="2800" kern="100" baseline="-25000" dirty="0">
                <a:latin typeface="Times New Roman"/>
                <a:ea typeface="华文细黑"/>
              </a:rPr>
              <a:t>4</a:t>
            </a:r>
            <a:r>
              <a:rPr lang="en-US" altLang="zh-CN" sz="2800" kern="100" dirty="0">
                <a:latin typeface="Times New Roman"/>
                <a:ea typeface="华文细黑"/>
              </a:rPr>
              <a:t>)</a:t>
            </a:r>
            <a:r>
              <a:rPr lang="en-US" altLang="zh-CN" sz="2800" kern="100" baseline="-25000" dirty="0">
                <a:latin typeface="Times New Roman"/>
                <a:ea typeface="华文细黑"/>
              </a:rPr>
              <a:t>2</a:t>
            </a:r>
            <a:r>
              <a:rPr lang="en-US" altLang="zh-CN" sz="2800" kern="100" dirty="0">
                <a:latin typeface="Times New Roman"/>
                <a:ea typeface="华文细黑"/>
              </a:rPr>
              <a:t>CO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的量减少，无法实现</a:t>
            </a:r>
            <a:r>
              <a:rPr lang="en-US" altLang="zh-CN" sz="2800" kern="100" dirty="0">
                <a:latin typeface="Times New Roman"/>
                <a:ea typeface="华文细黑"/>
              </a:rPr>
              <a:t>CaSO</a:t>
            </a:r>
            <a:r>
              <a:rPr lang="en-US" altLang="zh-CN" sz="2800" kern="100" baseline="-25000" dirty="0">
                <a:latin typeface="Times New Roman"/>
                <a:ea typeface="华文细黑"/>
              </a:rPr>
              <a:t>4</a:t>
            </a:r>
            <a:r>
              <a:rPr lang="zh-CN" altLang="zh-CN" sz="2800" kern="100" dirty="0">
                <a:latin typeface="Times New Roman"/>
                <a:ea typeface="华文细黑"/>
                <a:cs typeface="Times New Roman"/>
              </a:rPr>
              <a:t>转化为</a:t>
            </a:r>
            <a:r>
              <a:rPr lang="en-US" altLang="zh-CN" sz="2800" kern="100" dirty="0">
                <a:latin typeface="Times New Roman"/>
                <a:ea typeface="华文细黑"/>
              </a:rPr>
              <a:t>CaCO</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30000"/>
              </a:lnSpc>
            </a:pPr>
            <a:r>
              <a:rPr lang="en-US" altLang="zh-CN" sz="2800" kern="100" dirty="0" smtClean="0">
                <a:latin typeface="Times New Roman"/>
                <a:ea typeface="华文细黑"/>
              </a:rPr>
              <a:t>C</a:t>
            </a:r>
            <a:r>
              <a:rPr lang="zh-CN" altLang="zh-CN" sz="2800" kern="100" dirty="0">
                <a:latin typeface="Times New Roman"/>
                <a:ea typeface="华文细黑"/>
                <a:cs typeface="Times New Roman"/>
              </a:rPr>
              <a:t>项，增大氨水浓度可以提高反应速率，正确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30000"/>
              </a:lnSpc>
            </a:pPr>
            <a:r>
              <a:rPr lang="en-US" altLang="zh-CN" sz="2800" kern="100" dirty="0" smtClean="0">
                <a:latin typeface="Times New Roman"/>
                <a:ea typeface="华文细黑"/>
              </a:rPr>
              <a:t>D</a:t>
            </a:r>
            <a:r>
              <a:rPr lang="zh-CN" altLang="zh-CN" sz="2800" kern="100" dirty="0">
                <a:latin typeface="Times New Roman"/>
                <a:ea typeface="华文细黑"/>
                <a:cs typeface="Times New Roman"/>
              </a:rPr>
              <a:t>项，减小</a:t>
            </a:r>
            <a:r>
              <a:rPr lang="en-US" altLang="zh-CN" sz="2800" kern="100" dirty="0">
                <a:latin typeface="Times New Roman"/>
                <a:ea typeface="华文细黑"/>
              </a:rPr>
              <a:t>CO</a:t>
            </a:r>
            <a:r>
              <a:rPr lang="en-US" altLang="zh-CN" sz="2800" kern="100" baseline="-25000" dirty="0">
                <a:latin typeface="Times New Roman"/>
                <a:ea typeface="华文细黑"/>
              </a:rPr>
              <a:t>2</a:t>
            </a:r>
            <a:r>
              <a:rPr lang="zh-CN" altLang="zh-CN" sz="2800" kern="100" dirty="0">
                <a:latin typeface="Times New Roman"/>
                <a:ea typeface="华文细黑"/>
                <a:cs typeface="Times New Roman"/>
              </a:rPr>
              <a:t>通入速率，则转化速率降低，错误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411196498"/>
              </p:ext>
            </p:extLst>
          </p:nvPr>
        </p:nvGraphicFramePr>
        <p:xfrm>
          <a:off x="546100" y="5624686"/>
          <a:ext cx="10769600" cy="1282700"/>
        </p:xfrm>
        <a:graphic>
          <a:graphicData uri="http://schemas.openxmlformats.org/presentationml/2006/ole">
            <mc:AlternateContent xmlns:mc="http://schemas.openxmlformats.org/markup-compatibility/2006">
              <mc:Choice xmlns:v="urn:schemas-microsoft-com:vml" Requires="v">
                <p:oleObj spid="_x0000_s187456" name="文档" r:id="rId13" imgW="10774849" imgH="1284158" progId="Word.Document.12">
                  <p:embed/>
                </p:oleObj>
              </mc:Choice>
              <mc:Fallback>
                <p:oleObj name="文档" r:id="rId13" imgW="10774849" imgH="1284158" progId="Word.Document.12">
                  <p:embed/>
                  <p:pic>
                    <p:nvPicPr>
                      <p:cNvPr id="0" name="对象 1"/>
                      <p:cNvPicPr>
                        <a:picLocks noChangeAspect="1" noChangeArrowheads="1"/>
                      </p:cNvPicPr>
                      <p:nvPr/>
                    </p:nvPicPr>
                    <p:blipFill>
                      <a:blip r:embed="rId14"/>
                      <a:srcRect/>
                      <a:stretch>
                        <a:fillRect/>
                      </a:stretch>
                    </p:blipFill>
                    <p:spPr bwMode="auto">
                      <a:xfrm>
                        <a:off x="546100" y="5624686"/>
                        <a:ext cx="1076960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18837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750"/>
                                        <p:tgtEl>
                                          <p:spTgt spid="8"/>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750"/>
                                        <p:tgtEl>
                                          <p:spTgt spid="11"/>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animEffect transition="in" filter="blinds(horizontal)">
                                      <p:cBhvr>
                                        <p:cTn id="15" dur="750"/>
                                        <p:tgtEl>
                                          <p:spTgt spid="23">
                                            <p:txEl>
                                              <p:pRg st="0" end="0"/>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3">
                                            <p:txEl>
                                              <p:pRg st="1" end="1"/>
                                            </p:txEl>
                                          </p:spTgt>
                                        </p:tgtEl>
                                        <p:attrNameLst>
                                          <p:attrName>style.visibility</p:attrName>
                                        </p:attrNameLst>
                                      </p:cBhvr>
                                      <p:to>
                                        <p:strVal val="visible"/>
                                      </p:to>
                                    </p:set>
                                    <p:animEffect transition="in" filter="blinds(horizontal)">
                                      <p:cBhvr>
                                        <p:cTn id="19" dur="750"/>
                                        <p:tgtEl>
                                          <p:spTgt spid="23">
                                            <p:txEl>
                                              <p:pRg st="1" end="1"/>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3">
                                            <p:txEl>
                                              <p:pRg st="2" end="2"/>
                                            </p:txEl>
                                          </p:spTgt>
                                        </p:tgtEl>
                                        <p:attrNameLst>
                                          <p:attrName>style.visibility</p:attrName>
                                        </p:attrNameLst>
                                      </p:cBhvr>
                                      <p:to>
                                        <p:strVal val="visible"/>
                                      </p:to>
                                    </p:set>
                                    <p:animEffect transition="in" filter="blinds(horizontal)">
                                      <p:cBhvr>
                                        <p:cTn id="23" dur="750"/>
                                        <p:tgtEl>
                                          <p:spTgt spid="23">
                                            <p:txEl>
                                              <p:pRg st="2" end="2"/>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4402" y="621482"/>
            <a:ext cx="11805036" cy="1503855"/>
          </a:xfrm>
          <a:prstGeom prst="rect">
            <a:avLst/>
          </a:prstGeom>
        </p:spPr>
        <p:txBody>
          <a:bodyPr>
            <a:spAutoFit/>
          </a:bodyPr>
          <a:lstStyle/>
          <a:p>
            <a:pPr algn="just">
              <a:lnSpc>
                <a:spcPct val="150000"/>
              </a:lnSpc>
              <a:spcAft>
                <a:spcPts val="0"/>
              </a:spcAft>
              <a:tabLst>
                <a:tab pos="2430780" algn="l"/>
              </a:tabLst>
            </a:pPr>
            <a:r>
              <a:rPr lang="en-US" altLang="zh-CN" sz="2600" kern="100" dirty="0">
                <a:latin typeface="Times New Roman"/>
                <a:ea typeface="华文细黑"/>
              </a:rPr>
              <a:t>7.</a:t>
            </a:r>
            <a:r>
              <a:rPr lang="en-US" altLang="zh-CN" sz="2600" kern="100" dirty="0">
                <a:latin typeface="IPAPANNEW"/>
                <a:ea typeface="华文细黑"/>
                <a:cs typeface="Times New Roman"/>
              </a:rPr>
              <a:t>[2015·</a:t>
            </a:r>
            <a:r>
              <a:rPr lang="zh-CN" altLang="zh-CN" sz="2600" kern="100" dirty="0">
                <a:latin typeface="IPAPANNEW"/>
                <a:ea typeface="华文细黑"/>
                <a:cs typeface="Times New Roman"/>
              </a:rPr>
              <a:t>北京理综，</a:t>
            </a:r>
            <a:r>
              <a:rPr lang="en-US" altLang="zh-CN" sz="2600" kern="100" dirty="0">
                <a:latin typeface="IPAPANNEW"/>
                <a:ea typeface="华文细黑"/>
                <a:cs typeface="Times New Roman"/>
              </a:rPr>
              <a:t>26(3)]</a:t>
            </a:r>
            <a:r>
              <a:rPr lang="zh-CN" altLang="zh-CN" sz="2600" kern="100" dirty="0">
                <a:latin typeface="Times New Roman"/>
                <a:ea typeface="华文细黑"/>
                <a:cs typeface="Times New Roman"/>
              </a:rPr>
              <a:t>氢能是一种极具发展潜力的清洁能源，以太阳能为热源，热化学硫碘循环分解水是一种高效、无污染的制氢方法。其反应过程如下图所示：</a:t>
            </a:r>
            <a:endParaRPr lang="zh-CN" altLang="en-US" sz="2600" dirty="0"/>
          </a:p>
        </p:txBody>
      </p:sp>
      <p:pic>
        <p:nvPicPr>
          <p:cNvPr id="257026" name="Picture 2" descr="HX3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416" y="1845618"/>
            <a:ext cx="7595676" cy="1816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21">
            <a:hlinkClick r:id="rId3"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3" name="Rectangle 21">
            <a:hlinkClick r:id="rId4"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4" name="Rectangle 21">
            <a:hlinkClick r:id="rId5"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5" name="Rectangle 21">
            <a:hlinkClick r:id="rId6"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6" name="Rectangle 21">
            <a:hlinkClick r:id="rId7"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7" name="Rectangle 21">
            <a:hlinkClick r:id="rId8"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8" name="Rectangle 21">
            <a:hlinkClick r:id="rId9"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9" name="Rectangle 21">
            <a:hlinkClick r:id="rId10"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4" name="矩形 3"/>
          <p:cNvSpPr/>
          <p:nvPr/>
        </p:nvSpPr>
        <p:spPr>
          <a:xfrm>
            <a:off x="334566" y="3213770"/>
            <a:ext cx="10793813" cy="3225757"/>
          </a:xfrm>
          <a:prstGeom prst="rect">
            <a:avLst/>
          </a:prstGeom>
        </p:spPr>
        <p:txBody>
          <a:bodyPr>
            <a:spAutoFit/>
          </a:bodyPr>
          <a:lstStyle/>
          <a:p>
            <a:pPr lvl="0" algn="just">
              <a:lnSpc>
                <a:spcPct val="150000"/>
              </a:lnSpc>
              <a:tabLst>
                <a:tab pos="2070735" algn="l"/>
              </a:tabLst>
            </a:pPr>
            <a:r>
              <a:rPr lang="zh-CN" altLang="zh-CN" sz="2600" kern="100" dirty="0">
                <a:solidFill>
                  <a:prstClr val="black"/>
                </a:solidFill>
                <a:latin typeface="Times New Roman"/>
                <a:ea typeface="华文细黑"/>
                <a:cs typeface="Times New Roman"/>
              </a:rPr>
              <a:t>反应</a:t>
            </a:r>
            <a:r>
              <a:rPr lang="en-US" altLang="zh-CN" sz="2600" kern="100" dirty="0">
                <a:solidFill>
                  <a:prstClr val="black"/>
                </a:solidFill>
                <a:latin typeface="宋体"/>
                <a:ea typeface="华文细黑"/>
                <a:cs typeface="Times New Roman"/>
              </a:rPr>
              <a:t>Ⅱ</a:t>
            </a:r>
            <a:r>
              <a:rPr lang="zh-CN" altLang="zh-CN" sz="2600" kern="100" dirty="0">
                <a:solidFill>
                  <a:prstClr val="black"/>
                </a:solidFill>
                <a:latin typeface="Times New Roman"/>
                <a:ea typeface="华文细黑"/>
                <a:cs typeface="Times New Roman"/>
              </a:rPr>
              <a:t>：</a:t>
            </a:r>
            <a:endParaRPr lang="zh-CN" altLang="zh-CN" sz="2600" kern="100" dirty="0">
              <a:solidFill>
                <a:prstClr val="black"/>
              </a:solidFill>
              <a:latin typeface="宋体"/>
              <a:cs typeface="Courier New"/>
            </a:endParaRPr>
          </a:p>
          <a:p>
            <a:pPr lvl="0" algn="just">
              <a:lnSpc>
                <a:spcPct val="150000"/>
              </a:lnSpc>
              <a:tabLst>
                <a:tab pos="2070735" algn="l"/>
              </a:tabLst>
            </a:pPr>
            <a:r>
              <a:rPr lang="en-US" altLang="zh-CN" sz="2600" kern="100" dirty="0">
                <a:solidFill>
                  <a:prstClr val="black"/>
                </a:solidFill>
                <a:latin typeface="Times New Roman"/>
                <a:ea typeface="华文细黑"/>
                <a:cs typeface="Courier New"/>
              </a:rPr>
              <a:t>2H</a:t>
            </a:r>
            <a:r>
              <a:rPr lang="en-US" altLang="zh-CN" sz="2600" kern="100" baseline="-25000" dirty="0">
                <a:solidFill>
                  <a:prstClr val="black"/>
                </a:solidFill>
                <a:latin typeface="Times New Roman"/>
                <a:ea typeface="华文细黑"/>
                <a:cs typeface="Courier New"/>
              </a:rPr>
              <a:t>2</a:t>
            </a:r>
            <a:r>
              <a:rPr lang="en-US" altLang="zh-CN" sz="2600" kern="100" dirty="0">
                <a:solidFill>
                  <a:prstClr val="black"/>
                </a:solidFill>
                <a:latin typeface="Times New Roman"/>
                <a:ea typeface="华文细黑"/>
                <a:cs typeface="Courier New"/>
              </a:rPr>
              <a:t>SO</a:t>
            </a:r>
            <a:r>
              <a:rPr lang="en-US" altLang="zh-CN" sz="2600" kern="100" baseline="-25000" dirty="0">
                <a:solidFill>
                  <a:prstClr val="black"/>
                </a:solidFill>
                <a:latin typeface="Times New Roman"/>
                <a:ea typeface="华文细黑"/>
                <a:cs typeface="Courier New"/>
              </a:rPr>
              <a:t>4</a:t>
            </a:r>
            <a:r>
              <a:rPr lang="en-US" altLang="zh-CN" sz="2600" kern="100" dirty="0">
                <a:solidFill>
                  <a:prstClr val="black"/>
                </a:solidFill>
                <a:latin typeface="Times New Roman"/>
                <a:ea typeface="华文细黑"/>
                <a:cs typeface="Courier New"/>
              </a:rPr>
              <a:t>(l)</a:t>
            </a:r>
            <a:r>
              <a:rPr lang="en-US" altLang="zh-CN" sz="2600" kern="100" spc="-80" dirty="0">
                <a:solidFill>
                  <a:prstClr val="black"/>
                </a:solidFill>
                <a:latin typeface="Times New Roman"/>
                <a:ea typeface="华文细黑"/>
                <a:cs typeface="Courier New"/>
              </a:rPr>
              <a:t>==</a:t>
            </a:r>
            <a:r>
              <a:rPr lang="en-US" altLang="zh-CN" sz="2600" kern="100" dirty="0">
                <a:solidFill>
                  <a:prstClr val="black"/>
                </a:solidFill>
                <a:latin typeface="Times New Roman"/>
                <a:ea typeface="华文细黑"/>
                <a:cs typeface="Courier New"/>
              </a:rPr>
              <a:t>=2SO</a:t>
            </a:r>
            <a:r>
              <a:rPr lang="en-US" altLang="zh-CN" sz="2600" kern="100" baseline="-25000" dirty="0">
                <a:solidFill>
                  <a:prstClr val="black"/>
                </a:solidFill>
                <a:latin typeface="Times New Roman"/>
                <a:ea typeface="华文细黑"/>
                <a:cs typeface="Courier New"/>
              </a:rPr>
              <a:t>2</a:t>
            </a:r>
            <a:r>
              <a:rPr lang="en-US" altLang="zh-CN" sz="2600" kern="100" dirty="0">
                <a:solidFill>
                  <a:prstClr val="black"/>
                </a:solidFill>
                <a:latin typeface="Times New Roman"/>
                <a:ea typeface="华文细黑"/>
                <a:cs typeface="Courier New"/>
              </a:rPr>
              <a:t>(g)</a:t>
            </a:r>
            <a:r>
              <a:rPr lang="zh-CN" altLang="zh-CN" sz="2600" kern="100" dirty="0">
                <a:solidFill>
                  <a:prstClr val="black"/>
                </a:solidFill>
                <a:latin typeface="Times New Roman"/>
                <a:ea typeface="华文细黑"/>
                <a:cs typeface="Times New Roman"/>
              </a:rPr>
              <a:t>＋</a:t>
            </a:r>
            <a:r>
              <a:rPr lang="en-US" altLang="zh-CN" sz="2600" kern="100" dirty="0">
                <a:solidFill>
                  <a:prstClr val="black"/>
                </a:solidFill>
                <a:latin typeface="Times New Roman"/>
                <a:ea typeface="华文细黑"/>
                <a:cs typeface="Courier New"/>
              </a:rPr>
              <a:t>O</a:t>
            </a:r>
            <a:r>
              <a:rPr lang="en-US" altLang="zh-CN" sz="2600" kern="100" baseline="-25000" dirty="0">
                <a:solidFill>
                  <a:prstClr val="black"/>
                </a:solidFill>
                <a:latin typeface="Times New Roman"/>
                <a:ea typeface="华文细黑"/>
                <a:cs typeface="Courier New"/>
              </a:rPr>
              <a:t>2</a:t>
            </a:r>
            <a:r>
              <a:rPr lang="en-US" altLang="zh-CN" sz="2600" kern="100" dirty="0">
                <a:solidFill>
                  <a:prstClr val="black"/>
                </a:solidFill>
                <a:latin typeface="Times New Roman"/>
                <a:ea typeface="华文细黑"/>
                <a:cs typeface="Courier New"/>
              </a:rPr>
              <a:t>(g)</a:t>
            </a:r>
            <a:r>
              <a:rPr lang="zh-CN" altLang="zh-CN" sz="2600" kern="100" dirty="0">
                <a:solidFill>
                  <a:prstClr val="black"/>
                </a:solidFill>
                <a:latin typeface="Times New Roman"/>
                <a:ea typeface="华文细黑"/>
                <a:cs typeface="Times New Roman"/>
              </a:rPr>
              <a:t>＋</a:t>
            </a:r>
            <a:r>
              <a:rPr lang="en-US" altLang="zh-CN" sz="2600" kern="100" dirty="0">
                <a:solidFill>
                  <a:prstClr val="black"/>
                </a:solidFill>
                <a:latin typeface="Times New Roman"/>
                <a:ea typeface="华文细黑"/>
                <a:cs typeface="Courier New"/>
              </a:rPr>
              <a:t>2H</a:t>
            </a:r>
            <a:r>
              <a:rPr lang="en-US" altLang="zh-CN" sz="2600" kern="100" baseline="-25000" dirty="0">
                <a:solidFill>
                  <a:prstClr val="black"/>
                </a:solidFill>
                <a:latin typeface="Times New Roman"/>
                <a:ea typeface="华文细黑"/>
                <a:cs typeface="Courier New"/>
              </a:rPr>
              <a:t>2</a:t>
            </a:r>
            <a:r>
              <a:rPr lang="en-US" altLang="zh-CN" sz="2600" kern="100" dirty="0">
                <a:solidFill>
                  <a:prstClr val="black"/>
                </a:solidFill>
                <a:latin typeface="Times New Roman"/>
                <a:ea typeface="华文细黑"/>
                <a:cs typeface="Courier New"/>
              </a:rPr>
              <a:t>O(g)</a:t>
            </a:r>
            <a:r>
              <a:rPr lang="zh-CN" altLang="zh-CN" sz="2600" kern="100" dirty="0">
                <a:solidFill>
                  <a:prstClr val="black"/>
                </a:solidFill>
                <a:latin typeface="Times New Roman"/>
                <a:ea typeface="华文细黑"/>
                <a:cs typeface="Times New Roman"/>
              </a:rPr>
              <a:t>　</a:t>
            </a:r>
            <a:r>
              <a:rPr lang="en-US" altLang="zh-CN" sz="2600" kern="100" dirty="0">
                <a:solidFill>
                  <a:prstClr val="black"/>
                </a:solidFill>
                <a:latin typeface="Times New Roman"/>
                <a:ea typeface="华文细黑"/>
                <a:cs typeface="Courier New"/>
              </a:rPr>
              <a:t>Δ</a:t>
            </a:r>
            <a:r>
              <a:rPr lang="en-US" altLang="zh-CN" sz="2600" i="1" kern="100" dirty="0">
                <a:solidFill>
                  <a:prstClr val="black"/>
                </a:solidFill>
                <a:latin typeface="Times New Roman"/>
                <a:ea typeface="华文细黑"/>
                <a:cs typeface="Courier New"/>
              </a:rPr>
              <a:t>H</a:t>
            </a:r>
            <a:r>
              <a:rPr lang="zh-CN" altLang="zh-CN" sz="2600" kern="100" dirty="0">
                <a:solidFill>
                  <a:prstClr val="black"/>
                </a:solidFill>
                <a:latin typeface="Times New Roman"/>
                <a:ea typeface="华文细黑"/>
                <a:cs typeface="Times New Roman"/>
              </a:rPr>
              <a:t>＝＋</a:t>
            </a:r>
            <a:r>
              <a:rPr lang="en-US" altLang="zh-CN" sz="2600" kern="100" dirty="0">
                <a:solidFill>
                  <a:prstClr val="black"/>
                </a:solidFill>
                <a:latin typeface="Times New Roman"/>
                <a:ea typeface="华文细黑"/>
                <a:cs typeface="Courier New"/>
              </a:rPr>
              <a:t>550 </a:t>
            </a:r>
            <a:r>
              <a:rPr lang="en-US" altLang="zh-CN" sz="2600" kern="100" dirty="0" err="1">
                <a:solidFill>
                  <a:prstClr val="black"/>
                </a:solidFill>
                <a:latin typeface="Times New Roman"/>
                <a:ea typeface="华文细黑"/>
                <a:cs typeface="Courier New"/>
              </a:rPr>
              <a:t>kJ·mol</a:t>
            </a:r>
            <a:r>
              <a:rPr lang="zh-CN" altLang="zh-CN" sz="2600" kern="100" baseline="30000" dirty="0">
                <a:solidFill>
                  <a:prstClr val="black"/>
                </a:solidFill>
                <a:latin typeface="Times New Roman"/>
                <a:ea typeface="华文细黑"/>
                <a:cs typeface="Times New Roman"/>
              </a:rPr>
              <a:t>－</a:t>
            </a:r>
            <a:r>
              <a:rPr lang="en-US" altLang="zh-CN" sz="2600" kern="100" baseline="30000" dirty="0">
                <a:solidFill>
                  <a:prstClr val="black"/>
                </a:solidFill>
                <a:latin typeface="Times New Roman"/>
                <a:ea typeface="华文细黑"/>
                <a:cs typeface="Courier New"/>
              </a:rPr>
              <a:t>1</a:t>
            </a:r>
            <a:endParaRPr lang="zh-CN" altLang="zh-CN" sz="2600" kern="100" dirty="0">
              <a:solidFill>
                <a:prstClr val="black"/>
              </a:solidFill>
              <a:latin typeface="宋体"/>
              <a:cs typeface="Courier New"/>
            </a:endParaRPr>
          </a:p>
          <a:p>
            <a:pPr lvl="0" algn="just">
              <a:lnSpc>
                <a:spcPct val="150000"/>
              </a:lnSpc>
              <a:tabLst>
                <a:tab pos="2070735" algn="l"/>
              </a:tabLst>
            </a:pPr>
            <a:r>
              <a:rPr lang="zh-CN" altLang="zh-CN" sz="2600" kern="100" dirty="0">
                <a:solidFill>
                  <a:prstClr val="black"/>
                </a:solidFill>
                <a:latin typeface="Times New Roman"/>
                <a:ea typeface="华文细黑"/>
                <a:cs typeface="Times New Roman"/>
              </a:rPr>
              <a:t>它由两步反应组成：</a:t>
            </a:r>
            <a:endParaRPr lang="zh-CN" altLang="zh-CN" sz="2600" kern="100" dirty="0">
              <a:solidFill>
                <a:prstClr val="black"/>
              </a:solidFill>
              <a:latin typeface="宋体"/>
              <a:cs typeface="Courier New"/>
            </a:endParaRPr>
          </a:p>
          <a:p>
            <a:pPr lvl="0" algn="just">
              <a:lnSpc>
                <a:spcPct val="150000"/>
              </a:lnSpc>
              <a:tabLst>
                <a:tab pos="2070735" algn="l"/>
              </a:tabLst>
            </a:pPr>
            <a:r>
              <a:rPr lang="en-US" altLang="zh-CN" sz="2600" kern="100" dirty="0">
                <a:solidFill>
                  <a:prstClr val="black"/>
                </a:solidFill>
                <a:latin typeface="宋体"/>
                <a:ea typeface="华文细黑"/>
                <a:cs typeface="Times New Roman"/>
              </a:rPr>
              <a:t>ⅰ</a:t>
            </a:r>
            <a:r>
              <a:rPr lang="en-US" altLang="zh-CN" sz="2600" kern="100" dirty="0">
                <a:solidFill>
                  <a:prstClr val="black"/>
                </a:solidFill>
                <a:latin typeface="Times New Roman"/>
                <a:ea typeface="华文细黑"/>
                <a:cs typeface="Courier New"/>
              </a:rPr>
              <a:t>.H</a:t>
            </a:r>
            <a:r>
              <a:rPr lang="en-US" altLang="zh-CN" sz="2600" kern="100" baseline="-25000" dirty="0">
                <a:solidFill>
                  <a:prstClr val="black"/>
                </a:solidFill>
                <a:latin typeface="Times New Roman"/>
                <a:ea typeface="华文细黑"/>
                <a:cs typeface="Courier New"/>
              </a:rPr>
              <a:t>2</a:t>
            </a:r>
            <a:r>
              <a:rPr lang="en-US" altLang="zh-CN" sz="2600" kern="100" dirty="0">
                <a:solidFill>
                  <a:prstClr val="black"/>
                </a:solidFill>
                <a:latin typeface="Times New Roman"/>
                <a:ea typeface="华文细黑"/>
                <a:cs typeface="Courier New"/>
              </a:rPr>
              <a:t>SO</a:t>
            </a:r>
            <a:r>
              <a:rPr lang="en-US" altLang="zh-CN" sz="2600" kern="100" baseline="-25000" dirty="0">
                <a:solidFill>
                  <a:prstClr val="black"/>
                </a:solidFill>
                <a:latin typeface="Times New Roman"/>
                <a:ea typeface="华文细黑"/>
                <a:cs typeface="Courier New"/>
              </a:rPr>
              <a:t>4</a:t>
            </a:r>
            <a:r>
              <a:rPr lang="en-US" altLang="zh-CN" sz="2600" kern="100" dirty="0">
                <a:solidFill>
                  <a:prstClr val="black"/>
                </a:solidFill>
                <a:latin typeface="Times New Roman"/>
                <a:ea typeface="华文细黑"/>
                <a:cs typeface="Courier New"/>
              </a:rPr>
              <a:t>(l)</a:t>
            </a:r>
            <a:r>
              <a:rPr lang="en-US" altLang="zh-CN" sz="2600" kern="100" spc="-80" dirty="0">
                <a:solidFill>
                  <a:prstClr val="black"/>
                </a:solidFill>
                <a:latin typeface="Times New Roman"/>
                <a:ea typeface="华文细黑"/>
                <a:cs typeface="Courier New"/>
              </a:rPr>
              <a:t>==</a:t>
            </a:r>
            <a:r>
              <a:rPr lang="en-US" altLang="zh-CN" sz="2600" kern="100" dirty="0">
                <a:solidFill>
                  <a:prstClr val="black"/>
                </a:solidFill>
                <a:latin typeface="Times New Roman"/>
                <a:ea typeface="华文细黑"/>
                <a:cs typeface="Courier New"/>
              </a:rPr>
              <a:t>=SO</a:t>
            </a:r>
            <a:r>
              <a:rPr lang="en-US" altLang="zh-CN" sz="2600" kern="100" baseline="-25000" dirty="0">
                <a:solidFill>
                  <a:prstClr val="black"/>
                </a:solidFill>
                <a:latin typeface="Times New Roman"/>
                <a:ea typeface="华文细黑"/>
                <a:cs typeface="Courier New"/>
              </a:rPr>
              <a:t>3</a:t>
            </a:r>
            <a:r>
              <a:rPr lang="en-US" altLang="zh-CN" sz="2600" kern="100" dirty="0">
                <a:solidFill>
                  <a:prstClr val="black"/>
                </a:solidFill>
                <a:latin typeface="Times New Roman"/>
                <a:ea typeface="华文细黑"/>
                <a:cs typeface="Courier New"/>
              </a:rPr>
              <a:t>(g)</a:t>
            </a:r>
            <a:r>
              <a:rPr lang="zh-CN" altLang="zh-CN" sz="2600" kern="100" dirty="0">
                <a:solidFill>
                  <a:prstClr val="black"/>
                </a:solidFill>
                <a:latin typeface="Times New Roman"/>
                <a:ea typeface="华文细黑"/>
                <a:cs typeface="Times New Roman"/>
              </a:rPr>
              <a:t>＋</a:t>
            </a:r>
            <a:r>
              <a:rPr lang="en-US" altLang="zh-CN" sz="2600" kern="100" dirty="0">
                <a:solidFill>
                  <a:prstClr val="black"/>
                </a:solidFill>
                <a:latin typeface="Times New Roman"/>
                <a:ea typeface="华文细黑"/>
                <a:cs typeface="Courier New"/>
              </a:rPr>
              <a:t>H</a:t>
            </a:r>
            <a:r>
              <a:rPr lang="en-US" altLang="zh-CN" sz="2600" kern="100" baseline="-25000" dirty="0">
                <a:solidFill>
                  <a:prstClr val="black"/>
                </a:solidFill>
                <a:latin typeface="Times New Roman"/>
                <a:ea typeface="华文细黑"/>
                <a:cs typeface="Courier New"/>
              </a:rPr>
              <a:t>2</a:t>
            </a:r>
            <a:r>
              <a:rPr lang="en-US" altLang="zh-CN" sz="2600" kern="100" dirty="0">
                <a:solidFill>
                  <a:prstClr val="black"/>
                </a:solidFill>
                <a:latin typeface="Times New Roman"/>
                <a:ea typeface="华文细黑"/>
                <a:cs typeface="Courier New"/>
              </a:rPr>
              <a:t>O(g)</a:t>
            </a:r>
            <a:r>
              <a:rPr lang="zh-CN" altLang="zh-CN" sz="2600" kern="100" dirty="0">
                <a:solidFill>
                  <a:prstClr val="black"/>
                </a:solidFill>
                <a:latin typeface="Times New Roman"/>
                <a:ea typeface="华文细黑"/>
                <a:cs typeface="Times New Roman"/>
              </a:rPr>
              <a:t>　</a:t>
            </a:r>
            <a:r>
              <a:rPr lang="en-US" altLang="zh-CN" sz="2600" kern="100" dirty="0">
                <a:solidFill>
                  <a:prstClr val="black"/>
                </a:solidFill>
                <a:latin typeface="Times New Roman"/>
                <a:ea typeface="华文细黑"/>
                <a:cs typeface="Courier New"/>
              </a:rPr>
              <a:t>Δ</a:t>
            </a:r>
            <a:r>
              <a:rPr lang="en-US" altLang="zh-CN" sz="2600" i="1" kern="100" dirty="0">
                <a:solidFill>
                  <a:prstClr val="black"/>
                </a:solidFill>
                <a:latin typeface="Times New Roman"/>
                <a:ea typeface="华文细黑"/>
                <a:cs typeface="Courier New"/>
              </a:rPr>
              <a:t>H</a:t>
            </a:r>
            <a:r>
              <a:rPr lang="zh-CN" altLang="zh-CN" sz="2600" kern="100" dirty="0">
                <a:solidFill>
                  <a:prstClr val="black"/>
                </a:solidFill>
                <a:latin typeface="Times New Roman"/>
                <a:ea typeface="华文细黑"/>
                <a:cs typeface="Times New Roman"/>
              </a:rPr>
              <a:t>＝＋</a:t>
            </a:r>
            <a:r>
              <a:rPr lang="en-US" altLang="zh-CN" sz="2600" kern="100" dirty="0">
                <a:solidFill>
                  <a:prstClr val="black"/>
                </a:solidFill>
                <a:latin typeface="Times New Roman"/>
                <a:ea typeface="华文细黑"/>
                <a:cs typeface="Courier New"/>
              </a:rPr>
              <a:t>177 </a:t>
            </a:r>
            <a:r>
              <a:rPr lang="en-US" altLang="zh-CN" sz="2600" kern="100" dirty="0" err="1">
                <a:solidFill>
                  <a:prstClr val="black"/>
                </a:solidFill>
                <a:latin typeface="Times New Roman"/>
                <a:ea typeface="华文细黑"/>
                <a:cs typeface="Courier New"/>
              </a:rPr>
              <a:t>kJ·mol</a:t>
            </a:r>
            <a:r>
              <a:rPr lang="zh-CN" altLang="zh-CN" sz="2600" kern="100" baseline="30000" dirty="0">
                <a:solidFill>
                  <a:prstClr val="black"/>
                </a:solidFill>
                <a:latin typeface="Times New Roman"/>
                <a:ea typeface="华文细黑"/>
                <a:cs typeface="Times New Roman"/>
              </a:rPr>
              <a:t>－</a:t>
            </a:r>
            <a:r>
              <a:rPr lang="en-US" altLang="zh-CN" sz="2600" kern="100" baseline="30000" dirty="0">
                <a:solidFill>
                  <a:prstClr val="black"/>
                </a:solidFill>
                <a:latin typeface="Times New Roman"/>
                <a:ea typeface="华文细黑"/>
                <a:cs typeface="Courier New"/>
              </a:rPr>
              <a:t>1</a:t>
            </a:r>
            <a:endParaRPr lang="zh-CN" altLang="zh-CN" sz="2600" kern="100" dirty="0">
              <a:solidFill>
                <a:prstClr val="black"/>
              </a:solidFill>
              <a:latin typeface="宋体"/>
              <a:cs typeface="Courier New"/>
            </a:endParaRPr>
          </a:p>
          <a:p>
            <a:pPr lvl="0">
              <a:lnSpc>
                <a:spcPct val="150000"/>
              </a:lnSpc>
            </a:pPr>
            <a:r>
              <a:rPr lang="en-US" altLang="zh-CN" sz="2600" kern="100" dirty="0">
                <a:solidFill>
                  <a:prstClr val="black"/>
                </a:solidFill>
                <a:latin typeface="宋体"/>
                <a:ea typeface="华文细黑"/>
                <a:cs typeface="Times New Roman"/>
              </a:rPr>
              <a:t>ⅱ</a:t>
            </a:r>
            <a:r>
              <a:rPr lang="en-US" altLang="zh-CN" sz="2600" kern="100" dirty="0">
                <a:solidFill>
                  <a:prstClr val="black"/>
                </a:solidFill>
                <a:latin typeface="Times New Roman"/>
                <a:ea typeface="华文细黑"/>
              </a:rPr>
              <a:t>SO</a:t>
            </a:r>
            <a:r>
              <a:rPr lang="en-US" altLang="zh-CN" sz="2600" kern="100" baseline="-25000" dirty="0">
                <a:solidFill>
                  <a:prstClr val="black"/>
                </a:solidFill>
                <a:latin typeface="Times New Roman"/>
                <a:ea typeface="华文细黑"/>
              </a:rPr>
              <a:t>3</a:t>
            </a:r>
            <a:r>
              <a:rPr lang="en-US" altLang="zh-CN" sz="2600" kern="100" dirty="0">
                <a:solidFill>
                  <a:prstClr val="black"/>
                </a:solidFill>
                <a:latin typeface="Times New Roman"/>
                <a:ea typeface="华文细黑"/>
              </a:rPr>
              <a:t>(g)</a:t>
            </a:r>
            <a:r>
              <a:rPr lang="zh-CN" altLang="zh-CN" sz="2600" kern="100" dirty="0">
                <a:solidFill>
                  <a:prstClr val="black"/>
                </a:solidFill>
                <a:latin typeface="Times New Roman"/>
                <a:ea typeface="华文细黑"/>
                <a:cs typeface="Times New Roman"/>
              </a:rPr>
              <a:t>分解。</a:t>
            </a:r>
            <a:endParaRPr lang="zh-CN" altLang="zh-CN" sz="2600" kern="100" dirty="0">
              <a:solidFill>
                <a:prstClr val="black"/>
              </a:solidFill>
              <a:latin typeface="宋体"/>
              <a:cs typeface="Courier New"/>
            </a:endParaRPr>
          </a:p>
        </p:txBody>
      </p:sp>
    </p:spTree>
    <p:extLst>
      <p:ext uri="{BB962C8B-B14F-4D97-AF65-F5344CB8AC3E}">
        <p14:creationId xmlns:p14="http://schemas.microsoft.com/office/powerpoint/2010/main" val="6893781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9791" y="765498"/>
            <a:ext cx="10856136" cy="2031325"/>
          </a:xfrm>
          <a:prstGeom prst="rect">
            <a:avLst/>
          </a:prstGeom>
        </p:spPr>
        <p:txBody>
          <a:bodyPr>
            <a:spAutoFit/>
          </a:bodyPr>
          <a:lstStyle/>
          <a:p>
            <a:pPr algn="just">
              <a:lnSpc>
                <a:spcPct val="150000"/>
              </a:lnSpc>
              <a:spcAft>
                <a:spcPts val="0"/>
              </a:spcAft>
              <a:tabLst>
                <a:tab pos="2070735" algn="l"/>
              </a:tabLst>
            </a:pPr>
            <a:r>
              <a:rPr lang="en-US" altLang="zh-CN" sz="2800" i="1" kern="100" dirty="0">
                <a:latin typeface="Times New Roman"/>
                <a:ea typeface="华文细黑"/>
              </a:rPr>
              <a:t>L</a:t>
            </a:r>
            <a:r>
              <a:rPr lang="en-US" altLang="zh-CN" sz="2800" kern="100" dirty="0">
                <a:latin typeface="Times New Roman"/>
                <a:ea typeface="华文细黑"/>
              </a:rPr>
              <a:t>(</a:t>
            </a:r>
            <a:r>
              <a:rPr lang="en-US" altLang="zh-CN" sz="2800" i="1" kern="100" dirty="0">
                <a:latin typeface="Times New Roman"/>
                <a:ea typeface="华文细黑"/>
              </a:rPr>
              <a:t>L</a:t>
            </a:r>
            <a:r>
              <a:rPr lang="en-US" altLang="zh-CN" sz="2800" kern="100" baseline="-25000" dirty="0">
                <a:latin typeface="Times New Roman"/>
                <a:ea typeface="华文细黑"/>
              </a:rPr>
              <a:t>1</a:t>
            </a:r>
            <a:r>
              <a:rPr lang="zh-CN" altLang="zh-CN" sz="2800" kern="100" dirty="0">
                <a:latin typeface="Times New Roman"/>
                <a:ea typeface="华文细黑"/>
                <a:cs typeface="Times New Roman"/>
              </a:rPr>
              <a:t>，</a:t>
            </a:r>
            <a:r>
              <a:rPr lang="en-US" altLang="zh-CN" sz="2800" i="1" kern="100" dirty="0">
                <a:latin typeface="Times New Roman"/>
                <a:ea typeface="华文细黑"/>
              </a:rPr>
              <a:t>L</a:t>
            </a:r>
            <a:r>
              <a:rPr lang="en-US" altLang="zh-CN" sz="2800" kern="100" baseline="-25000" dirty="0">
                <a:latin typeface="Times New Roman"/>
                <a:ea typeface="华文细黑"/>
              </a:rPr>
              <a:t>2</a:t>
            </a:r>
            <a:r>
              <a:rPr lang="en-US" altLang="zh-CN" sz="2800" kern="100" dirty="0">
                <a:latin typeface="Times New Roman"/>
                <a:ea typeface="华文细黑"/>
              </a:rPr>
              <a:t>)</a:t>
            </a:r>
            <a:r>
              <a:rPr lang="zh-CN" altLang="zh-CN" sz="2800" kern="100" dirty="0">
                <a:latin typeface="Times New Roman"/>
                <a:ea typeface="华文细黑"/>
                <a:cs typeface="Times New Roman"/>
              </a:rPr>
              <a:t>，</a:t>
            </a:r>
            <a:r>
              <a:rPr lang="en-US" altLang="zh-CN" sz="2800" i="1" kern="100" dirty="0">
                <a:latin typeface="Times New Roman"/>
                <a:ea typeface="华文细黑"/>
              </a:rPr>
              <a:t>X</a:t>
            </a:r>
            <a:r>
              <a:rPr lang="zh-CN" altLang="zh-CN" sz="2800" kern="100" dirty="0">
                <a:latin typeface="Times New Roman"/>
                <a:ea typeface="华文细黑"/>
                <a:cs typeface="Times New Roman"/>
              </a:rPr>
              <a:t>可分别代表压强或温度</a:t>
            </a:r>
            <a:r>
              <a:rPr lang="zh-CN" altLang="zh-CN" sz="2800" kern="100" dirty="0" smtClean="0">
                <a:latin typeface="Times New Roman"/>
                <a:ea typeface="华文细黑"/>
                <a:cs typeface="Times New Roman"/>
              </a:rPr>
              <a:t>，</a:t>
            </a:r>
            <a:r>
              <a:rPr lang="zh-CN" altLang="en-US" sz="2800" kern="100" dirty="0" smtClean="0">
                <a:latin typeface="Times New Roman"/>
                <a:ea typeface="华文细黑"/>
                <a:cs typeface="Times New Roman"/>
              </a:rPr>
              <a:t>如</a:t>
            </a:r>
            <a:r>
              <a:rPr lang="zh-CN" altLang="zh-CN" sz="2800" kern="100" dirty="0" smtClean="0">
                <a:latin typeface="Times New Roman"/>
                <a:ea typeface="华文细黑"/>
                <a:cs typeface="Times New Roman"/>
              </a:rPr>
              <a:t>图</a:t>
            </a:r>
            <a:r>
              <a:rPr lang="zh-CN" altLang="zh-CN" sz="2800" kern="100" dirty="0">
                <a:latin typeface="Times New Roman"/>
                <a:ea typeface="华文细黑"/>
                <a:cs typeface="Times New Roman"/>
              </a:rPr>
              <a:t>表示</a:t>
            </a:r>
            <a:r>
              <a:rPr lang="en-US" altLang="zh-CN" sz="2800" i="1" kern="100" dirty="0">
                <a:latin typeface="Times New Roman"/>
                <a:ea typeface="华文细黑"/>
              </a:rPr>
              <a:t>L</a:t>
            </a:r>
            <a:r>
              <a:rPr lang="zh-CN" altLang="zh-CN" sz="2800" kern="100" dirty="0">
                <a:latin typeface="Times New Roman"/>
                <a:ea typeface="华文细黑"/>
                <a:cs typeface="Times New Roman"/>
              </a:rPr>
              <a:t>一定时，</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a:t>
            </a:r>
            <a:r>
              <a:rPr lang="en-US" altLang="zh-CN" sz="2800" kern="100" dirty="0">
                <a:latin typeface="Times New Roman"/>
                <a:ea typeface="华文细黑"/>
              </a:rPr>
              <a:t>SO</a:t>
            </a:r>
            <a:r>
              <a:rPr lang="en-US" altLang="zh-CN" sz="2800" kern="100" baseline="-25000" dirty="0">
                <a:latin typeface="Times New Roman"/>
                <a:ea typeface="华文细黑"/>
              </a:rPr>
              <a:t>3</a:t>
            </a:r>
            <a:r>
              <a:rPr lang="en-US" altLang="zh-CN" sz="2800" kern="100" dirty="0">
                <a:latin typeface="Times New Roman"/>
                <a:ea typeface="华文细黑"/>
              </a:rPr>
              <a:t>(g)</a:t>
            </a:r>
            <a:r>
              <a:rPr lang="zh-CN" altLang="zh-CN" sz="2800" kern="100" dirty="0">
                <a:latin typeface="Times New Roman"/>
                <a:ea typeface="华文细黑"/>
                <a:cs typeface="Times New Roman"/>
              </a:rPr>
              <a:t>的平衡转化率随</a:t>
            </a:r>
            <a:r>
              <a:rPr lang="en-US" altLang="zh-CN" sz="2800" i="1" kern="100" dirty="0">
                <a:latin typeface="Times New Roman"/>
                <a:ea typeface="华文细黑"/>
              </a:rPr>
              <a:t>X</a:t>
            </a:r>
            <a:r>
              <a:rPr lang="zh-CN" altLang="zh-CN" sz="2800" kern="100" dirty="0">
                <a:latin typeface="Times New Roman"/>
                <a:ea typeface="华文细黑"/>
                <a:cs typeface="Times New Roman"/>
              </a:rPr>
              <a:t>的变化关系</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tabLst>
                <a:tab pos="2070735" algn="l"/>
              </a:tabLst>
            </a:pPr>
            <a:r>
              <a:rPr lang="en-US" altLang="zh-CN" sz="2800" kern="100" dirty="0">
                <a:latin typeface="宋体"/>
                <a:ea typeface="华文细黑"/>
                <a:cs typeface="Times New Roman"/>
              </a:rPr>
              <a:t>①</a:t>
            </a:r>
            <a:r>
              <a:rPr lang="en-US" altLang="zh-CN" sz="2800" i="1" kern="100" dirty="0">
                <a:latin typeface="Times New Roman"/>
                <a:ea typeface="华文细黑"/>
                <a:cs typeface="Courier New"/>
              </a:rPr>
              <a:t>X</a:t>
            </a:r>
            <a:r>
              <a:rPr lang="zh-CN" altLang="zh-CN" sz="2800" kern="100" dirty="0">
                <a:latin typeface="Times New Roman"/>
                <a:ea typeface="华文细黑"/>
                <a:cs typeface="Times New Roman"/>
              </a:rPr>
              <a:t>代表的物理量是</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pic>
        <p:nvPicPr>
          <p:cNvPr id="259074" name="Picture 2" descr="HX3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1960" y="1485578"/>
            <a:ext cx="2514245" cy="192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1744810031"/>
              </p:ext>
            </p:extLst>
          </p:nvPr>
        </p:nvGraphicFramePr>
        <p:xfrm>
          <a:off x="796453" y="3496816"/>
          <a:ext cx="9547225" cy="2381250"/>
        </p:xfrm>
        <a:graphic>
          <a:graphicData uri="http://schemas.openxmlformats.org/presentationml/2006/ole">
            <mc:AlternateContent xmlns:mc="http://schemas.openxmlformats.org/markup-compatibility/2006">
              <mc:Choice xmlns:v="urn:schemas-microsoft-com:vml" Requires="v">
                <p:oleObj spid="_x0000_s259111" name="文档" r:id="rId4" imgW="9546738" imgH="2384814" progId="Word.Document.12">
                  <p:embed/>
                </p:oleObj>
              </mc:Choice>
              <mc:Fallback>
                <p:oleObj name="文档" r:id="rId4" imgW="9546738" imgH="2384814" progId="Word.Document.12">
                  <p:embed/>
                  <p:pic>
                    <p:nvPicPr>
                      <p:cNvPr id="0" name=""/>
                      <p:cNvPicPr/>
                      <p:nvPr/>
                    </p:nvPicPr>
                    <p:blipFill>
                      <a:blip r:embed="rId5"/>
                      <a:stretch>
                        <a:fillRect/>
                      </a:stretch>
                    </p:blipFill>
                    <p:spPr>
                      <a:xfrm>
                        <a:off x="796453" y="3496816"/>
                        <a:ext cx="9547225" cy="2381250"/>
                      </a:xfrm>
                      <a:prstGeom prst="rect">
                        <a:avLst/>
                      </a:prstGeom>
                    </p:spPr>
                  </p:pic>
                </p:oleObj>
              </mc:Fallback>
            </mc:AlternateContent>
          </a:graphicData>
        </a:graphic>
      </p:graphicFrame>
      <p:sp>
        <p:nvSpPr>
          <p:cNvPr id="5" name="矩形 4"/>
          <p:cNvSpPr/>
          <p:nvPr/>
        </p:nvSpPr>
        <p:spPr>
          <a:xfrm>
            <a:off x="4078982" y="2133650"/>
            <a:ext cx="902811" cy="523220"/>
          </a:xfrm>
          <a:prstGeom prst="rect">
            <a:avLst/>
          </a:prstGeom>
        </p:spPr>
        <p:txBody>
          <a:bodyPr wrap="none">
            <a:spAutoFit/>
          </a:bodyPr>
          <a:lstStyle/>
          <a:p>
            <a:r>
              <a:rPr lang="zh-CN" altLang="zh-CN" sz="2800" kern="100" dirty="0">
                <a:solidFill>
                  <a:schemeClr val="accent6">
                    <a:lumMod val="75000"/>
                  </a:schemeClr>
                </a:solidFill>
                <a:latin typeface="Times New Roman"/>
                <a:ea typeface="华文细黑"/>
                <a:cs typeface="Courier New"/>
              </a:rPr>
              <a:t>压强</a:t>
            </a:r>
            <a:endParaRPr lang="zh-CN" altLang="en-US" sz="2800" kern="100" dirty="0">
              <a:solidFill>
                <a:schemeClr val="accent6">
                  <a:lumMod val="75000"/>
                </a:schemeClr>
              </a:solidFill>
              <a:latin typeface="Times New Roman"/>
              <a:ea typeface="华文细黑"/>
              <a:cs typeface="Courier New"/>
            </a:endParaRPr>
          </a:p>
        </p:txBody>
      </p:sp>
      <p:sp>
        <p:nvSpPr>
          <p:cNvPr id="17" name="Rectangle 21">
            <a:hlinkClick r:id="rId6" action="ppaction://hlinksldjump"/>
          </p:cNvPr>
          <p:cNvSpPr>
            <a:spLocks noChangeArrowheads="1"/>
          </p:cNvSpPr>
          <p:nvPr/>
        </p:nvSpPr>
        <p:spPr bwMode="auto">
          <a:xfrm>
            <a:off x="8050900" y="45615"/>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7" action="ppaction://hlinksldjump"/>
          </p:cNvPr>
          <p:cNvSpPr>
            <a:spLocks noChangeArrowheads="1"/>
          </p:cNvSpPr>
          <p:nvPr/>
        </p:nvSpPr>
        <p:spPr bwMode="auto">
          <a:xfrm>
            <a:off x="8553078" y="45615"/>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8" action="ppaction://hlinksldjump"/>
          </p:cNvPr>
          <p:cNvSpPr>
            <a:spLocks noChangeArrowheads="1"/>
          </p:cNvSpPr>
          <p:nvPr/>
        </p:nvSpPr>
        <p:spPr bwMode="auto">
          <a:xfrm>
            <a:off x="9031114" y="45615"/>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9" action="ppaction://hlinksldjump"/>
          </p:cNvPr>
          <p:cNvSpPr>
            <a:spLocks noChangeArrowheads="1"/>
          </p:cNvSpPr>
          <p:nvPr/>
        </p:nvSpPr>
        <p:spPr bwMode="auto">
          <a:xfrm>
            <a:off x="9485008" y="45615"/>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1" name="Rectangle 21">
            <a:hlinkClick r:id="rId10" action="ppaction://hlinksldjump"/>
          </p:cNvPr>
          <p:cNvSpPr>
            <a:spLocks noChangeArrowheads="1"/>
          </p:cNvSpPr>
          <p:nvPr/>
        </p:nvSpPr>
        <p:spPr bwMode="auto">
          <a:xfrm>
            <a:off x="9986768" y="45615"/>
            <a:ext cx="37270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2" name="Rectangle 21">
            <a:hlinkClick r:id="rId11" action="ppaction://hlinksldjump"/>
          </p:cNvPr>
          <p:cNvSpPr>
            <a:spLocks noChangeArrowheads="1"/>
          </p:cNvSpPr>
          <p:nvPr/>
        </p:nvSpPr>
        <p:spPr bwMode="auto">
          <a:xfrm>
            <a:off x="10464386"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12" action="ppaction://hlinksldjump"/>
          </p:cNvPr>
          <p:cNvSpPr>
            <a:spLocks noChangeArrowheads="1"/>
          </p:cNvSpPr>
          <p:nvPr/>
        </p:nvSpPr>
        <p:spPr bwMode="auto">
          <a:xfrm>
            <a:off x="10931220" y="45418"/>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13" action="ppaction://hlinksldjump"/>
          </p:cNvPr>
          <p:cNvSpPr>
            <a:spLocks noChangeArrowheads="1"/>
          </p:cNvSpPr>
          <p:nvPr/>
        </p:nvSpPr>
        <p:spPr bwMode="auto">
          <a:xfrm>
            <a:off x="11423798" y="45615"/>
            <a:ext cx="3485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8</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690556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33"/>
                  </p:tgtEl>
                </p:cond>
              </p:nextCondLst>
            </p:seq>
          </p:childTnLst>
        </p:cTn>
      </p:par>
    </p:tnLst>
    <p:bldLst>
      <p:bldP spid="5" grpId="0"/>
      <p:bldP spid="5" grpId="1"/>
    </p:bld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5154</TotalTime>
  <Words>9327</Words>
  <Application>Microsoft Office PowerPoint</Application>
  <PresentationFormat>自定义</PresentationFormat>
  <Paragraphs>2012</Paragraphs>
  <Slides>156</Slides>
  <Notes>3</Notes>
  <HiddenSlides>43</HiddenSlides>
  <MMClips>0</MMClips>
  <ScaleCrop>false</ScaleCrop>
  <HeadingPairs>
    <vt:vector size="6" baseType="variant">
      <vt:variant>
        <vt:lpstr>主题</vt:lpstr>
      </vt:variant>
      <vt:variant>
        <vt:i4>1</vt:i4>
      </vt:variant>
      <vt:variant>
        <vt:lpstr>嵌入 OLE 服务器</vt:lpstr>
      </vt:variant>
      <vt:variant>
        <vt:i4>6</vt:i4>
      </vt:variant>
      <vt:variant>
        <vt:lpstr>幻灯片标题</vt:lpstr>
      </vt:variant>
      <vt:variant>
        <vt:i4>156</vt:i4>
      </vt:variant>
    </vt:vector>
  </HeadingPairs>
  <TitlesOfParts>
    <vt:vector size="163" baseType="lpstr">
      <vt:lpstr>6_Office 主题</vt:lpstr>
      <vt:lpstr>Document</vt:lpstr>
      <vt:lpstr>文档</vt:lpstr>
      <vt:lpstr>Equation</vt:lpstr>
      <vt:lpstr>Microsoft Word 97 - 2003 文档</vt:lpstr>
      <vt:lpstr>MathType 6.0 Equation</vt:lpstr>
      <vt:lpstr>Microsoft Word 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837</cp:revision>
  <dcterms:created xsi:type="dcterms:W3CDTF">2014-11-27T01:03:08Z</dcterms:created>
  <dcterms:modified xsi:type="dcterms:W3CDTF">2016-02-29T09:26:14Z</dcterms:modified>
</cp:coreProperties>
</file>